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3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5DD1-4EF7-473A-9003-37E9B51B8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010293" cy="1858618"/>
          </a:xfrm>
        </p:spPr>
        <p:txBody>
          <a:bodyPr>
            <a:normAutofit/>
          </a:bodyPr>
          <a:lstStyle/>
          <a:p>
            <a:r>
              <a:rPr lang="en-US" dirty="0"/>
              <a:t>How to predict the outcome of a soccer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43F58-06CA-4338-A1BD-81BC2C2D6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544418"/>
            <a:ext cx="6551476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Predictive Models for Betting Houses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5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A0212C4-CD00-4628-A64A-CE76077C1CBA}"/>
              </a:ext>
            </a:extLst>
          </p:cNvPr>
          <p:cNvSpPr txBox="1">
            <a:spLocks/>
          </p:cNvSpPr>
          <p:nvPr/>
        </p:nvSpPr>
        <p:spPr>
          <a:xfrm>
            <a:off x="638142" y="535093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Viewing independent variables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E9279F-6428-4F92-B469-898AFDED9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98" y="88975"/>
            <a:ext cx="10110478" cy="5383357"/>
          </a:xfrm>
        </p:spPr>
      </p:pic>
    </p:spTree>
    <p:extLst>
      <p:ext uri="{BB962C8B-B14F-4D97-AF65-F5344CB8AC3E}">
        <p14:creationId xmlns:p14="http://schemas.microsoft.com/office/powerpoint/2010/main" val="14645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A0212C4-CD00-4628-A64A-CE76077C1CBA}"/>
              </a:ext>
            </a:extLst>
          </p:cNvPr>
          <p:cNvSpPr txBox="1">
            <a:spLocks/>
          </p:cNvSpPr>
          <p:nvPr/>
        </p:nvSpPr>
        <p:spPr>
          <a:xfrm>
            <a:off x="638142" y="535093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Viewing independent variables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E9279F-6428-4F92-B469-898AFDED9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98" y="88975"/>
            <a:ext cx="10110478" cy="5383357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710B0E-9CF0-496A-8DE4-91E47BFB432C}"/>
              </a:ext>
            </a:extLst>
          </p:cNvPr>
          <p:cNvCxnSpPr/>
          <p:nvPr/>
        </p:nvCxnSpPr>
        <p:spPr>
          <a:xfrm>
            <a:off x="1631852" y="534572"/>
            <a:ext cx="0" cy="1617785"/>
          </a:xfrm>
          <a:prstGeom prst="line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DFE5B8-D68A-4860-8CB6-1F7219AB324B}"/>
              </a:ext>
            </a:extLst>
          </p:cNvPr>
          <p:cNvCxnSpPr/>
          <p:nvPr/>
        </p:nvCxnSpPr>
        <p:spPr>
          <a:xfrm>
            <a:off x="9156129" y="3240259"/>
            <a:ext cx="0" cy="1617785"/>
          </a:xfrm>
          <a:prstGeom prst="line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07273A-F1A2-42AC-9A97-5C9D265A8F06}"/>
              </a:ext>
            </a:extLst>
          </p:cNvPr>
          <p:cNvCxnSpPr/>
          <p:nvPr/>
        </p:nvCxnSpPr>
        <p:spPr>
          <a:xfrm>
            <a:off x="6677463" y="3240259"/>
            <a:ext cx="0" cy="1617785"/>
          </a:xfrm>
          <a:prstGeom prst="line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62493-71F4-48C6-B45A-EE96140B48FA}"/>
              </a:ext>
            </a:extLst>
          </p:cNvPr>
          <p:cNvCxnSpPr/>
          <p:nvPr/>
        </p:nvCxnSpPr>
        <p:spPr>
          <a:xfrm>
            <a:off x="4044461" y="3240259"/>
            <a:ext cx="0" cy="1617785"/>
          </a:xfrm>
          <a:prstGeom prst="line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4F130E-3BBC-41D5-8188-19C8FEA8A641}"/>
              </a:ext>
            </a:extLst>
          </p:cNvPr>
          <p:cNvCxnSpPr/>
          <p:nvPr/>
        </p:nvCxnSpPr>
        <p:spPr>
          <a:xfrm>
            <a:off x="1594338" y="3240259"/>
            <a:ext cx="0" cy="1617785"/>
          </a:xfrm>
          <a:prstGeom prst="line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CD28B5-86F0-4C6E-8E01-A39171277466}"/>
              </a:ext>
            </a:extLst>
          </p:cNvPr>
          <p:cNvCxnSpPr/>
          <p:nvPr/>
        </p:nvCxnSpPr>
        <p:spPr>
          <a:xfrm>
            <a:off x="9174886" y="534572"/>
            <a:ext cx="0" cy="1617785"/>
          </a:xfrm>
          <a:prstGeom prst="line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680C93-6F58-47F0-916B-470EBCDF0A81}"/>
              </a:ext>
            </a:extLst>
          </p:cNvPr>
          <p:cNvCxnSpPr/>
          <p:nvPr/>
        </p:nvCxnSpPr>
        <p:spPr>
          <a:xfrm>
            <a:off x="6682153" y="534572"/>
            <a:ext cx="0" cy="1617785"/>
          </a:xfrm>
          <a:prstGeom prst="line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A7A852-950F-4637-82C2-98AA0EB8BC97}"/>
              </a:ext>
            </a:extLst>
          </p:cNvPr>
          <p:cNvCxnSpPr/>
          <p:nvPr/>
        </p:nvCxnSpPr>
        <p:spPr>
          <a:xfrm>
            <a:off x="4147624" y="534572"/>
            <a:ext cx="0" cy="1617785"/>
          </a:xfrm>
          <a:prstGeom prst="line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5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EBC4-3155-4116-9E81-F607D34B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5368601"/>
            <a:ext cx="8534400" cy="1507067"/>
          </a:xfrm>
        </p:spPr>
        <p:txBody>
          <a:bodyPr/>
          <a:lstStyle/>
          <a:p>
            <a:r>
              <a:rPr lang="en-US" dirty="0"/>
              <a:t>Viewing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B257-4F22-4170-84CD-1216767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:\Users\flippinuke\AppData\Local\Microsoft\Windows\INetCache\Content.Word\plot1both.jpeg">
            <a:extLst>
              <a:ext uri="{FF2B5EF4-FFF2-40B4-BE49-F238E27FC236}">
                <a16:creationId xmlns:a16="http://schemas.microsoft.com/office/drawing/2014/main" id="{F6175B34-FF8C-4481-9489-26BEBD3194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4" y="320210"/>
            <a:ext cx="4745354" cy="250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flippinuke\AppData\Local\Microsoft\Windows\INetCache\Content.Word\plot2both.jpeg">
            <a:extLst>
              <a:ext uri="{FF2B5EF4-FFF2-40B4-BE49-F238E27FC236}">
                <a16:creationId xmlns:a16="http://schemas.microsoft.com/office/drawing/2014/main" id="{7690B989-BD21-4709-8B96-4BE7CED707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01" y="320210"/>
            <a:ext cx="4693654" cy="250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flippinuke\AppData\Local\Microsoft\Windows\INetCache\Content.Word\plot3both.jpeg">
            <a:extLst>
              <a:ext uri="{FF2B5EF4-FFF2-40B4-BE49-F238E27FC236}">
                <a16:creationId xmlns:a16="http://schemas.microsoft.com/office/drawing/2014/main" id="{4D2E3BDA-AB42-440E-94BD-DD07D4DEB3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4" y="3113820"/>
            <a:ext cx="4745354" cy="255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flippinuke\AppData\Local\Microsoft\Windows\INetCache\Content.Word\plot4both.jpeg">
            <a:extLst>
              <a:ext uri="{FF2B5EF4-FFF2-40B4-BE49-F238E27FC236}">
                <a16:creationId xmlns:a16="http://schemas.microsoft.com/office/drawing/2014/main" id="{F492EDA2-0A13-47CE-AAE1-522AD5054F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01" y="3113820"/>
            <a:ext cx="4693654" cy="25554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9B8BF-3BFE-4048-BDE0-8E0CA257525D}"/>
              </a:ext>
            </a:extLst>
          </p:cNvPr>
          <p:cNvSpPr txBox="1"/>
          <p:nvPr/>
        </p:nvSpPr>
        <p:spPr>
          <a:xfrm>
            <a:off x="8215532" y="5891301"/>
            <a:ext cx="385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(English Premier League)</a:t>
            </a:r>
          </a:p>
        </p:txBody>
      </p:sp>
    </p:spTree>
    <p:extLst>
      <p:ext uri="{BB962C8B-B14F-4D97-AF65-F5344CB8AC3E}">
        <p14:creationId xmlns:p14="http://schemas.microsoft.com/office/powerpoint/2010/main" val="131515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B1A-BAA9-4BAA-9887-A86DAEA7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865"/>
            <a:ext cx="8534400" cy="1507067"/>
          </a:xfrm>
        </p:spPr>
        <p:txBody>
          <a:bodyPr/>
          <a:lstStyle/>
          <a:p>
            <a:r>
              <a:rPr lang="en-US" dirty="0"/>
              <a:t>Viewing independent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7AA68-79BE-4582-B6FD-C0D8AACE043D}"/>
              </a:ext>
            </a:extLst>
          </p:cNvPr>
          <p:cNvSpPr/>
          <p:nvPr/>
        </p:nvSpPr>
        <p:spPr>
          <a:xfrm>
            <a:off x="8444642" y="5809732"/>
            <a:ext cx="3640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(All Leagues, ‘15/16 season)</a:t>
            </a:r>
          </a:p>
        </p:txBody>
      </p:sp>
      <p:pic>
        <p:nvPicPr>
          <p:cNvPr id="8" name="Content Placeholder 7" descr="A close up of a map&#10;&#10;Description generated with high confidence">
            <a:extLst>
              <a:ext uri="{FF2B5EF4-FFF2-40B4-BE49-F238E27FC236}">
                <a16:creationId xmlns:a16="http://schemas.microsoft.com/office/drawing/2014/main" id="{5F11D28C-C2CD-4B37-98D3-26EC3A643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3" y="165295"/>
            <a:ext cx="10321305" cy="5354320"/>
          </a:xfrm>
        </p:spPr>
      </p:pic>
    </p:spTree>
    <p:extLst>
      <p:ext uri="{BB962C8B-B14F-4D97-AF65-F5344CB8AC3E}">
        <p14:creationId xmlns:p14="http://schemas.microsoft.com/office/powerpoint/2010/main" val="269825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627F-34D4-4C5B-BD28-3D50E579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5328326"/>
            <a:ext cx="8534400" cy="1507067"/>
          </a:xfrm>
        </p:spPr>
        <p:txBody>
          <a:bodyPr/>
          <a:lstStyle/>
          <a:p>
            <a:r>
              <a:rPr lang="en-US" dirty="0"/>
              <a:t>Baseline models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2A0164-A4AA-489F-9C99-2E97845CC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48785"/>
              </p:ext>
            </p:extLst>
          </p:nvPr>
        </p:nvGraphicFramePr>
        <p:xfrm>
          <a:off x="684213" y="685800"/>
          <a:ext cx="8534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4140077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1256307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8443823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96188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6,070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2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.3736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132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8B874B-5636-45C2-963C-D6AF442B8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122"/>
              </p:ext>
            </p:extLst>
          </p:nvPr>
        </p:nvGraphicFramePr>
        <p:xfrm>
          <a:off x="684212" y="2589106"/>
          <a:ext cx="8128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46600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850719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494839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33081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804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97593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38829819"/>
                    </a:ext>
                  </a:extLst>
                </a:gridCol>
              </a:tblGrid>
              <a:tr h="330851">
                <a:tc>
                  <a:txBody>
                    <a:bodyPr/>
                    <a:lstStyle/>
                    <a:p>
                      <a:r>
                        <a:rPr lang="en-US" dirty="0"/>
                        <a:t>H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558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2FD826-645F-4C88-B720-7859B1A0CD0F}"/>
              </a:ext>
            </a:extLst>
          </p:cNvPr>
          <p:cNvSpPr txBox="1"/>
          <p:nvPr/>
        </p:nvSpPr>
        <p:spPr>
          <a:xfrm>
            <a:off x="1083212" y="1955409"/>
            <a:ext cx="670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Baseline Model 1			W: 37%		D: 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A30EA-C6EA-4E0F-AAFC-B466D5D5D42F}"/>
              </a:ext>
            </a:extLst>
          </p:cNvPr>
          <p:cNvSpPr txBox="1"/>
          <p:nvPr/>
        </p:nvSpPr>
        <p:spPr>
          <a:xfrm>
            <a:off x="1083211" y="3994963"/>
            <a:ext cx="670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Baseline Model 2			W: 46%		D: 29%</a:t>
            </a:r>
          </a:p>
        </p:txBody>
      </p:sp>
    </p:spTree>
    <p:extLst>
      <p:ext uri="{BB962C8B-B14F-4D97-AF65-F5344CB8AC3E}">
        <p14:creationId xmlns:p14="http://schemas.microsoft.com/office/powerpoint/2010/main" val="70844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95D4-D9E1-47CC-B6E5-C8A6E7F3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237" y="392411"/>
            <a:ext cx="3728763" cy="2443554"/>
          </a:xfrm>
        </p:spPr>
        <p:txBody>
          <a:bodyPr>
            <a:normAutofit/>
          </a:bodyPr>
          <a:lstStyle/>
          <a:p>
            <a:r>
              <a:rPr lang="en-US" sz="2800" dirty="0"/>
              <a:t>Beating the baseline models: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logistic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182FFC-15C5-4148-967A-9CF471F8A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39393"/>
              </p:ext>
            </p:extLst>
          </p:nvPr>
        </p:nvGraphicFramePr>
        <p:xfrm>
          <a:off x="225264" y="229263"/>
          <a:ext cx="828873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156">
                  <a:extLst>
                    <a:ext uri="{9D8B030D-6E8A-4147-A177-3AD203B41FA5}">
                      <a16:colId xmlns:a16="http://schemas.microsoft.com/office/drawing/2014/main" val="274570999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1474149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00276119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535240169"/>
                    </a:ext>
                  </a:extLst>
                </a:gridCol>
                <a:gridCol w="1473114">
                  <a:extLst>
                    <a:ext uri="{9D8B030D-6E8A-4147-A177-3AD203B41FA5}">
                      <a16:colId xmlns:a16="http://schemas.microsoft.com/office/drawing/2014/main" val="1523289973"/>
                    </a:ext>
                  </a:extLst>
                </a:gridCol>
              </a:tblGrid>
              <a:tr h="34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7/8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42768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shotson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408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shotsoff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1164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/>
                        <a:t>crosses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31703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/>
                        <a:t>corners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5242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oppShotson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32164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oppShotsoff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26747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oppCrosses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4057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oppCorners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8534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/>
                        <a:t>fouls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1240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Ycards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73540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Rcards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4685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oppYcards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0330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oppRcards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1605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home_or_away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885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A7ACF2-98F6-4197-8603-371DE896802A}"/>
              </a:ext>
            </a:extLst>
          </p:cNvPr>
          <p:cNvSpPr txBox="1"/>
          <p:nvPr/>
        </p:nvSpPr>
        <p:spPr>
          <a:xfrm>
            <a:off x="8680174" y="2651299"/>
            <a:ext cx="2558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 Variable:</a:t>
            </a:r>
          </a:p>
          <a:p>
            <a:endParaRPr lang="en-US" dirty="0"/>
          </a:p>
          <a:p>
            <a:r>
              <a:rPr lang="en-US" dirty="0"/>
              <a:t>Home Team Win</a:t>
            </a:r>
          </a:p>
          <a:p>
            <a:r>
              <a:rPr lang="en-US" dirty="0"/>
              <a:t>Home Team Draw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29F02-219D-4D37-88B7-E2EE21D6408D}"/>
              </a:ext>
            </a:extLst>
          </p:cNvPr>
          <p:cNvSpPr txBox="1"/>
          <p:nvPr/>
        </p:nvSpPr>
        <p:spPr>
          <a:xfrm>
            <a:off x="2305878" y="5989983"/>
            <a:ext cx="556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 MODEL PAIRS (8 MODELS TOTAL)</a:t>
            </a:r>
          </a:p>
        </p:txBody>
      </p:sp>
    </p:spTree>
    <p:extLst>
      <p:ext uri="{BB962C8B-B14F-4D97-AF65-F5344CB8AC3E}">
        <p14:creationId xmlns:p14="http://schemas.microsoft.com/office/powerpoint/2010/main" val="40755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95D4-D9E1-47CC-B6E5-C8A6E7F3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237" y="392411"/>
            <a:ext cx="3728763" cy="2443554"/>
          </a:xfrm>
        </p:spPr>
        <p:txBody>
          <a:bodyPr>
            <a:normAutofit/>
          </a:bodyPr>
          <a:lstStyle/>
          <a:p>
            <a:r>
              <a:rPr lang="en-US" sz="2800" dirty="0"/>
              <a:t>Beating the baseline models: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logistic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182FFC-15C5-4148-967A-9CF471F8A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05700"/>
              </p:ext>
            </p:extLst>
          </p:nvPr>
        </p:nvGraphicFramePr>
        <p:xfrm>
          <a:off x="166155" y="225285"/>
          <a:ext cx="828873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46">
                  <a:extLst>
                    <a:ext uri="{9D8B030D-6E8A-4147-A177-3AD203B41FA5}">
                      <a16:colId xmlns:a16="http://schemas.microsoft.com/office/drawing/2014/main" val="2745709990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2147414911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2500276119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1535240169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1523289973"/>
                    </a:ext>
                  </a:extLst>
                </a:gridCol>
              </a:tblGrid>
              <a:tr h="34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9/10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13/14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15/16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42768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HTshoton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408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HTshotoff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1164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31703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5242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ATshoton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32164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ATshotoff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26747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4057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8534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HTfouls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1240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htYcard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73540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htRcard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4685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ATfouls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0330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atYcard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1605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atRcard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885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A7ACF2-98F6-4197-8603-371DE896802A}"/>
              </a:ext>
            </a:extLst>
          </p:cNvPr>
          <p:cNvSpPr txBox="1"/>
          <p:nvPr/>
        </p:nvSpPr>
        <p:spPr>
          <a:xfrm>
            <a:off x="8680174" y="2651299"/>
            <a:ext cx="2558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 Variable:</a:t>
            </a:r>
          </a:p>
          <a:p>
            <a:endParaRPr lang="en-US" dirty="0"/>
          </a:p>
          <a:p>
            <a:r>
              <a:rPr lang="en-US" dirty="0"/>
              <a:t>Home Team Win</a:t>
            </a:r>
          </a:p>
          <a:p>
            <a:r>
              <a:rPr lang="en-US" dirty="0"/>
              <a:t>Home Team Draw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29F02-219D-4D37-88B7-E2EE21D6408D}"/>
              </a:ext>
            </a:extLst>
          </p:cNvPr>
          <p:cNvSpPr txBox="1"/>
          <p:nvPr/>
        </p:nvSpPr>
        <p:spPr>
          <a:xfrm>
            <a:off x="2305878" y="5989983"/>
            <a:ext cx="556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 MODEL PAIRS (8 MODELS TOTAL)</a:t>
            </a:r>
          </a:p>
        </p:txBody>
      </p:sp>
    </p:spTree>
    <p:extLst>
      <p:ext uri="{BB962C8B-B14F-4D97-AF65-F5344CB8AC3E}">
        <p14:creationId xmlns:p14="http://schemas.microsoft.com/office/powerpoint/2010/main" val="50852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9B67-C05B-4BA2-90E8-D803701B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47" y="5350933"/>
            <a:ext cx="8534400" cy="1507067"/>
          </a:xfrm>
        </p:spPr>
        <p:txBody>
          <a:bodyPr/>
          <a:lstStyle/>
          <a:p>
            <a:r>
              <a:rPr lang="en-US" dirty="0"/>
              <a:t>Beating the baseline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A03559-C383-4676-ACC9-5CBBB944B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781978"/>
              </p:ext>
            </p:extLst>
          </p:nvPr>
        </p:nvGraphicFramePr>
        <p:xfrm>
          <a:off x="684212" y="366449"/>
          <a:ext cx="104343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197">
                  <a:extLst>
                    <a:ext uri="{9D8B030D-6E8A-4147-A177-3AD203B41FA5}">
                      <a16:colId xmlns:a16="http://schemas.microsoft.com/office/drawing/2014/main" val="3399728744"/>
                    </a:ext>
                  </a:extLst>
                </a:gridCol>
                <a:gridCol w="1308296">
                  <a:extLst>
                    <a:ext uri="{9D8B030D-6E8A-4147-A177-3AD203B41FA5}">
                      <a16:colId xmlns:a16="http://schemas.microsoft.com/office/drawing/2014/main" val="2439862215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3629287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1009285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1502848649"/>
                    </a:ext>
                  </a:extLst>
                </a:gridCol>
                <a:gridCol w="1561513">
                  <a:extLst>
                    <a:ext uri="{9D8B030D-6E8A-4147-A177-3AD203B41FA5}">
                      <a16:colId xmlns:a16="http://schemas.microsoft.com/office/drawing/2014/main" val="1122444977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203850637"/>
                    </a:ext>
                  </a:extLst>
                </a:gridCol>
                <a:gridCol w="1158646">
                  <a:extLst>
                    <a:ext uri="{9D8B030D-6E8A-4147-A177-3AD203B41FA5}">
                      <a16:colId xmlns:a16="http://schemas.microsoft.com/office/drawing/2014/main" val="3385974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(Win/Not)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(Draw/Not)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0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9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aseline="-25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aseline="-25000" dirty="0"/>
                        <a:t>.6691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-25000" dirty="0"/>
                        <a:t>.6684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aseline="-25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.7397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2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Misclass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aseline="-25000" dirty="0"/>
                        <a:t>.3309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aseline="-25000" dirty="0"/>
                        <a:t>.3316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Misclass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.2603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2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aseline="-250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aseline="-25000" dirty="0"/>
                        <a:t>.3614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-25000" dirty="0"/>
                        <a:t>.3551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aseline="-250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209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4AAF-B55F-4E5D-9DE1-B7E96716519C}"/>
              </a:ext>
            </a:extLst>
          </p:cNvPr>
          <p:cNvSpPr txBox="1"/>
          <p:nvPr/>
        </p:nvSpPr>
        <p:spPr>
          <a:xfrm>
            <a:off x="684212" y="4025667"/>
            <a:ext cx="10010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Models: B1 and B2 – Overall Accuracy:</a:t>
            </a:r>
          </a:p>
          <a:p>
            <a:r>
              <a:rPr lang="en-US" dirty="0"/>
              <a:t>B1 win: 0.3736 /// B1 draw: 0.2528</a:t>
            </a:r>
          </a:p>
          <a:p>
            <a:r>
              <a:rPr lang="en-US" dirty="0"/>
              <a:t>B2 win: 0.4605 /// B1 draw: 0.2528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71DED-209B-4D82-AE3B-BE6DD9A015D7}"/>
              </a:ext>
            </a:extLst>
          </p:cNvPr>
          <p:cNvSpPr txBox="1"/>
          <p:nvPr/>
        </p:nvSpPr>
        <p:spPr>
          <a:xfrm>
            <a:off x="1325217" y="3333169"/>
            <a:ext cx="936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OF ACCURATELY PREDICTING A WIN OR DRAW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FB49A6-8319-44C0-BF7B-8C48E7B6D964}"/>
              </a:ext>
            </a:extLst>
          </p:cNvPr>
          <p:cNvCxnSpPr>
            <a:endCxn id="4" idx="3"/>
          </p:cNvCxnSpPr>
          <p:nvPr/>
        </p:nvCxnSpPr>
        <p:spPr>
          <a:xfrm>
            <a:off x="684212" y="1828800"/>
            <a:ext cx="10434360" cy="21009"/>
          </a:xfrm>
          <a:prstGeom prst="line">
            <a:avLst/>
          </a:prstGeom>
          <a:ln w="984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92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A974-FEB3-4C35-96D3-97648074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43" y="5350933"/>
            <a:ext cx="8534400" cy="1507067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2731-AF32-4340-9268-4CEEC669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6084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Games of simple match outcome (win/draw/loss)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Any secondary logistic regression is more accurate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Select the Model 5/6 Pair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Model Complexity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Betting on game details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Linear Regression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Rearranged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8003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F7FA-0204-4571-B32C-7882E59D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affected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AA36-4037-4928-A412-AAE9CE96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Professional Sport Leagues</a:t>
            </a:r>
          </a:p>
          <a:p>
            <a:r>
              <a:rPr lang="en-US" b="1" dirty="0">
                <a:solidFill>
                  <a:schemeClr val="tx1"/>
                </a:solidFill>
              </a:rPr>
              <a:t>Gambling Organizations</a:t>
            </a:r>
          </a:p>
          <a:p>
            <a:r>
              <a:rPr lang="en-US" b="1" dirty="0">
                <a:solidFill>
                  <a:schemeClr val="tx1"/>
                </a:solidFill>
              </a:rPr>
              <a:t>Regulatory Bodies</a:t>
            </a:r>
          </a:p>
          <a:p>
            <a:r>
              <a:rPr lang="en-US" b="1" dirty="0">
                <a:solidFill>
                  <a:schemeClr val="tx1"/>
                </a:solidFill>
              </a:rPr>
              <a:t>Game-Related Entertainment</a:t>
            </a:r>
          </a:p>
        </p:txBody>
      </p:sp>
    </p:spTree>
    <p:extLst>
      <p:ext uri="{BB962C8B-B14F-4D97-AF65-F5344CB8AC3E}">
        <p14:creationId xmlns:p14="http://schemas.microsoft.com/office/powerpoint/2010/main" val="240952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ED51-FE69-4826-A48C-A71E5809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016379" cy="1507067"/>
          </a:xfrm>
        </p:spPr>
        <p:txBody>
          <a:bodyPr/>
          <a:lstStyle/>
          <a:p>
            <a:r>
              <a:rPr lang="en-US" dirty="0"/>
              <a:t>Betting houses &amp; gambling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AF59-AF54-4D69-8642-62B1FE0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Business model is based on odds</a:t>
            </a:r>
          </a:p>
          <a:p>
            <a:r>
              <a:rPr lang="en-US" b="1" dirty="0">
                <a:solidFill>
                  <a:schemeClr val="tx1"/>
                </a:solidFill>
              </a:rPr>
              <a:t>Effects are immediate</a:t>
            </a:r>
          </a:p>
          <a:p>
            <a:r>
              <a:rPr lang="en-US" b="1" dirty="0">
                <a:solidFill>
                  <a:schemeClr val="tx1"/>
                </a:solidFill>
              </a:rPr>
              <a:t>A better model means higher profits</a:t>
            </a:r>
          </a:p>
          <a:p>
            <a:r>
              <a:rPr lang="en-US" b="1" dirty="0">
                <a:solidFill>
                  <a:schemeClr val="tx1"/>
                </a:solidFill>
              </a:rPr>
              <a:t>Where to start?</a:t>
            </a:r>
          </a:p>
        </p:txBody>
      </p:sp>
    </p:spTree>
    <p:extLst>
      <p:ext uri="{BB962C8B-B14F-4D97-AF65-F5344CB8AC3E}">
        <p14:creationId xmlns:p14="http://schemas.microsoft.com/office/powerpoint/2010/main" val="15202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9126-73B2-44F1-A4BA-2F6B7E46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272" y="5287651"/>
            <a:ext cx="8534400" cy="150706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4FCB1AA-0732-48DF-8F9A-71FD628DD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06534"/>
              </p:ext>
            </p:extLst>
          </p:nvPr>
        </p:nvGraphicFramePr>
        <p:xfrm>
          <a:off x="1055274" y="195470"/>
          <a:ext cx="85344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7459475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6434803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16112641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058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league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6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playerattributes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teamattributes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match*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sqlitesequence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410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C0F6DA-149A-4725-90E0-10D188EF1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7955"/>
              </p:ext>
            </p:extLst>
          </p:nvPr>
        </p:nvGraphicFramePr>
        <p:xfrm>
          <a:off x="1055272" y="1768040"/>
          <a:ext cx="997053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92634">
                  <a:extLst>
                    <a:ext uri="{9D8B030D-6E8A-4147-A177-3AD203B41FA5}">
                      <a16:colId xmlns:a16="http://schemas.microsoft.com/office/drawing/2014/main" val="2689389743"/>
                    </a:ext>
                  </a:extLst>
                </a:gridCol>
                <a:gridCol w="2492634">
                  <a:extLst>
                    <a:ext uri="{9D8B030D-6E8A-4147-A177-3AD203B41FA5}">
                      <a16:colId xmlns:a16="http://schemas.microsoft.com/office/drawing/2014/main" val="2878664361"/>
                    </a:ext>
                  </a:extLst>
                </a:gridCol>
                <a:gridCol w="2492634">
                  <a:extLst>
                    <a:ext uri="{9D8B030D-6E8A-4147-A177-3AD203B41FA5}">
                      <a16:colId xmlns:a16="http://schemas.microsoft.com/office/drawing/2014/main" val="1175468499"/>
                    </a:ext>
                  </a:extLst>
                </a:gridCol>
                <a:gridCol w="2492634">
                  <a:extLst>
                    <a:ext uri="{9D8B030D-6E8A-4147-A177-3AD203B41FA5}">
                      <a16:colId xmlns:a16="http://schemas.microsoft.com/office/drawing/2014/main" val="3438075231"/>
                    </a:ext>
                  </a:extLst>
                </a:gridCol>
              </a:tblGrid>
              <a:tr h="234491">
                <a:tc>
                  <a:txBody>
                    <a:bodyPr/>
                    <a:lstStyle/>
                    <a:p>
                      <a:r>
                        <a:rPr lang="en-US" dirty="0"/>
                        <a:t>Base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Player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Betting House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393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C85EBF-37E4-4D99-967F-143523AA7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3094"/>
              </p:ext>
            </p:extLst>
          </p:nvPr>
        </p:nvGraphicFramePr>
        <p:xfrm>
          <a:off x="1055272" y="2964691"/>
          <a:ext cx="4709424" cy="23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54712">
                  <a:extLst>
                    <a:ext uri="{9D8B030D-6E8A-4147-A177-3AD203B41FA5}">
                      <a16:colId xmlns:a16="http://schemas.microsoft.com/office/drawing/2014/main" val="2198304842"/>
                    </a:ext>
                  </a:extLst>
                </a:gridCol>
                <a:gridCol w="2354712">
                  <a:extLst>
                    <a:ext uri="{9D8B030D-6E8A-4147-A177-3AD203B41FA5}">
                      <a16:colId xmlns:a16="http://schemas.microsoft.com/office/drawing/2014/main" val="3128354655"/>
                    </a:ext>
                  </a:extLst>
                </a:gridCol>
              </a:tblGrid>
              <a:tr h="387160">
                <a:tc>
                  <a:txBody>
                    <a:bodyPr/>
                    <a:lstStyle/>
                    <a:p>
                      <a:r>
                        <a:rPr lang="en-US" b="0" dirty="0" err="1"/>
                        <a:t>country_id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league_id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5795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5339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match_api_id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01893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 err="1"/>
                        <a:t>home_team_api_id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away_team_api_id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93964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 err="1"/>
                        <a:t>home_team_goal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away_team_goal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4037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 err="1"/>
                        <a:t>goalDiff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130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11A3C7-A253-451C-A2A2-5AF413CC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46228"/>
              </p:ext>
            </p:extLst>
          </p:nvPr>
        </p:nvGraphicFramePr>
        <p:xfrm>
          <a:off x="6040540" y="2964691"/>
          <a:ext cx="5252298" cy="34641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0766">
                  <a:extLst>
                    <a:ext uri="{9D8B030D-6E8A-4147-A177-3AD203B41FA5}">
                      <a16:colId xmlns:a16="http://schemas.microsoft.com/office/drawing/2014/main" val="3481152313"/>
                    </a:ext>
                  </a:extLst>
                </a:gridCol>
                <a:gridCol w="1750766">
                  <a:extLst>
                    <a:ext uri="{9D8B030D-6E8A-4147-A177-3AD203B41FA5}">
                      <a16:colId xmlns:a16="http://schemas.microsoft.com/office/drawing/2014/main" val="2084524706"/>
                    </a:ext>
                  </a:extLst>
                </a:gridCol>
                <a:gridCol w="1750766">
                  <a:extLst>
                    <a:ext uri="{9D8B030D-6E8A-4147-A177-3AD203B41FA5}">
                      <a16:colId xmlns:a16="http://schemas.microsoft.com/office/drawing/2014/main" val="3201059522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b="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goalDiff</a:t>
                      </a:r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234508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 err="1"/>
                        <a:t>shoton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shotson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oppShotson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27086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 err="1"/>
                        <a:t>shotoff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shotsoff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oppShotsoff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02954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 err="1"/>
                        <a:t>foulcommit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fouls*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oppFouls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71171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Ycards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oppYcards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25272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Rcards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oppRcards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25445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oppCrosses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3612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corner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corners*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oppCorners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07872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possession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oppPoss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3446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453DB16F-0346-473E-B8C2-8D84E0D6F741}"/>
              </a:ext>
            </a:extLst>
          </p:cNvPr>
          <p:cNvSpPr/>
          <p:nvPr/>
        </p:nvSpPr>
        <p:spPr>
          <a:xfrm rot="5400000">
            <a:off x="3138666" y="215275"/>
            <a:ext cx="542638" cy="4709426"/>
          </a:xfrm>
          <a:prstGeom prst="leftBrace">
            <a:avLst>
              <a:gd name="adj1" fmla="val 79032"/>
              <a:gd name="adj2" fmla="val 72512"/>
            </a:avLst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FFF13C3-55DD-4488-9A97-52F68F15132C}"/>
              </a:ext>
            </a:extLst>
          </p:cNvPr>
          <p:cNvSpPr/>
          <p:nvPr/>
        </p:nvSpPr>
        <p:spPr>
          <a:xfrm rot="5400000">
            <a:off x="8395369" y="-56163"/>
            <a:ext cx="542641" cy="5252299"/>
          </a:xfrm>
          <a:prstGeom prst="leftBrace">
            <a:avLst>
              <a:gd name="adj1" fmla="val 79032"/>
              <a:gd name="adj2" fmla="val 76044"/>
            </a:avLst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9B63599-0C8E-4295-8379-98318475090C}"/>
              </a:ext>
            </a:extLst>
          </p:cNvPr>
          <p:cNvSpPr/>
          <p:nvPr/>
        </p:nvSpPr>
        <p:spPr>
          <a:xfrm rot="5400000">
            <a:off x="5769221" y="-3611930"/>
            <a:ext cx="542638" cy="9970536"/>
          </a:xfrm>
          <a:prstGeom prst="leftBrace">
            <a:avLst>
              <a:gd name="adj1" fmla="val 79032"/>
              <a:gd name="adj2" fmla="val 49651"/>
            </a:avLst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3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F93A-A208-4D51-85F1-86E2FA0D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307928" cy="1507067"/>
          </a:xfrm>
        </p:spPr>
        <p:txBody>
          <a:bodyPr/>
          <a:lstStyle/>
          <a:p>
            <a:r>
              <a:rPr lang="en-US" dirty="0"/>
              <a:t>Pulling the Base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EDC2-F162-42E5-995F-B4E1A7C2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2542"/>
            <a:ext cx="10457400" cy="554267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statsMB3 &lt;-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matchMB3 %&gt;%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dirty="0" err="1">
                <a:solidFill>
                  <a:schemeClr val="tx1"/>
                </a:solidFill>
              </a:rPr>
              <a:t>group_by</a:t>
            </a:r>
            <a:r>
              <a:rPr lang="en-US" sz="1600" b="1" dirty="0">
                <a:solidFill>
                  <a:schemeClr val="tx1"/>
                </a:solidFill>
              </a:rPr>
              <a:t>(team, season, </a:t>
            </a:r>
            <a:r>
              <a:rPr lang="en-US" sz="1600" b="1" dirty="0" err="1">
                <a:solidFill>
                  <a:schemeClr val="tx1"/>
                </a:solidFill>
              </a:rPr>
              <a:t>league_id</a:t>
            </a:r>
            <a:r>
              <a:rPr lang="en-US" sz="1600" b="1" dirty="0">
                <a:solidFill>
                  <a:schemeClr val="tx1"/>
                </a:solidFill>
              </a:rPr>
              <a:t>) %&gt;% # if add "season" here, it affects the </a:t>
            </a:r>
            <a:r>
              <a:rPr lang="en-US" sz="1600" b="1" dirty="0" err="1">
                <a:solidFill>
                  <a:schemeClr val="tx1"/>
                </a:solidFill>
              </a:rPr>
              <a:t>ggplot</a:t>
            </a:r>
            <a:r>
              <a:rPr lang="en-US" sz="1600" b="1" dirty="0">
                <a:solidFill>
                  <a:schemeClr val="tx1"/>
                </a:solidFill>
              </a:rPr>
              <a:t> (and we probably want to)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dirty="0" err="1">
                <a:solidFill>
                  <a:schemeClr val="tx1"/>
                </a:solidFill>
              </a:rPr>
              <a:t>summarise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sgoals</a:t>
            </a:r>
            <a:r>
              <a:rPr lang="en-US" sz="1600" b="1" dirty="0">
                <a:solidFill>
                  <a:schemeClr val="tx1"/>
                </a:solidFill>
              </a:rPr>
              <a:t> = sum(goals), </a:t>
            </a:r>
            <a:r>
              <a:rPr lang="en-US" sz="1600" b="1" dirty="0" err="1">
                <a:solidFill>
                  <a:schemeClr val="tx1"/>
                </a:solidFill>
              </a:rPr>
              <a:t>soppgoals</a:t>
            </a:r>
            <a:r>
              <a:rPr lang="en-US" sz="1600" b="1" dirty="0">
                <a:solidFill>
                  <a:schemeClr val="tx1"/>
                </a:solidFill>
              </a:rPr>
              <a:t> = sum(</a:t>
            </a:r>
            <a:r>
              <a:rPr lang="en-US" sz="1600" b="1" dirty="0" err="1">
                <a:solidFill>
                  <a:schemeClr val="tx1"/>
                </a:solidFill>
              </a:rPr>
              <a:t>opponent_goals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b="1" dirty="0" err="1">
                <a:solidFill>
                  <a:schemeClr val="tx1"/>
                </a:solidFill>
              </a:rPr>
              <a:t>swins</a:t>
            </a:r>
            <a:r>
              <a:rPr lang="en-US" sz="1600" b="1" dirty="0">
                <a:solidFill>
                  <a:schemeClr val="tx1"/>
                </a:solidFill>
              </a:rPr>
              <a:t> = sum(win),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</a:rPr>
              <a:t>slosses</a:t>
            </a:r>
            <a:r>
              <a:rPr lang="en-US" sz="1600" b="1" dirty="0">
                <a:solidFill>
                  <a:schemeClr val="tx1"/>
                </a:solidFill>
              </a:rPr>
              <a:t> = sum(loss), </a:t>
            </a:r>
            <a:r>
              <a:rPr lang="en-US" sz="1600" b="1" dirty="0" err="1">
                <a:solidFill>
                  <a:schemeClr val="tx1"/>
                </a:solidFill>
              </a:rPr>
              <a:t>sdraws</a:t>
            </a:r>
            <a:r>
              <a:rPr lang="en-US" sz="1600" b="1" dirty="0">
                <a:solidFill>
                  <a:schemeClr val="tx1"/>
                </a:solidFill>
              </a:rPr>
              <a:t> = sum(draw), </a:t>
            </a:r>
            <a:r>
              <a:rPr lang="en-US" sz="1600" b="1" dirty="0" err="1">
                <a:solidFill>
                  <a:schemeClr val="tx1"/>
                </a:solidFill>
              </a:rPr>
              <a:t>sgdiff</a:t>
            </a:r>
            <a:r>
              <a:rPr lang="en-US" sz="1600" b="1" dirty="0">
                <a:solidFill>
                  <a:schemeClr val="tx1"/>
                </a:solidFill>
              </a:rPr>
              <a:t> = sum(</a:t>
            </a:r>
            <a:r>
              <a:rPr lang="en-US" sz="1600" b="1" dirty="0" err="1">
                <a:solidFill>
                  <a:schemeClr val="tx1"/>
                </a:solidFill>
              </a:rPr>
              <a:t>goal_dif</a:t>
            </a:r>
            <a:r>
              <a:rPr lang="en-US" sz="1600" b="1" dirty="0">
                <a:solidFill>
                  <a:schemeClr val="tx1"/>
                </a:solidFill>
              </a:rPr>
              <a:t>),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</a:rPr>
              <a:t>spoints</a:t>
            </a:r>
            <a:r>
              <a:rPr lang="en-US" sz="1600" b="1" dirty="0">
                <a:solidFill>
                  <a:schemeClr val="tx1"/>
                </a:solidFill>
              </a:rPr>
              <a:t> = sum(points), </a:t>
            </a:r>
            <a:r>
              <a:rPr lang="en-US" sz="1600" b="1" dirty="0" err="1">
                <a:solidFill>
                  <a:schemeClr val="tx1"/>
                </a:solidFill>
              </a:rPr>
              <a:t>maxStage</a:t>
            </a:r>
            <a:r>
              <a:rPr lang="en-US" sz="1600" b="1" dirty="0">
                <a:solidFill>
                  <a:schemeClr val="tx1"/>
                </a:solidFill>
              </a:rPr>
              <a:t> = (</a:t>
            </a:r>
            <a:r>
              <a:rPr lang="en-US" sz="1600" b="1" dirty="0" err="1">
                <a:solidFill>
                  <a:schemeClr val="tx1"/>
                </a:solidFill>
              </a:rPr>
              <a:t>ifelse</a:t>
            </a:r>
            <a:r>
              <a:rPr lang="en-US" sz="1600" b="1" dirty="0">
                <a:solidFill>
                  <a:schemeClr val="tx1"/>
                </a:solidFill>
              </a:rPr>
              <a:t>(max(stage) &lt; 31, '30 matches',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                                          </a:t>
            </a:r>
            <a:r>
              <a:rPr lang="en-US" sz="1600" b="1" dirty="0" err="1">
                <a:solidFill>
                  <a:schemeClr val="tx1"/>
                </a:solidFill>
              </a:rPr>
              <a:t>ifelse</a:t>
            </a:r>
            <a:r>
              <a:rPr lang="en-US" sz="1600" b="1" dirty="0">
                <a:solidFill>
                  <a:schemeClr val="tx1"/>
                </a:solidFill>
              </a:rPr>
              <a:t>(max(stage) &gt; 30 &amp; max(stage) &lt; 35, '34 matches',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sz="1600" b="1" dirty="0" err="1">
                <a:solidFill>
                  <a:schemeClr val="tx1"/>
                </a:solidFill>
              </a:rPr>
              <a:t>ifelse</a:t>
            </a:r>
            <a:r>
              <a:rPr lang="en-US" sz="1600" b="1" dirty="0">
                <a:solidFill>
                  <a:schemeClr val="tx1"/>
                </a:solidFill>
              </a:rPr>
              <a:t>(max(stage) &gt; 34 &amp; max(stage) &lt; 37, '36 matches', ‘38 										matches')))))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431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A3F6-54C5-46B6-91EC-09961A46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56" y="5350933"/>
            <a:ext cx="8534400" cy="1507067"/>
          </a:xfrm>
        </p:spPr>
        <p:txBody>
          <a:bodyPr/>
          <a:lstStyle/>
          <a:p>
            <a:r>
              <a:rPr lang="en-US" dirty="0"/>
              <a:t>selecting a dependent variable</a:t>
            </a:r>
          </a:p>
        </p:txBody>
      </p:sp>
      <p:pic>
        <p:nvPicPr>
          <p:cNvPr id="8" name="Content Placeholder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57BF409-8960-4A5C-AF94-220BE5C9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219" y="115955"/>
            <a:ext cx="8877459" cy="4756979"/>
          </a:xfrm>
        </p:spPr>
      </p:pic>
    </p:spTree>
    <p:extLst>
      <p:ext uri="{BB962C8B-B14F-4D97-AF65-F5344CB8AC3E}">
        <p14:creationId xmlns:p14="http://schemas.microsoft.com/office/powerpoint/2010/main" val="258678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8FD1-2D27-4E41-AA4E-3DD640B6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Parsing the xml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95F5-43E2-4A18-B344-37C48876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651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Select desired columns using </a:t>
            </a:r>
            <a:r>
              <a:rPr lang="en-US" dirty="0" err="1">
                <a:solidFill>
                  <a:schemeClr val="tx1"/>
                </a:solidFill>
              </a:rPr>
              <a:t>dplyr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Remove incomplete data using base R</a:t>
            </a:r>
          </a:p>
          <a:p>
            <a:r>
              <a:rPr lang="en-US" dirty="0">
                <a:solidFill>
                  <a:schemeClr val="tx1"/>
                </a:solidFill>
              </a:rPr>
              <a:t>Extract XML data: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For-loop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XML package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dplyr</a:t>
            </a:r>
            <a:r>
              <a:rPr lang="en-US" sz="2000" dirty="0">
                <a:solidFill>
                  <a:schemeClr val="tx1"/>
                </a:solidFill>
              </a:rPr>
              <a:t> package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magrittr</a:t>
            </a:r>
            <a:r>
              <a:rPr lang="en-US" sz="2000" dirty="0">
                <a:solidFill>
                  <a:schemeClr val="tx1"/>
                </a:solidFill>
              </a:rPr>
              <a:t> package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conditional statements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2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02B3-20BE-4AB6-850A-510C9345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334010"/>
            <a:ext cx="11030710" cy="1507067"/>
          </a:xfrm>
        </p:spPr>
        <p:txBody>
          <a:bodyPr/>
          <a:lstStyle/>
          <a:p>
            <a:r>
              <a:rPr lang="en-US" dirty="0"/>
              <a:t>Parsing the xml data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C2FF-1B9D-4266-AB4D-1277CE15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407963"/>
            <a:ext cx="9444527" cy="4557931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for (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 in 1: length(</a:t>
            </a:r>
            <a:r>
              <a:rPr lang="en-US" sz="1400" b="1" dirty="0" err="1">
                <a:solidFill>
                  <a:schemeClr val="tx1"/>
                </a:solidFill>
              </a:rPr>
              <a:t>testALL$foulcommit</a:t>
            </a:r>
            <a:r>
              <a:rPr lang="en-US" sz="1400" b="1" dirty="0">
                <a:solidFill>
                  <a:schemeClr val="tx1"/>
                </a:solidFill>
              </a:rPr>
              <a:t>)){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temp &lt;- </a:t>
            </a:r>
            <a:r>
              <a:rPr lang="en-US" sz="1400" b="1" dirty="0" err="1">
                <a:solidFill>
                  <a:schemeClr val="tx1"/>
                </a:solidFill>
              </a:rPr>
              <a:t>as.data.frame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do.call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rbind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xmlToList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as.character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testALL$foulcommit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]))))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if('player1' %in% </a:t>
            </a:r>
            <a:r>
              <a:rPr lang="en-US" sz="1400" b="1" dirty="0" err="1">
                <a:solidFill>
                  <a:schemeClr val="tx1"/>
                </a:solidFill>
              </a:rPr>
              <a:t>colnames</a:t>
            </a:r>
            <a:r>
              <a:rPr lang="en-US" sz="1400" b="1" dirty="0">
                <a:solidFill>
                  <a:schemeClr val="tx1"/>
                </a:solidFill>
              </a:rPr>
              <a:t>(temp)) {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temp %&lt;&gt;%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filter(player1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</a:t>
            </a:r>
            <a:r>
              <a:rPr lang="en-US" sz="1400" b="1" dirty="0" err="1">
                <a:solidFill>
                  <a:schemeClr val="tx1"/>
                </a:solidFill>
              </a:rPr>
              <a:t>sortorder</a:t>
            </a:r>
            <a:r>
              <a:rPr lang="en-US" sz="1400" b="1" dirty="0">
                <a:solidFill>
                  <a:schemeClr val="tx1"/>
                </a:solidFill>
              </a:rPr>
              <a:t>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team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n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]) } else {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temp %&lt;&gt;%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  filter(</a:t>
            </a:r>
            <a:r>
              <a:rPr lang="en-US" sz="1400" b="1" dirty="0" err="1">
                <a:solidFill>
                  <a:schemeClr val="tx1"/>
                </a:solidFill>
              </a:rPr>
              <a:t>sortorder</a:t>
            </a:r>
            <a:r>
              <a:rPr lang="en-US" sz="1400" b="1" dirty="0">
                <a:solidFill>
                  <a:schemeClr val="tx1"/>
                </a:solidFill>
              </a:rPr>
              <a:t>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           team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           n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])}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</a:t>
            </a:r>
            <a:r>
              <a:rPr lang="en-US" sz="1400" b="1" dirty="0" err="1">
                <a:solidFill>
                  <a:schemeClr val="tx1"/>
                </a:solidFill>
              </a:rPr>
              <a:t>testALL$HTfouls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&lt;- </a:t>
            </a:r>
            <a:r>
              <a:rPr lang="en-US" sz="1400" b="1" dirty="0" err="1">
                <a:solidFill>
                  <a:schemeClr val="tx1"/>
                </a:solidFill>
              </a:rPr>
              <a:t>nrow</a:t>
            </a:r>
            <a:r>
              <a:rPr lang="en-US" sz="1400" b="1" dirty="0">
                <a:solidFill>
                  <a:schemeClr val="tx1"/>
                </a:solidFill>
              </a:rPr>
              <a:t>(temp)}</a:t>
            </a: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E917E-D179-47B6-8D6D-46458AAD78AA}"/>
              </a:ext>
            </a:extLst>
          </p:cNvPr>
          <p:cNvSpPr txBox="1"/>
          <p:nvPr/>
        </p:nvSpPr>
        <p:spPr>
          <a:xfrm>
            <a:off x="7621836" y="1700694"/>
            <a:ext cx="4755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</a:t>
            </a:r>
          </a:p>
          <a:p>
            <a:r>
              <a:rPr lang="en-US" sz="3200" dirty="0"/>
              <a:t>Home team fouls</a:t>
            </a:r>
          </a:p>
          <a:p>
            <a:r>
              <a:rPr lang="en-US" sz="3200" dirty="0"/>
              <a:t>(</a:t>
            </a:r>
            <a:r>
              <a:rPr lang="en-US" sz="3200" dirty="0" err="1"/>
              <a:t>foulcommit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545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B54-F4B5-463D-B1EE-81ADD6D0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42" y="5350933"/>
            <a:ext cx="8534400" cy="1507067"/>
          </a:xfrm>
        </p:spPr>
        <p:txBody>
          <a:bodyPr/>
          <a:lstStyle/>
          <a:p>
            <a:r>
              <a:rPr lang="en-US" dirty="0"/>
              <a:t>Viewing independent variables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F84CEF-A76E-4464-96D2-20430F543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037994"/>
              </p:ext>
            </p:extLst>
          </p:nvPr>
        </p:nvGraphicFramePr>
        <p:xfrm>
          <a:off x="492369" y="225083"/>
          <a:ext cx="11155680" cy="469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994">
                  <a:extLst>
                    <a:ext uri="{9D8B030D-6E8A-4147-A177-3AD203B41FA5}">
                      <a16:colId xmlns:a16="http://schemas.microsoft.com/office/drawing/2014/main" val="2503971047"/>
                    </a:ext>
                  </a:extLst>
                </a:gridCol>
                <a:gridCol w="1029286">
                  <a:extLst>
                    <a:ext uri="{9D8B030D-6E8A-4147-A177-3AD203B41FA5}">
                      <a16:colId xmlns:a16="http://schemas.microsoft.com/office/drawing/2014/main" val="312289167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80945039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25750373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851222768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91685646"/>
                    </a:ext>
                  </a:extLst>
                </a:gridCol>
                <a:gridCol w="991773">
                  <a:extLst>
                    <a:ext uri="{9D8B030D-6E8A-4147-A177-3AD203B41FA5}">
                      <a16:colId xmlns:a16="http://schemas.microsoft.com/office/drawing/2014/main" val="2101267071"/>
                    </a:ext>
                  </a:extLst>
                </a:gridCol>
                <a:gridCol w="867507">
                  <a:extLst>
                    <a:ext uri="{9D8B030D-6E8A-4147-A177-3AD203B41FA5}">
                      <a16:colId xmlns:a16="http://schemas.microsoft.com/office/drawing/2014/main" val="549815300"/>
                    </a:ext>
                  </a:extLst>
                </a:gridCol>
                <a:gridCol w="989428">
                  <a:extLst>
                    <a:ext uri="{9D8B030D-6E8A-4147-A177-3AD203B41FA5}">
                      <a16:colId xmlns:a16="http://schemas.microsoft.com/office/drawing/2014/main" val="1425548908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775752782"/>
                    </a:ext>
                  </a:extLst>
                </a:gridCol>
                <a:gridCol w="871024">
                  <a:extLst>
                    <a:ext uri="{9D8B030D-6E8A-4147-A177-3AD203B41FA5}">
                      <a16:colId xmlns:a16="http://schemas.microsoft.com/office/drawing/2014/main" val="34137793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926212913"/>
                    </a:ext>
                  </a:extLst>
                </a:gridCol>
              </a:tblGrid>
              <a:tr h="618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C-kick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02744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1978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% of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5908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26466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% of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51528"/>
                  </a:ext>
                </a:extLst>
              </a:tr>
              <a:tr h="618104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43091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% of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4900"/>
                  </a:ext>
                </a:extLst>
              </a:tr>
              <a:tr h="618104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0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183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15842</TotalTime>
  <Words>1064</Words>
  <Application>Microsoft Office PowerPoint</Application>
  <PresentationFormat>Widescreen</PresentationFormat>
  <Paragraphs>415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Slice</vt:lpstr>
      <vt:lpstr>How to predict the outcome of a soccer game</vt:lpstr>
      <vt:lpstr>Industries affected</vt:lpstr>
      <vt:lpstr>Betting houses &amp; gambling websites</vt:lpstr>
      <vt:lpstr>The data</vt:lpstr>
      <vt:lpstr>Pulling the Base data</vt:lpstr>
      <vt:lpstr>selecting a dependent variable</vt:lpstr>
      <vt:lpstr>Parsing the xml data</vt:lpstr>
      <vt:lpstr>Parsing the xml data</vt:lpstr>
      <vt:lpstr>Viewing independent variables</vt:lpstr>
      <vt:lpstr>PowerPoint Presentation</vt:lpstr>
      <vt:lpstr>PowerPoint Presentation</vt:lpstr>
      <vt:lpstr>Viewing independent variables</vt:lpstr>
      <vt:lpstr>Viewing independent variables</vt:lpstr>
      <vt:lpstr>Baseline models</vt:lpstr>
      <vt:lpstr>Beating the baseline models:  logistic regression</vt:lpstr>
      <vt:lpstr>Beating the baseline models:  logistic regression</vt:lpstr>
      <vt:lpstr>Beating the baseline models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win a soccer match</dc:title>
  <dc:creator>Bohdan Kosenko</dc:creator>
  <cp:lastModifiedBy>Bohdan Kosenko</cp:lastModifiedBy>
  <cp:revision>41</cp:revision>
  <dcterms:created xsi:type="dcterms:W3CDTF">2017-06-27T05:47:04Z</dcterms:created>
  <dcterms:modified xsi:type="dcterms:W3CDTF">2017-07-16T02:54:08Z</dcterms:modified>
</cp:coreProperties>
</file>