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ddce6d6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ddce6d6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/>
          <p:nvPr/>
        </p:nvSpPr>
        <p:spPr>
          <a:xfrm>
            <a:off x="0" y="1179625"/>
            <a:ext cx="9144000" cy="309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0" y="2100400"/>
            <a:ext cx="91440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4000"/>
              <a:buFont typeface="Avenir"/>
              <a:buNone/>
              <a:defRPr sz="4000">
                <a:solidFill>
                  <a:srgbClr val="FEC1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EC14F"/>
              </a:buClr>
              <a:buSzPts val="3600"/>
              <a:buNone/>
              <a:defRPr sz="3600">
                <a:solidFill>
                  <a:srgbClr val="FEC14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"/>
          <p:cNvSpPr/>
          <p:nvPr/>
        </p:nvSpPr>
        <p:spPr>
          <a:xfrm rot="10800000">
            <a:off x="2671975" y="3196945"/>
            <a:ext cx="3646848" cy="11838"/>
          </a:xfrm>
          <a:custGeom>
            <a:avLst/>
            <a:gdLst/>
            <a:ahLst/>
            <a:cxnLst/>
            <a:rect l="l" t="t" r="r" b="b"/>
            <a:pathLst>
              <a:path w="119834" h="389" extrusionOk="0">
                <a:moveTo>
                  <a:pt x="183" y="1"/>
                </a:moveTo>
                <a:cubicBezTo>
                  <a:pt x="69" y="1"/>
                  <a:pt x="0" y="92"/>
                  <a:pt x="0" y="183"/>
                </a:cubicBezTo>
                <a:cubicBezTo>
                  <a:pt x="0" y="297"/>
                  <a:pt x="69" y="389"/>
                  <a:pt x="183" y="389"/>
                </a:cubicBezTo>
                <a:lnTo>
                  <a:pt x="119628" y="389"/>
                </a:lnTo>
                <a:cubicBezTo>
                  <a:pt x="119742" y="389"/>
                  <a:pt x="119833" y="297"/>
                  <a:pt x="119833" y="183"/>
                </a:cubicBezTo>
                <a:cubicBezTo>
                  <a:pt x="119833" y="92"/>
                  <a:pt x="119742" y="1"/>
                  <a:pt x="119628" y="1"/>
                </a:cubicBezTo>
                <a:close/>
              </a:path>
            </a:pathLst>
          </a:cu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">
  <p:cSld name="CUSTOM_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485575" y="1477825"/>
            <a:ext cx="2393100" cy="283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3094175" y="1477825"/>
            <a:ext cx="5541900" cy="283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>
            <a:spLocks noGrp="1"/>
          </p:cNvSpPr>
          <p:nvPr>
            <p:ph type="pic" idx="2"/>
          </p:nvPr>
        </p:nvSpPr>
        <p:spPr>
          <a:xfrm>
            <a:off x="862050" y="1816475"/>
            <a:ext cx="1693500" cy="213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1"/>
          </p:nvPr>
        </p:nvSpPr>
        <p:spPr>
          <a:xfrm>
            <a:off x="3402050" y="1816475"/>
            <a:ext cx="4972200" cy="22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841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79C0"/>
              </a:buClr>
              <a:buSzPts val="4700"/>
              <a:buChar char="●"/>
              <a:defRPr sz="4700" b="1">
                <a:solidFill>
                  <a:srgbClr val="0079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-37225" y="2099725"/>
            <a:ext cx="91440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500"/>
              <a:buFont typeface="Avenir"/>
              <a:buNone/>
              <a:defRPr sz="3500">
                <a:solidFill>
                  <a:srgbClr val="E6913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92087" y="1773012"/>
            <a:ext cx="7992414" cy="1597515"/>
            <a:chOff x="1032650" y="1735501"/>
            <a:chExt cx="2458221" cy="2138575"/>
          </a:xfrm>
        </p:grpSpPr>
        <p:sp>
          <p:nvSpPr>
            <p:cNvPr id="45" name="Google Shape;45;p3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solidFill>
              <a:srgbClr val="FF9900"/>
            </a:solidFill>
            <a:ln w="19050" cap="rnd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3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0" y="654600"/>
            <a:ext cx="4366200" cy="4488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85293"/>
              </a:solidFill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4415700" y="898775"/>
            <a:ext cx="4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4474300" y="1347525"/>
            <a:ext cx="4103100" cy="36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  <a:defRPr sz="1600">
                <a:solidFill>
                  <a:srgbClr val="000000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/>
          <p:nvPr/>
        </p:nvSpPr>
        <p:spPr>
          <a:xfrm>
            <a:off x="365125" y="2285475"/>
            <a:ext cx="3595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Objectives</a:t>
            </a:r>
            <a:endParaRPr sz="4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, imag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>
            <a:spLocks noGrp="1"/>
          </p:cNvSpPr>
          <p:nvPr>
            <p:ph type="pic" idx="2"/>
          </p:nvPr>
        </p:nvSpPr>
        <p:spPr>
          <a:xfrm>
            <a:off x="5711000" y="1247275"/>
            <a:ext cx="2905200" cy="32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_AND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hasis ">
  <p:cSld name="CUSTOM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574350" y="1380800"/>
            <a:ext cx="3027600" cy="3498000"/>
          </a:xfrm>
          <a:prstGeom prst="rect">
            <a:avLst/>
          </a:prstGeom>
          <a:solidFill>
            <a:srgbClr val="0079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2"/>
          </p:nvPr>
        </p:nvSpPr>
        <p:spPr>
          <a:xfrm>
            <a:off x="5830075" y="1626275"/>
            <a:ext cx="2485500" cy="30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and Quiz">
  <p:cSld name="CUSTOM_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311700" y="14960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4884200" y="149600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0"/>
            <a:ext cx="215100" cy="5143500"/>
          </a:xfrm>
          <a:prstGeom prst="rect">
            <a:avLst/>
          </a:prstGeom>
          <a:gradFill>
            <a:gsLst>
              <a:gs pos="0">
                <a:srgbClr val="03A3FF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34450" y="12476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 sz="1600">
                <a:solidFill>
                  <a:schemeClr val="accen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85575" y="674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  <a:defRPr sz="2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04300" y="109375"/>
            <a:ext cx="1860261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9;p1"/>
          <p:cNvGrpSpPr/>
          <p:nvPr/>
        </p:nvGrpSpPr>
        <p:grpSpPr>
          <a:xfrm rot="5400000">
            <a:off x="667898" y="4095471"/>
            <a:ext cx="298252" cy="1633909"/>
            <a:chOff x="327125" y="2375600"/>
            <a:chExt cx="536425" cy="2953025"/>
          </a:xfrm>
        </p:grpSpPr>
        <p:sp>
          <p:nvSpPr>
            <p:cNvPr id="10" name="Google Shape;10;p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FEC14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31424" y="2394424"/>
              <a:ext cx="115862" cy="2804808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w="13125" cap="flat" cmpd="sng">
              <a:solidFill>
                <a:srgbClr val="9FC5E8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"/>
          <p:cNvGrpSpPr/>
          <p:nvPr/>
        </p:nvGrpSpPr>
        <p:grpSpPr>
          <a:xfrm rot="-5400000" flipH="1">
            <a:off x="6910818" y="-1655838"/>
            <a:ext cx="572687" cy="4017047"/>
            <a:chOff x="327125" y="2375600"/>
            <a:chExt cx="536425" cy="2976473"/>
          </a:xfrm>
        </p:grpSpPr>
        <p:sp>
          <p:nvSpPr>
            <p:cNvPr id="24" name="Google Shape;24;p1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rgbClr val="9FC5E8"/>
            </a:solidFill>
            <a:ln w="9525" cap="flat" cmpd="sng">
              <a:solidFill>
                <a:srgbClr val="9FC5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347092" y="2923976"/>
              <a:ext cx="112450" cy="2428096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FEC14F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rgbClr val="285293"/>
            </a:solidFill>
            <a:ln w="13125" cap="flat" cmpd="sng">
              <a:solidFill>
                <a:srgbClr val="285293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rgbClr val="285293"/>
            </a:solidFill>
            <a:ln w="9525" cap="flat" cmpd="sng">
              <a:solidFill>
                <a:srgbClr val="2852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531428" y="2394418"/>
              <a:ext cx="115862" cy="2939950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rgbClr val="FEC14F"/>
            </a:solidFill>
            <a:ln w="13125" cap="flat" cmpd="sng">
              <a:solidFill>
                <a:srgbClr val="9FC5E8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ipsmash/PS_dem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ublic.tableau.com/app/profile/brian.finnegan/vizz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0" y="2080377"/>
            <a:ext cx="9144000" cy="1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Senior Manager, Learner Evaluation &amp; Analytics</a:t>
            </a:r>
            <a:br>
              <a:rPr lang="en-US" sz="3200" dirty="0"/>
            </a:br>
            <a:r>
              <a:rPr lang="en-US" sz="3200" dirty="0"/>
              <a:t>Thought Exercise Presentation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Brian Finnegan, March 14, 2024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DEAD-D147-8BE1-80A1-97F81F06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File Pointers: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FD69-CC1B-8BC5-77D5-9770B2D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Code repository, presentation, documentation:</a:t>
            </a:r>
          </a:p>
          <a:p>
            <a:pPr lvl="1"/>
            <a:r>
              <a:rPr lang="en-US" sz="1600" dirty="0">
                <a:hlinkClick r:id="rId3"/>
              </a:rPr>
              <a:t>https://github.com/flipsmash/PS_demo</a:t>
            </a:r>
            <a:br>
              <a:rPr lang="en-US" sz="1600" dirty="0"/>
            </a:br>
            <a:endParaRPr lang="en-US" sz="1600" dirty="0"/>
          </a:p>
          <a:p>
            <a:r>
              <a:rPr lang="en-US" sz="1800" b="1" dirty="0"/>
              <a:t>Visualizations:</a:t>
            </a:r>
          </a:p>
          <a:p>
            <a:pPr lvl="1"/>
            <a:r>
              <a:rPr lang="en-US" sz="1600" dirty="0">
                <a:hlinkClick r:id="rId4"/>
              </a:rPr>
              <a:t>https://public.tableau.com/app/profile/brian.finnegan/vizzes</a:t>
            </a:r>
            <a:endParaRPr lang="en-US" sz="1600"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2EC0-E372-CD99-D7B6-7DE9B33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496000"/>
            <a:ext cx="3999900" cy="2355159"/>
          </a:xfrm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139700" indent="0">
              <a:buNone/>
            </a:pPr>
            <a:r>
              <a:rPr lang="en-US" b="1" u="sng" dirty="0"/>
              <a:t>Methodology</a:t>
            </a:r>
          </a:p>
          <a:p>
            <a:r>
              <a:rPr lang="en-US" dirty="0"/>
              <a:t>Clean &amp; prepare data</a:t>
            </a:r>
          </a:p>
          <a:p>
            <a:r>
              <a:rPr lang="en-US" dirty="0"/>
              <a:t>Exploration</a:t>
            </a:r>
          </a:p>
          <a:p>
            <a:r>
              <a:rPr lang="en-US" dirty="0"/>
              <a:t>Analyze &amp; Model</a:t>
            </a:r>
          </a:p>
          <a:p>
            <a:r>
              <a:rPr lang="en-US" dirty="0"/>
              <a:t>Evaluate</a:t>
            </a:r>
          </a:p>
          <a:p>
            <a:endParaRPr lang="en-US" dirty="0"/>
          </a:p>
          <a:p>
            <a:pPr marL="139700" indent="0">
              <a:buNone/>
            </a:pPr>
            <a:r>
              <a:rPr lang="en-US" b="1" u="sng" dirty="0"/>
              <a:t>Tools</a:t>
            </a:r>
          </a:p>
          <a:p>
            <a:r>
              <a:rPr lang="en-US" dirty="0"/>
              <a:t>Excel </a:t>
            </a:r>
            <a:r>
              <a:rPr lang="en-US" dirty="0">
                <a:sym typeface="Wingdings" panose="05000000000000000000" pitchFamily="2" charset="2"/>
              </a:rPr>
              <a:t> Python  Tableau  Python, R</a:t>
            </a:r>
          </a:p>
          <a:p>
            <a:r>
              <a:rPr lang="en-US" dirty="0">
                <a:sym typeface="Wingdings" panose="05000000000000000000" pitchFamily="2" charset="2"/>
              </a:rPr>
              <a:t>Clean  Prep  Explore, Viz  Analyze, Viz &amp; Evaluate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1D6D4B-C908-740F-40C7-4E60615F55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45659" y="1496000"/>
            <a:ext cx="4260516" cy="2355159"/>
          </a:xfr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indent="0">
              <a:buNone/>
            </a:pPr>
            <a:r>
              <a:rPr lang="en-US" b="1" u="sng" dirty="0"/>
              <a:t>Approach &amp; Philosophy</a:t>
            </a:r>
          </a:p>
          <a:p>
            <a:r>
              <a:rPr lang="en-US" sz="1300" dirty="0"/>
              <a:t>Plan to spend twice+ as long on cleaning as you want / expect to</a:t>
            </a:r>
          </a:p>
          <a:p>
            <a:r>
              <a:rPr lang="en-US" sz="1300" dirty="0"/>
              <a:t>80/20 rule: simple gets you 80% of payout</a:t>
            </a:r>
          </a:p>
          <a:p>
            <a:pPr marL="139700" indent="0">
              <a:buNone/>
            </a:pPr>
            <a:r>
              <a:rPr lang="en-US" b="1" u="sng" dirty="0"/>
              <a:t>Assumptions</a:t>
            </a:r>
          </a:p>
          <a:p>
            <a:r>
              <a:rPr lang="en-US" sz="1300" dirty="0"/>
              <a:t>Your time is precious, so I took data as given</a:t>
            </a:r>
          </a:p>
          <a:p>
            <a:r>
              <a:rPr lang="en-US" sz="1300" dirty="0"/>
              <a:t>Forensics, not discovery</a:t>
            </a:r>
          </a:p>
          <a:p>
            <a:r>
              <a:rPr lang="en-US" sz="1300" dirty="0"/>
              <a:t>[Exactly the opposite of real practice]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5D916-C1B8-FFF8-EC67-58D92CCB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Outline of Method &amp;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5B0D7-843D-B79B-AE8D-25F3A1E901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B787BD9-A8D4-0C36-07B8-FC88C5B0C3A3}"/>
              </a:ext>
            </a:extLst>
          </p:cNvPr>
          <p:cNvSpPr/>
          <p:nvPr/>
        </p:nvSpPr>
        <p:spPr>
          <a:xfrm>
            <a:off x="2556509" y="1828802"/>
            <a:ext cx="387928" cy="1023050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94C7B-A42F-5381-82ED-DC193E32929E}"/>
              </a:ext>
            </a:extLst>
          </p:cNvPr>
          <p:cNvSpPr txBox="1"/>
          <p:nvPr/>
        </p:nvSpPr>
        <p:spPr>
          <a:xfrm>
            <a:off x="2979071" y="1984846"/>
            <a:ext cx="1367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Seek insight,</a:t>
            </a:r>
          </a:p>
          <a:p>
            <a:r>
              <a:rPr lang="en-US" dirty="0"/>
              <a:t>Ask questions,</a:t>
            </a:r>
          </a:p>
          <a:p>
            <a:r>
              <a:rPr lang="en-US" dirty="0"/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16130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4670BA-1CA8-F7CD-210B-89C0D984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048" y="1304822"/>
            <a:ext cx="4520605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1300" b="1" u="sng" dirty="0"/>
              <a:t>Issues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Anomalous Values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Q1, Q14 scores &amp; the “Dirty 50”</a:t>
            </a:r>
          </a:p>
          <a:p>
            <a:pPr lvl="1">
              <a:lnSpc>
                <a:spcPct val="125000"/>
              </a:lnSpc>
            </a:pPr>
            <a:r>
              <a:rPr lang="en-US" dirty="0"/>
              <a:t>Datetime fields: Inconsistent relative to one another &amp; often far in future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De-identify Candidate ID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Delete invariant &amp; computed fields esp. Tag scores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Add question-tag relationship table for future joins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Sort out major versus city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Impute state from city via GPT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Clean, consolidate &amp; classify majors - GPT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53695A-CCB4-E129-E261-70D2B0967CD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99371" y="1333451"/>
            <a:ext cx="3999900" cy="3416400"/>
          </a:xfrm>
        </p:spPr>
        <p:txBody>
          <a:bodyPr/>
          <a:lstStyle/>
          <a:p>
            <a:pPr marL="139700" indent="0">
              <a:buNone/>
            </a:pPr>
            <a:r>
              <a:rPr lang="en-US" sz="1300" b="1" u="sng" dirty="0"/>
              <a:t>Insights &amp; Questions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Utility of Q1 / Create &amp; insert section?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Partial credit scoring for Q2-Q14?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Are assessment data resulting from manual copy &amp; paste or are errors injected for training?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Date-times: I surrender!</a:t>
            </a:r>
          </a:p>
          <a:p>
            <a:pPr>
              <a:lnSpc>
                <a:spcPct val="125000"/>
              </a:lnSpc>
            </a:pPr>
            <a:r>
              <a:rPr lang="en-US" sz="1300" dirty="0"/>
              <a:t>Eye-openers:  Minnesota and non-majors</a:t>
            </a:r>
            <a:br>
              <a:rPr lang="en-US" sz="1300" dirty="0"/>
            </a:br>
            <a:r>
              <a:rPr lang="en-US" sz="1300" dirty="0"/>
              <a:t>[See Tableau vizzes 1&amp;2]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2CB098-8080-2718-19AC-E6AF9940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Data Cleaning &amp;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AFB1-FE5A-3012-8251-6722062AC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743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1AF9D1-1475-DB66-4B53-221F8B00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Exploratory Visualizations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B65F39-7717-C8D4-AF71-7319EFAEA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 Variable</a:t>
            </a:r>
          </a:p>
          <a:p>
            <a:pPr lvl="1"/>
            <a:r>
              <a:rPr lang="en-US" dirty="0"/>
              <a:t>Scores</a:t>
            </a:r>
          </a:p>
          <a:p>
            <a:r>
              <a:rPr lang="en-US" dirty="0"/>
              <a:t>Relationships</a:t>
            </a:r>
          </a:p>
          <a:p>
            <a:pPr lvl="1"/>
            <a:r>
              <a:rPr lang="en-US" dirty="0"/>
              <a:t>Copy/paste vs score</a:t>
            </a:r>
          </a:p>
          <a:p>
            <a:pPr lvl="1"/>
            <a:r>
              <a:rPr lang="en-US" dirty="0"/>
              <a:t>Out of window vs score</a:t>
            </a:r>
          </a:p>
          <a:p>
            <a:pPr lvl="1"/>
            <a:r>
              <a:rPr lang="en-US" dirty="0"/>
              <a:t>Test items by tags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64EC1-1E74-F995-0EBD-ED70BBEFC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252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9577-7022-76A8-D2CE-52411525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Analysis &amp;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35F1E-AB4E-8717-0860-111ADB49F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Copy/paste plagiarism?</a:t>
            </a:r>
          </a:p>
          <a:p>
            <a:pPr lvl="1"/>
            <a:r>
              <a:rPr lang="en-US" dirty="0"/>
              <a:t>Mann-Whitney (non-parametric t-test) on copiers vs non-copiers</a:t>
            </a:r>
          </a:p>
          <a:p>
            <a:pPr lvl="1"/>
            <a:r>
              <a:rPr lang="en-US" dirty="0"/>
              <a:t>Simple OLS regression </a:t>
            </a:r>
          </a:p>
          <a:p>
            <a:r>
              <a:rPr lang="en-US" dirty="0"/>
              <a:t>Item-level analysis</a:t>
            </a:r>
          </a:p>
          <a:p>
            <a:pPr lvl="1"/>
            <a:r>
              <a:rPr lang="en-US" dirty="0"/>
              <a:t>Mean scores per question</a:t>
            </a:r>
          </a:p>
          <a:p>
            <a:pPr lvl="1"/>
            <a:r>
              <a:rPr lang="en-US" dirty="0"/>
              <a:t>Correlation with overall test</a:t>
            </a:r>
          </a:p>
          <a:p>
            <a:pPr lvl="1"/>
            <a:r>
              <a:rPr lang="en-US" dirty="0"/>
              <a:t>Item Level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BD708-CC9E-7A1D-EFAA-AF01E193E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CF22-EC68-B235-8556-78BC1D35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Limitations and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1FAF-4FB3-971F-C9F3-4021529A4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Familiarity with data and their context limited – huge consideration</a:t>
            </a:r>
          </a:p>
          <a:p>
            <a:r>
              <a:rPr lang="en-US" dirty="0"/>
              <a:t>Hints, glimpses, &amp; issues for investigation only; no conclusions</a:t>
            </a:r>
          </a:p>
          <a:p>
            <a:pPr lvl="1"/>
            <a:r>
              <a:rPr lang="en-US" dirty="0"/>
              <a:t>Participant preparedness / performance?</a:t>
            </a:r>
          </a:p>
          <a:p>
            <a:pPr lvl="1"/>
            <a:r>
              <a:rPr lang="en-US" dirty="0"/>
              <a:t>Local teaching &amp; learning and/or participant supply circumstances?</a:t>
            </a:r>
          </a:p>
          <a:p>
            <a:pPr lvl="1"/>
            <a:r>
              <a:rPr lang="en-US" dirty="0"/>
              <a:t>Copy &amp; paste an issue?</a:t>
            </a:r>
          </a:p>
          <a:p>
            <a:pPr lvl="1"/>
            <a:r>
              <a:rPr lang="en-US" dirty="0"/>
              <a:t>Possible test effectiveness opportunities?</a:t>
            </a:r>
          </a:p>
          <a:p>
            <a:r>
              <a:rPr lang="en-US" dirty="0"/>
              <a:t>What </a:t>
            </a:r>
            <a:r>
              <a:rPr lang="en-US" i="1" dirty="0"/>
              <a:t>is</a:t>
            </a:r>
            <a:r>
              <a:rPr lang="en-US" dirty="0"/>
              <a:t> clear</a:t>
            </a:r>
          </a:p>
          <a:p>
            <a:pPr lvl="1"/>
            <a:r>
              <a:rPr lang="en-US" dirty="0"/>
              <a:t>80/20 rule &amp; cleaning/wrangling as biggest time/effort sink!</a:t>
            </a:r>
          </a:p>
          <a:p>
            <a:r>
              <a:rPr lang="en-US" dirty="0"/>
              <a:t>What I </a:t>
            </a:r>
            <a:r>
              <a:rPr lang="en-US" i="1" dirty="0"/>
              <a:t>hope</a:t>
            </a:r>
            <a:r>
              <a:rPr lang="en-US" dirty="0"/>
              <a:t> is also clear</a:t>
            </a:r>
          </a:p>
          <a:p>
            <a:pPr lvl="1"/>
            <a:r>
              <a:rPr lang="en-US" dirty="0"/>
              <a:t>My robust, versatile data analysis skills and experience in related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9B7BF-3A8B-F5DD-F9C0-F1B9A45CCF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F05B-43B7-CD98-AF3C-2A2B5727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25" y="1095855"/>
            <a:ext cx="8415900" cy="907911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Questions &amp;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3F8DEE-0142-C35C-79DB-684A83CBA6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50E4D-EC9D-9D25-2318-D95D4D25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81" y="1979607"/>
            <a:ext cx="2068038" cy="206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86501"/>
      </p:ext>
    </p:extLst>
  </p:cSld>
  <p:clrMapOvr>
    <a:masterClrMapping/>
  </p:clrMapOvr>
</p:sld>
</file>

<file path=ppt/theme/theme1.xml><?xml version="1.0" encoding="utf-8"?>
<a:theme xmlns:a="http://schemas.openxmlformats.org/drawingml/2006/main" name="PS Course Template">
  <a:themeElements>
    <a:clrScheme name="Simple Light">
      <a:dk1>
        <a:srgbClr val="0079C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426</Words>
  <Application>Microsoft Office PowerPoint</Application>
  <PresentationFormat>On-screen Show (16:9)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</vt:lpstr>
      <vt:lpstr>Wingdings</vt:lpstr>
      <vt:lpstr>PS Course Template</vt:lpstr>
      <vt:lpstr>Senior Manager, Learner Evaluation &amp; Analytics Thought Exercise Presentation  Brian Finnegan, March 14, 2024</vt:lpstr>
      <vt:lpstr>File Pointers:</vt:lpstr>
      <vt:lpstr>Outline of Method &amp; Approach</vt:lpstr>
      <vt:lpstr>Data Cleaning &amp; Preparation</vt:lpstr>
      <vt:lpstr>Exploratory Visualizations</vt:lpstr>
      <vt:lpstr>Analysis &amp; Evaluation</vt:lpstr>
      <vt:lpstr>Limitations and Conclusions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Musgrove</dc:creator>
  <cp:lastModifiedBy>Brian Finnegan</cp:lastModifiedBy>
  <cp:revision>8</cp:revision>
  <dcterms:modified xsi:type="dcterms:W3CDTF">2024-03-12T19:52:14Z</dcterms:modified>
</cp:coreProperties>
</file>