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4" r:id="rId4"/>
    <p:sldId id="259" r:id="rId5"/>
    <p:sldId id="260" r:id="rId6"/>
    <p:sldId id="265" r:id="rId7"/>
    <p:sldId id="262" r:id="rId8"/>
    <p:sldId id="263" r:id="rId9"/>
    <p:sldId id="258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8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ddce6d6c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ddce6d6c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/>
          <p:nvPr/>
        </p:nvSpPr>
        <p:spPr>
          <a:xfrm>
            <a:off x="0" y="1179625"/>
            <a:ext cx="9144000" cy="3095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0" y="2100400"/>
            <a:ext cx="9144000" cy="14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EC14F"/>
              </a:buClr>
              <a:buSzPts val="4000"/>
              <a:buFont typeface="Avenir"/>
              <a:buNone/>
              <a:defRPr sz="4000">
                <a:solidFill>
                  <a:srgbClr val="FEC14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EC14F"/>
              </a:buClr>
              <a:buSzPts val="3600"/>
              <a:buNone/>
              <a:defRPr sz="3600">
                <a:solidFill>
                  <a:srgbClr val="FEC14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EC14F"/>
              </a:buClr>
              <a:buSzPts val="3600"/>
              <a:buNone/>
              <a:defRPr sz="3600">
                <a:solidFill>
                  <a:srgbClr val="FEC14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EC14F"/>
              </a:buClr>
              <a:buSzPts val="3600"/>
              <a:buNone/>
              <a:defRPr sz="3600">
                <a:solidFill>
                  <a:srgbClr val="FEC14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EC14F"/>
              </a:buClr>
              <a:buSzPts val="3600"/>
              <a:buNone/>
              <a:defRPr sz="3600">
                <a:solidFill>
                  <a:srgbClr val="FEC14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EC14F"/>
              </a:buClr>
              <a:buSzPts val="3600"/>
              <a:buNone/>
              <a:defRPr sz="3600">
                <a:solidFill>
                  <a:srgbClr val="FEC14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EC14F"/>
              </a:buClr>
              <a:buSzPts val="3600"/>
              <a:buNone/>
              <a:defRPr sz="3600">
                <a:solidFill>
                  <a:srgbClr val="FEC14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EC14F"/>
              </a:buClr>
              <a:buSzPts val="3600"/>
              <a:buNone/>
              <a:defRPr sz="3600">
                <a:solidFill>
                  <a:srgbClr val="FEC14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EC14F"/>
              </a:buClr>
              <a:buSzPts val="3600"/>
              <a:buNone/>
              <a:defRPr sz="3600">
                <a:solidFill>
                  <a:srgbClr val="FEC14F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"/>
          <p:cNvSpPr/>
          <p:nvPr/>
        </p:nvSpPr>
        <p:spPr>
          <a:xfrm rot="10800000">
            <a:off x="2671975" y="3196945"/>
            <a:ext cx="3646848" cy="11838"/>
          </a:xfrm>
          <a:custGeom>
            <a:avLst/>
            <a:gdLst/>
            <a:ahLst/>
            <a:cxnLst/>
            <a:rect l="l" t="t" r="r" b="b"/>
            <a:pathLst>
              <a:path w="119834" h="389" extrusionOk="0">
                <a:moveTo>
                  <a:pt x="183" y="1"/>
                </a:moveTo>
                <a:cubicBezTo>
                  <a:pt x="69" y="1"/>
                  <a:pt x="0" y="92"/>
                  <a:pt x="0" y="183"/>
                </a:cubicBezTo>
                <a:cubicBezTo>
                  <a:pt x="0" y="297"/>
                  <a:pt x="69" y="389"/>
                  <a:pt x="183" y="389"/>
                </a:cubicBezTo>
                <a:lnTo>
                  <a:pt x="119628" y="389"/>
                </a:lnTo>
                <a:cubicBezTo>
                  <a:pt x="119742" y="389"/>
                  <a:pt x="119833" y="297"/>
                  <a:pt x="119833" y="183"/>
                </a:cubicBezTo>
                <a:cubicBezTo>
                  <a:pt x="119833" y="92"/>
                  <a:pt x="119742" y="1"/>
                  <a:pt x="119628" y="1"/>
                </a:cubicBezTo>
                <a:close/>
              </a:path>
            </a:pathLst>
          </a:cu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atures">
  <p:cSld name="CUSTOM_3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485575" y="674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/>
          <p:nvPr/>
        </p:nvSpPr>
        <p:spPr>
          <a:xfrm>
            <a:off x="485575" y="1477825"/>
            <a:ext cx="2393100" cy="2832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11"/>
          <p:cNvSpPr/>
          <p:nvPr/>
        </p:nvSpPr>
        <p:spPr>
          <a:xfrm>
            <a:off x="3094175" y="1477825"/>
            <a:ext cx="5541900" cy="2832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11"/>
          <p:cNvSpPr>
            <a:spLocks noGrp="1"/>
          </p:cNvSpPr>
          <p:nvPr>
            <p:ph type="pic" idx="2"/>
          </p:nvPr>
        </p:nvSpPr>
        <p:spPr>
          <a:xfrm>
            <a:off x="862050" y="1816475"/>
            <a:ext cx="1693500" cy="2139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96" name="Google Shape;96;p11"/>
          <p:cNvSpPr txBox="1">
            <a:spLocks noGrp="1"/>
          </p:cNvSpPr>
          <p:nvPr>
            <p:ph type="body" idx="1"/>
          </p:nvPr>
        </p:nvSpPr>
        <p:spPr>
          <a:xfrm>
            <a:off x="3402050" y="1816475"/>
            <a:ext cx="4972200" cy="22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1"/>
          <p:cNvSpPr/>
          <p:nvPr/>
        </p:nvSpPr>
        <p:spPr>
          <a:xfrm>
            <a:off x="0" y="0"/>
            <a:ext cx="215100" cy="51435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415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79C0"/>
              </a:buClr>
              <a:buSzPts val="4700"/>
              <a:buChar char="●"/>
              <a:defRPr sz="4700" b="1">
                <a:solidFill>
                  <a:srgbClr val="0079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  <p:sp>
        <p:nvSpPr>
          <p:cNvPr id="101" name="Google Shape;101;p12"/>
          <p:cNvSpPr/>
          <p:nvPr/>
        </p:nvSpPr>
        <p:spPr>
          <a:xfrm>
            <a:off x="0" y="0"/>
            <a:ext cx="215100" cy="51435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/>
          <p:nvPr/>
        </p:nvSpPr>
        <p:spPr>
          <a:xfrm>
            <a:off x="0" y="0"/>
            <a:ext cx="215100" cy="51435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-37225" y="2099725"/>
            <a:ext cx="91440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3500"/>
              <a:buFont typeface="Avenir"/>
              <a:buNone/>
              <a:defRPr sz="3500">
                <a:solidFill>
                  <a:srgbClr val="E6913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92087" y="1773012"/>
            <a:ext cx="7992414" cy="1597515"/>
            <a:chOff x="1032650" y="1735501"/>
            <a:chExt cx="2458221" cy="2138575"/>
          </a:xfrm>
        </p:grpSpPr>
        <p:sp>
          <p:nvSpPr>
            <p:cNvPr id="45" name="Google Shape;45;p3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solidFill>
              <a:srgbClr val="FF9900"/>
            </a:solidFill>
            <a:ln w="19050" cap="rnd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solidFill>
              <a:srgbClr val="FF9900"/>
            </a:solidFill>
            <a:ln w="19050" cap="rnd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solidFill>
              <a:srgbClr val="FF9900"/>
            </a:solidFill>
            <a:ln w="19050" cap="rnd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solidFill>
              <a:srgbClr val="FF9900"/>
            </a:solidFill>
            <a:ln w="19050" cap="rnd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solidFill>
              <a:srgbClr val="FF9900"/>
            </a:solidFill>
            <a:ln w="19050" cap="rnd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0" name="Google Shape;50;p3"/>
          <p:cNvSpPr/>
          <p:nvPr/>
        </p:nvSpPr>
        <p:spPr>
          <a:xfrm>
            <a:off x="0" y="0"/>
            <a:ext cx="215100" cy="51435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Google Shape;5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/>
          <p:nvPr/>
        </p:nvSpPr>
        <p:spPr>
          <a:xfrm>
            <a:off x="0" y="654600"/>
            <a:ext cx="4366200" cy="4488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85293"/>
              </a:solidFill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4415700" y="898775"/>
            <a:ext cx="416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4"/>
          <p:cNvSpPr txBox="1">
            <a:spLocks noGrp="1"/>
          </p:cNvSpPr>
          <p:nvPr>
            <p:ph type="body" idx="1"/>
          </p:nvPr>
        </p:nvSpPr>
        <p:spPr>
          <a:xfrm>
            <a:off x="4474300" y="1347525"/>
            <a:ext cx="4103100" cy="36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  <a:defRPr sz="1600">
                <a:solidFill>
                  <a:srgbClr val="000000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4"/>
          <p:cNvSpPr txBox="1"/>
          <p:nvPr/>
        </p:nvSpPr>
        <p:spPr>
          <a:xfrm>
            <a:off x="365125" y="2285475"/>
            <a:ext cx="3595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Objectives</a:t>
            </a:r>
            <a:endParaRPr sz="40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7" name="Google Shape;57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, imag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485575" y="674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  <a:defRPr sz="25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>
            <a:spLocks noGrp="1"/>
          </p:cNvSpPr>
          <p:nvPr>
            <p:ph type="pic" idx="2"/>
          </p:nvPr>
        </p:nvSpPr>
        <p:spPr>
          <a:xfrm>
            <a:off x="5711000" y="1247275"/>
            <a:ext cx="2905200" cy="32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434450" y="1247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0" y="0"/>
            <a:ext cx="215100" cy="51435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_AND_BODY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485575" y="674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  <a:defRPr sz="25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434450" y="1247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0" y="0"/>
            <a:ext cx="215100" cy="51435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hasis ">
  <p:cSld name="CUSTOM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485575" y="674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  <a:defRPr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0" y="0"/>
            <a:ext cx="215100" cy="51435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1"/>
          </p:nvPr>
        </p:nvSpPr>
        <p:spPr>
          <a:xfrm>
            <a:off x="434450" y="1247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5574350" y="1380800"/>
            <a:ext cx="3027600" cy="3498000"/>
          </a:xfrm>
          <a:prstGeom prst="rect">
            <a:avLst/>
          </a:prstGeom>
          <a:solidFill>
            <a:srgbClr val="0079C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74;p7"/>
          <p:cNvSpPr txBox="1">
            <a:spLocks noGrp="1"/>
          </p:cNvSpPr>
          <p:nvPr>
            <p:ph type="subTitle" idx="2"/>
          </p:nvPr>
        </p:nvSpPr>
        <p:spPr>
          <a:xfrm>
            <a:off x="5830075" y="1626275"/>
            <a:ext cx="2485500" cy="3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nowledge Check and Quiz">
  <p:cSld name="CUSTOM_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>
            <a:spLocks noGrp="1"/>
          </p:cNvSpPr>
          <p:nvPr>
            <p:ph type="title"/>
          </p:nvPr>
        </p:nvSpPr>
        <p:spPr>
          <a:xfrm>
            <a:off x="485575" y="674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  <a:defRPr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body" idx="1"/>
          </p:nvPr>
        </p:nvSpPr>
        <p:spPr>
          <a:xfrm>
            <a:off x="434450" y="1247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0" y="0"/>
            <a:ext cx="215100" cy="51435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311700" y="1496000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2"/>
          </p:nvPr>
        </p:nvSpPr>
        <p:spPr>
          <a:xfrm>
            <a:off x="4884200" y="1496000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485575" y="674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  <a:defRPr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/>
          <p:nvPr/>
        </p:nvSpPr>
        <p:spPr>
          <a:xfrm>
            <a:off x="0" y="0"/>
            <a:ext cx="215100" cy="51435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485575" y="674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  <a:defRPr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/>
          <p:nvPr/>
        </p:nvSpPr>
        <p:spPr>
          <a:xfrm>
            <a:off x="0" y="0"/>
            <a:ext cx="215100" cy="51435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34450" y="1247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sz="1600">
                <a:solidFill>
                  <a:schemeClr val="accen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85575" y="674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  <a:defRPr sz="25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04300" y="109375"/>
            <a:ext cx="1860261" cy="39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9;p1"/>
          <p:cNvGrpSpPr/>
          <p:nvPr/>
        </p:nvGrpSpPr>
        <p:grpSpPr>
          <a:xfrm rot="5400000">
            <a:off x="667898" y="4095471"/>
            <a:ext cx="298252" cy="1633909"/>
            <a:chOff x="327125" y="2375600"/>
            <a:chExt cx="536425" cy="2953025"/>
          </a:xfrm>
        </p:grpSpPr>
        <p:sp>
          <p:nvSpPr>
            <p:cNvPr id="10" name="Google Shape;10;p1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rgbClr val="9FC5E8"/>
            </a:solidFill>
            <a:ln w="9525" cap="flat" cmpd="sng">
              <a:solidFill>
                <a:srgbClr val="9FC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rgbClr val="285293"/>
            </a:solidFill>
            <a:ln w="13125" cap="flat" cmpd="sng">
              <a:solidFill>
                <a:srgbClr val="285293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rgbClr val="285293"/>
            </a:solidFill>
            <a:ln w="13125" cap="flat" cmpd="sng">
              <a:solidFill>
                <a:srgbClr val="285293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rgbClr val="285293"/>
            </a:solidFill>
            <a:ln w="13125" cap="flat" cmpd="sng">
              <a:solidFill>
                <a:srgbClr val="285293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rgbClr val="285293"/>
            </a:solidFill>
            <a:ln w="13125" cap="flat" cmpd="sng">
              <a:solidFill>
                <a:srgbClr val="FEC14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rgbClr val="285293"/>
            </a:solidFill>
            <a:ln w="13125" cap="flat" cmpd="sng">
              <a:solidFill>
                <a:srgbClr val="285293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531424" y="2394424"/>
              <a:ext cx="115862" cy="2804808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rgbClr val="FEC14F"/>
            </a:solidFill>
            <a:ln w="13125" cap="flat" cmpd="sng">
              <a:solidFill>
                <a:srgbClr val="9FC5E8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3" name="Google Shape;23;p1"/>
          <p:cNvGrpSpPr/>
          <p:nvPr/>
        </p:nvGrpSpPr>
        <p:grpSpPr>
          <a:xfrm rot="-5400000" flipH="1">
            <a:off x="6910818" y="-1655838"/>
            <a:ext cx="572687" cy="4017047"/>
            <a:chOff x="327125" y="2375600"/>
            <a:chExt cx="536425" cy="2976473"/>
          </a:xfrm>
        </p:grpSpPr>
        <p:sp>
          <p:nvSpPr>
            <p:cNvPr id="24" name="Google Shape;24;p1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rgbClr val="9FC5E8"/>
            </a:solidFill>
            <a:ln w="9525" cap="flat" cmpd="sng">
              <a:solidFill>
                <a:srgbClr val="9FC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347092" y="2923976"/>
              <a:ext cx="112450" cy="2428096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rgbClr val="285293"/>
            </a:solidFill>
            <a:ln w="13125" cap="flat" cmpd="sng">
              <a:solidFill>
                <a:srgbClr val="285293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rgbClr val="285293"/>
            </a:solidFill>
            <a:ln w="13125" cap="flat" cmpd="sng">
              <a:solidFill>
                <a:srgbClr val="285293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rgbClr val="285293"/>
            </a:solidFill>
            <a:ln w="13125" cap="flat" cmpd="sng">
              <a:solidFill>
                <a:srgbClr val="285293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rgbClr val="285293"/>
            </a:solidFill>
            <a:ln w="13125" cap="flat" cmpd="sng">
              <a:solidFill>
                <a:srgbClr val="FEC14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rgbClr val="285293"/>
            </a:solidFill>
            <a:ln w="13125" cap="flat" cmpd="sng">
              <a:solidFill>
                <a:srgbClr val="285293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531428" y="2394418"/>
              <a:ext cx="115862" cy="2939950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rgbClr val="FEC14F"/>
            </a:solidFill>
            <a:ln w="13125" cap="flat" cmpd="sng">
              <a:solidFill>
                <a:srgbClr val="9FC5E8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7" name="Google Shape;37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ipsmash/PS_dem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ublic.tableau.com/app/profile/brian.finnegan/vizz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brian.finnegan/vizzes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5CF836-373F-1269-E0F0-9350C2E65E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81000"/>
                    </a14:imgEffect>
                    <a14:imgEffect>
                      <a14:brightnessContrast bright="-12000"/>
                    </a14:imgEffect>
                  </a14:imgLayer>
                </a14:imgProps>
              </a:ext>
            </a:extLst>
          </a:blip>
          <a:srcRect t="-1210" b="5376"/>
          <a:stretch/>
        </p:blipFill>
        <p:spPr>
          <a:xfrm>
            <a:off x="268430" y="1568334"/>
            <a:ext cx="2235708" cy="2103120"/>
          </a:xfrm>
          <a:prstGeom prst="rect">
            <a:avLst/>
          </a:prstGeom>
        </p:spPr>
      </p:pic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387926" y="1560438"/>
            <a:ext cx="9144000" cy="14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Senior Manager, </a:t>
            </a:r>
            <a:br>
              <a:rPr lang="en-US" sz="2800" dirty="0"/>
            </a:br>
            <a:r>
              <a:rPr lang="en-US" sz="2800" dirty="0"/>
              <a:t>Learner Evaluation &amp; Analytics</a:t>
            </a:r>
            <a:br>
              <a:rPr lang="en-US" sz="2800" dirty="0"/>
            </a:br>
            <a:r>
              <a:rPr lang="en-US" sz="2800" dirty="0"/>
              <a:t>Thought Exercise Presentation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Brian Finnegan, March 14, 2024</a:t>
            </a:r>
            <a:endParaRPr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DEAD-D147-8BE1-80A1-97F81F06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File Pointers: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CFD69-CC1B-8BC5-77D5-9770B2D90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450" y="1434680"/>
            <a:ext cx="8520600" cy="2666265"/>
          </a:xfrm>
        </p:spPr>
        <p:txBody>
          <a:bodyPr>
            <a:normAutofit/>
          </a:bodyPr>
          <a:lstStyle/>
          <a:p>
            <a:r>
              <a:rPr lang="en-US" sz="1800" b="1" dirty="0"/>
              <a:t>Code repository, presentation, documentation:</a:t>
            </a:r>
          </a:p>
          <a:p>
            <a:pPr lvl="1"/>
            <a:r>
              <a:rPr lang="en-US" sz="1600" dirty="0">
                <a:hlinkClick r:id="rId3"/>
              </a:rPr>
              <a:t>https://github.com/flipsmash/PS_demo</a:t>
            </a:r>
            <a:br>
              <a:rPr lang="en-US" sz="1600" dirty="0"/>
            </a:br>
            <a:endParaRPr lang="en-US" sz="1600" dirty="0"/>
          </a:p>
          <a:p>
            <a:r>
              <a:rPr lang="en-US" sz="1800" b="1" dirty="0"/>
              <a:t>Visualizations:</a:t>
            </a:r>
          </a:p>
          <a:p>
            <a:pPr lvl="1"/>
            <a:r>
              <a:rPr lang="en-US" sz="1600" dirty="0">
                <a:hlinkClick r:id="rId4"/>
              </a:rPr>
              <a:t>https://public.tableau.com/app/profile/brian.finnegan/vizzes</a:t>
            </a:r>
            <a:endParaRPr lang="en-US" sz="1600" dirty="0"/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6EFDF78-CFD1-111C-F2EC-329C72553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Basic Approach and Assumptions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98407A-CD7F-ABE5-A466-F804535E19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Philosophy</a:t>
            </a:r>
          </a:p>
          <a:p>
            <a:r>
              <a:rPr lang="en-US" sz="1600" dirty="0"/>
              <a:t>Plan to spend </a:t>
            </a:r>
            <a:r>
              <a:rPr lang="en-US" sz="1600" i="1" dirty="0"/>
              <a:t>at least </a:t>
            </a:r>
            <a:r>
              <a:rPr lang="en-US" sz="1600" dirty="0"/>
              <a:t>twice as long on cleaning &amp; munging as you want/expect to, and more time than on anything else</a:t>
            </a:r>
          </a:p>
          <a:p>
            <a:r>
              <a:rPr lang="en-US" sz="1600" dirty="0"/>
              <a:t>80/20 rule: 20% most basic analysis gives you 80% of your insight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b="1" u="sng" dirty="0"/>
              <a:t>Assumptions</a:t>
            </a:r>
          </a:p>
          <a:p>
            <a:r>
              <a:rPr lang="en-US" sz="1600" dirty="0"/>
              <a:t>Per Scholas team’s time is valuable &amp; data are either sample or archival</a:t>
            </a:r>
          </a:p>
          <a:p>
            <a:r>
              <a:rPr lang="en-US" dirty="0"/>
              <a:t>Therefore, n</a:t>
            </a:r>
            <a:r>
              <a:rPr lang="en-US" sz="1600" dirty="0"/>
              <a:t>o emails, no pestering: forensics, not discovery</a:t>
            </a:r>
          </a:p>
          <a:p>
            <a:r>
              <a:rPr lang="en-US" sz="1600" dirty="0"/>
              <a:t>[Exactly the opposite of real best practice]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F1264-83B6-1ED1-1D46-D9A4D60B08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2859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32EC0-E372-CD99-D7B6-7DE9B3304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534" y="1454898"/>
            <a:ext cx="8038041" cy="2972550"/>
          </a:xfrm>
          <a:ln>
            <a:noFill/>
          </a:ln>
        </p:spPr>
        <p:txBody>
          <a:bodyPr>
            <a:normAutofit/>
          </a:bodyPr>
          <a:lstStyle/>
          <a:p>
            <a:pPr marL="139700" indent="0">
              <a:buNone/>
            </a:pPr>
            <a:r>
              <a:rPr lang="en-US" b="1" u="sng" dirty="0"/>
              <a:t>Methodology</a:t>
            </a:r>
          </a:p>
          <a:p>
            <a:r>
              <a:rPr lang="en-US" dirty="0"/>
              <a:t>Clean &amp; prepare data</a:t>
            </a:r>
          </a:p>
          <a:p>
            <a:r>
              <a:rPr lang="en-US" dirty="0"/>
              <a:t>Exploration</a:t>
            </a:r>
          </a:p>
          <a:p>
            <a:r>
              <a:rPr lang="en-US" dirty="0"/>
              <a:t>Analyze &amp; Model</a:t>
            </a:r>
          </a:p>
          <a:p>
            <a:r>
              <a:rPr lang="en-US" dirty="0"/>
              <a:t>Evaluate</a:t>
            </a:r>
          </a:p>
          <a:p>
            <a:pPr marL="139700" indent="0">
              <a:buNone/>
            </a:pPr>
            <a:br>
              <a:rPr lang="en-US" b="1" u="sng" dirty="0"/>
            </a:b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5D916-C1B8-FFF8-EC67-58D92CCB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Outline of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5B0D7-843D-B79B-AE8D-25F3A1E901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B787BD9-A8D4-0C36-07B8-FC88C5B0C3A3}"/>
              </a:ext>
            </a:extLst>
          </p:cNvPr>
          <p:cNvSpPr/>
          <p:nvPr/>
        </p:nvSpPr>
        <p:spPr>
          <a:xfrm>
            <a:off x="2611925" y="1743199"/>
            <a:ext cx="387928" cy="1023050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94C7B-A42F-5381-82ED-DC193E32929E}"/>
              </a:ext>
            </a:extLst>
          </p:cNvPr>
          <p:cNvSpPr txBox="1"/>
          <p:nvPr/>
        </p:nvSpPr>
        <p:spPr>
          <a:xfrm>
            <a:off x="3054400" y="1993114"/>
            <a:ext cx="2774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Seek insight, ask questions, and</a:t>
            </a:r>
          </a:p>
          <a:p>
            <a:r>
              <a:rPr lang="en-US" dirty="0"/>
              <a:t>iterate every step of the way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1C59548-0748-6409-E4C8-1D001A39B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52817"/>
              </p:ext>
            </p:extLst>
          </p:nvPr>
        </p:nvGraphicFramePr>
        <p:xfrm>
          <a:off x="651161" y="3089740"/>
          <a:ext cx="7809414" cy="919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67534">
                  <a:extLst>
                    <a:ext uri="{9D8B030D-6E8A-4147-A177-3AD203B41FA5}">
                      <a16:colId xmlns:a16="http://schemas.microsoft.com/office/drawing/2014/main" val="3303187510"/>
                    </a:ext>
                  </a:extLst>
                </a:gridCol>
                <a:gridCol w="2007717">
                  <a:extLst>
                    <a:ext uri="{9D8B030D-6E8A-4147-A177-3AD203B41FA5}">
                      <a16:colId xmlns:a16="http://schemas.microsoft.com/office/drawing/2014/main" val="2329875733"/>
                    </a:ext>
                  </a:extLst>
                </a:gridCol>
                <a:gridCol w="2249796">
                  <a:extLst>
                    <a:ext uri="{9D8B030D-6E8A-4147-A177-3AD203B41FA5}">
                      <a16:colId xmlns:a16="http://schemas.microsoft.com/office/drawing/2014/main" val="499814144"/>
                    </a:ext>
                  </a:extLst>
                </a:gridCol>
                <a:gridCol w="1984367">
                  <a:extLst>
                    <a:ext uri="{9D8B030D-6E8A-4147-A177-3AD203B41FA5}">
                      <a16:colId xmlns:a16="http://schemas.microsoft.com/office/drawing/2014/main" val="362586416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Tools per Step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824158"/>
                  </a:ext>
                </a:extLst>
              </a:tr>
              <a:tr h="239017"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chemeClr val="accent2"/>
                          </a:solidFill>
                        </a:rPr>
                        <a:t>‘Manual’ Cleaning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chemeClr val="accent2"/>
                          </a:solidFill>
                        </a:rPr>
                        <a:t>Automated Transformation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chemeClr val="accent2"/>
                          </a:solidFill>
                        </a:rPr>
                        <a:t>Exploratory Visualization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chemeClr val="accent2"/>
                          </a:solidFill>
                        </a:rPr>
                        <a:t>Analysis &amp; Evaluation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38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accent2"/>
                          </a:solidFill>
                        </a:rPr>
                        <a:t>Excel, ChatGPT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accent2"/>
                          </a:solidFill>
                        </a:rPr>
                        <a:t>Python, esp. pandas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accent2"/>
                          </a:solidFill>
                        </a:rPr>
                        <a:t>Tableau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accent2"/>
                          </a:solidFill>
                        </a:rPr>
                        <a:t>Python &amp; 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6622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09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4670BA-1CA8-F7CD-210B-89C0D984A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048" y="1304822"/>
            <a:ext cx="4520605" cy="3416400"/>
          </a:xfrm>
        </p:spPr>
        <p:txBody>
          <a:bodyPr>
            <a:normAutofit/>
          </a:bodyPr>
          <a:lstStyle/>
          <a:p>
            <a:pPr marL="139700" indent="0">
              <a:buNone/>
            </a:pPr>
            <a:r>
              <a:rPr lang="en-US" sz="1300" b="1" u="sng" dirty="0"/>
              <a:t>Steps &amp; Issues</a:t>
            </a:r>
          </a:p>
          <a:p>
            <a:pPr>
              <a:lnSpc>
                <a:spcPct val="150000"/>
              </a:lnSpc>
            </a:pPr>
            <a:r>
              <a:rPr lang="en-US" sz="1300" dirty="0"/>
              <a:t>Anomalous values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Q1, Q14 scores &amp; the “Dirty 50”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Datetime fields: Inconsistent &amp; often far in future</a:t>
            </a:r>
          </a:p>
          <a:p>
            <a:pPr>
              <a:lnSpc>
                <a:spcPct val="150000"/>
              </a:lnSpc>
            </a:pPr>
            <a:r>
              <a:rPr lang="en-US" sz="1300" dirty="0"/>
              <a:t>Delete invariant &amp; computed fields</a:t>
            </a:r>
          </a:p>
          <a:p>
            <a:pPr>
              <a:lnSpc>
                <a:spcPct val="150000"/>
              </a:lnSpc>
            </a:pPr>
            <a:r>
              <a:rPr lang="en-US" sz="1300" dirty="0"/>
              <a:t>Add question-tag M:N relationship table for joins</a:t>
            </a:r>
          </a:p>
          <a:p>
            <a:pPr>
              <a:lnSpc>
                <a:spcPct val="150000"/>
              </a:lnSpc>
            </a:pPr>
            <a:r>
              <a:rPr lang="en-US" sz="1300" dirty="0"/>
              <a:t>Sort out major vs. city</a:t>
            </a:r>
          </a:p>
          <a:p>
            <a:pPr>
              <a:lnSpc>
                <a:spcPct val="150000"/>
              </a:lnSpc>
            </a:pPr>
            <a:r>
              <a:rPr lang="en-US" sz="1300" dirty="0"/>
              <a:t>Impute state from city via ChatGPT</a:t>
            </a:r>
          </a:p>
          <a:p>
            <a:pPr>
              <a:lnSpc>
                <a:spcPct val="150000"/>
              </a:lnSpc>
            </a:pPr>
            <a:r>
              <a:rPr lang="en-US" sz="1300" dirty="0"/>
              <a:t>Clean, consolidate &amp; classify majors - ChatGPT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E53695A-CCB4-E129-E261-70D2B0967CD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45875" y="1300389"/>
            <a:ext cx="3999900" cy="3416400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r>
              <a:rPr lang="en-US" sz="1300" b="1" u="sng" dirty="0"/>
              <a:t>Insights &amp; Questions</a:t>
            </a:r>
          </a:p>
          <a:p>
            <a:pPr>
              <a:lnSpc>
                <a:spcPct val="150000"/>
              </a:lnSpc>
            </a:pPr>
            <a:r>
              <a:rPr lang="en-US" sz="1300" dirty="0"/>
              <a:t>Utility of Q1 / Create &amp; insert section?</a:t>
            </a:r>
          </a:p>
          <a:p>
            <a:pPr>
              <a:lnSpc>
                <a:spcPct val="150000"/>
              </a:lnSpc>
            </a:pPr>
            <a:r>
              <a:rPr lang="en-US" sz="1300" dirty="0"/>
              <a:t>Partial credit scoring for Q2-Q14?</a:t>
            </a:r>
          </a:p>
          <a:p>
            <a:pPr>
              <a:lnSpc>
                <a:spcPct val="150000"/>
              </a:lnSpc>
            </a:pPr>
            <a:r>
              <a:rPr lang="en-US" sz="1300" dirty="0"/>
              <a:t>Are assessment data resulting from manual copy &amp; paste or are errors injected for training?</a:t>
            </a:r>
          </a:p>
          <a:p>
            <a:pPr>
              <a:lnSpc>
                <a:spcPct val="150000"/>
              </a:lnSpc>
            </a:pPr>
            <a:r>
              <a:rPr lang="en-US" sz="1300" dirty="0"/>
              <a:t>Are tags accurate?</a:t>
            </a:r>
          </a:p>
          <a:p>
            <a:pPr>
              <a:lnSpc>
                <a:spcPct val="150000"/>
              </a:lnSpc>
            </a:pPr>
            <a:r>
              <a:rPr lang="en-US" sz="1300" dirty="0"/>
              <a:t>Datetimes: I surrender!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02CB098-8080-2718-19AC-E6AF9940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Data Cleaning &amp; Transformation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CAFB1-FE5A-3012-8251-6722062AC9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743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5366D3-B106-E1F8-946D-CB73D280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Exploratory Visualization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D59FC2-B385-4670-420D-F7D82A898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450" y="1413901"/>
            <a:ext cx="8520600" cy="2964132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dirty="0"/>
              <a:t>See Vizzes at </a:t>
            </a:r>
            <a:r>
              <a:rPr lang="en-US" dirty="0">
                <a:hlinkClick r:id="rId2"/>
              </a:rPr>
              <a:t>https://public.tableau.com/app/profile/brian.finnegan/vizzes</a:t>
            </a:r>
            <a:br>
              <a:rPr lang="en-US" dirty="0"/>
            </a:br>
            <a:endParaRPr lang="en-US" dirty="0"/>
          </a:p>
          <a:p>
            <a:pPr>
              <a:lnSpc>
                <a:spcPct val="125000"/>
              </a:lnSpc>
            </a:pPr>
            <a:r>
              <a:rPr lang="en-US" dirty="0"/>
              <a:t>Noteworthy (to me) observations: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Geographic size &amp; scoring patterns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Score differentials by major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Distribution of scores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Apparent relationship between copy/pasting &amp; score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Scores by tag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9207C-B1CB-07A5-3411-37EE76B84C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520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9577-7022-76A8-D2CE-52411525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Analysis &amp;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35F1E-AB4E-8717-0860-111ADB49FA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code notebooks</a:t>
            </a:r>
          </a:p>
          <a:p>
            <a:r>
              <a:rPr lang="en-US" dirty="0"/>
              <a:t>Copy/paste plagiarism?</a:t>
            </a:r>
          </a:p>
          <a:p>
            <a:pPr lvl="1"/>
            <a:r>
              <a:rPr lang="en-US" dirty="0"/>
              <a:t>Mann-Whitney (non-parametric t-test) on copiers vs non-copiers</a:t>
            </a:r>
          </a:p>
          <a:p>
            <a:pPr lvl="1"/>
            <a:r>
              <a:rPr lang="en-US" dirty="0"/>
              <a:t>Simple OLS regression </a:t>
            </a:r>
          </a:p>
          <a:p>
            <a:pPr lvl="1"/>
            <a:r>
              <a:rPr lang="en-US" dirty="0"/>
              <a:t>Bottom line: copy/paste associated with higher scores</a:t>
            </a:r>
          </a:p>
          <a:p>
            <a:r>
              <a:rPr lang="en-US" dirty="0"/>
              <a:t>Item-level analysis</a:t>
            </a:r>
          </a:p>
          <a:p>
            <a:pPr lvl="1"/>
            <a:r>
              <a:rPr lang="en-US" dirty="0"/>
              <a:t>Mean scores per question</a:t>
            </a:r>
          </a:p>
          <a:p>
            <a:pPr lvl="1"/>
            <a:r>
              <a:rPr lang="en-US" dirty="0"/>
              <a:t>Correlation with overall test</a:t>
            </a:r>
          </a:p>
          <a:p>
            <a:pPr lvl="1"/>
            <a:r>
              <a:rPr lang="en-US" dirty="0"/>
              <a:t>Item Response Theory</a:t>
            </a:r>
          </a:p>
          <a:p>
            <a:pPr lvl="1"/>
            <a:r>
              <a:rPr lang="en-US" dirty="0"/>
              <a:t>Bottom line: current test has strengths and weaknesses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BD708-CC9E-7A1D-EFAA-AF01E193E7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8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CF22-EC68-B235-8556-78BC1D35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Limitations and 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41FAF-4FB3-971F-C9F3-4021529A4E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dirty="0"/>
              <a:t>Familiarity with data and their context limited</a:t>
            </a:r>
          </a:p>
          <a:p>
            <a:pPr>
              <a:lnSpc>
                <a:spcPct val="125000"/>
              </a:lnSpc>
            </a:pPr>
            <a:r>
              <a:rPr lang="en-US" dirty="0"/>
              <a:t>Hints, glimpses, &amp; issues for investigation only; no conclusions</a:t>
            </a:r>
          </a:p>
          <a:p>
            <a:pPr lvl="1">
              <a:lnSpc>
                <a:spcPct val="125000"/>
              </a:lnSpc>
            </a:pPr>
            <a:r>
              <a:rPr lang="en-US" dirty="0"/>
              <a:t>Local teaching &amp; learning and/or participant supply circumstances?</a:t>
            </a:r>
          </a:p>
          <a:p>
            <a:pPr lvl="1">
              <a:lnSpc>
                <a:spcPct val="125000"/>
              </a:lnSpc>
            </a:pPr>
            <a:r>
              <a:rPr lang="en-US" dirty="0"/>
              <a:t>Copy &amp; paste an issue?</a:t>
            </a:r>
          </a:p>
          <a:p>
            <a:pPr lvl="1">
              <a:lnSpc>
                <a:spcPct val="125000"/>
              </a:lnSpc>
            </a:pPr>
            <a:r>
              <a:rPr lang="en-US" dirty="0"/>
              <a:t>Possible test effectiveness opportunities?</a:t>
            </a:r>
          </a:p>
          <a:p>
            <a:pPr>
              <a:lnSpc>
                <a:spcPct val="125000"/>
              </a:lnSpc>
            </a:pPr>
            <a:r>
              <a:rPr lang="en-US" dirty="0"/>
              <a:t>What </a:t>
            </a:r>
            <a:r>
              <a:rPr lang="en-US" i="1" dirty="0"/>
              <a:t>is</a:t>
            </a:r>
            <a:r>
              <a:rPr lang="en-US" dirty="0"/>
              <a:t> clear</a:t>
            </a:r>
          </a:p>
          <a:p>
            <a:pPr lvl="1">
              <a:lnSpc>
                <a:spcPct val="125000"/>
              </a:lnSpc>
            </a:pPr>
            <a:r>
              <a:rPr lang="en-US" dirty="0"/>
              <a:t>80/20 rule &amp; cleaning/wrangling as biggest time/effort sink!</a:t>
            </a:r>
          </a:p>
          <a:p>
            <a:pPr>
              <a:lnSpc>
                <a:spcPct val="125000"/>
              </a:lnSpc>
            </a:pPr>
            <a:r>
              <a:rPr lang="en-US" dirty="0"/>
              <a:t>What I </a:t>
            </a:r>
            <a:r>
              <a:rPr lang="en-US" i="1" dirty="0"/>
              <a:t>hope</a:t>
            </a:r>
            <a:r>
              <a:rPr lang="en-US" dirty="0"/>
              <a:t> is also clear</a:t>
            </a:r>
          </a:p>
          <a:p>
            <a:pPr lvl="1">
              <a:lnSpc>
                <a:spcPct val="125000"/>
              </a:lnSpc>
            </a:pPr>
            <a:r>
              <a:rPr lang="en-US" dirty="0"/>
              <a:t>My robust, versatile data analysis skills and experience in related contexts</a:t>
            </a:r>
          </a:p>
          <a:p>
            <a:pPr>
              <a:lnSpc>
                <a:spcPct val="125000"/>
              </a:lnSpc>
            </a:pPr>
            <a:r>
              <a:rPr lang="en-US" dirty="0"/>
              <a:t>If I had twice as much time, I would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9B7BF-3A8B-F5DD-F9C0-F1B9A45CCF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5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F05B-43B7-CD98-AF3C-2A2B5727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25" y="1095855"/>
            <a:ext cx="8415900" cy="907911"/>
          </a:xfrm>
        </p:spPr>
        <p:txBody>
          <a:bodyPr/>
          <a:lstStyle/>
          <a:p>
            <a:pPr algn="ctr">
              <a:buNone/>
            </a:pPr>
            <a:r>
              <a:rPr lang="en-US" dirty="0"/>
              <a:t>Questions &amp; Discussion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3F8DEE-0142-C35C-79DB-684A83CBA6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50E4D-EC9D-9D25-2318-D95D4D254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981" y="1979607"/>
            <a:ext cx="2068038" cy="206803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73586501"/>
      </p:ext>
    </p:extLst>
  </p:cSld>
  <p:clrMapOvr>
    <a:masterClrMapping/>
  </p:clrMapOvr>
</p:sld>
</file>

<file path=ppt/theme/theme1.xml><?xml version="1.0" encoding="utf-8"?>
<a:theme xmlns:a="http://schemas.openxmlformats.org/drawingml/2006/main" name="PS Course Template">
  <a:themeElements>
    <a:clrScheme name="Simple Light">
      <a:dk1>
        <a:srgbClr val="0079C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510</Words>
  <Application>Microsoft Office PowerPoint</Application>
  <PresentationFormat>On-screen Show (16:9)</PresentationFormat>
  <Paragraphs>87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Avenir</vt:lpstr>
      <vt:lpstr>PS Course Template</vt:lpstr>
      <vt:lpstr>Senior Manager,  Learner Evaluation &amp; Analytics Thought Exercise Presentation  Brian Finnegan, March 14, 2024</vt:lpstr>
      <vt:lpstr>File Pointers:</vt:lpstr>
      <vt:lpstr>Basic Approach and Assumptions</vt:lpstr>
      <vt:lpstr>Outline of Methodology</vt:lpstr>
      <vt:lpstr>Data Cleaning &amp; Transformation</vt:lpstr>
      <vt:lpstr>Exploratory Visualization</vt:lpstr>
      <vt:lpstr>Analysis &amp; Evaluation</vt:lpstr>
      <vt:lpstr>Limitations and Conclusions</vt:lpstr>
      <vt:lpstr>Questions &amp;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Musgrove</dc:creator>
  <cp:lastModifiedBy>Brian Finnegan</cp:lastModifiedBy>
  <cp:revision>10</cp:revision>
  <dcterms:modified xsi:type="dcterms:W3CDTF">2024-03-13T14:23:09Z</dcterms:modified>
</cp:coreProperties>
</file>