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02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ddce6d6c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ddce6d6c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/>
          <p:nvPr/>
        </p:nvSpPr>
        <p:spPr>
          <a:xfrm>
            <a:off x="0" y="1179625"/>
            <a:ext cx="9144000" cy="3095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0" y="2100400"/>
            <a:ext cx="9144000" cy="14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4000"/>
              <a:buFont typeface="Avenir"/>
              <a:buNone/>
              <a:defRPr sz="4000">
                <a:solidFill>
                  <a:srgbClr val="FEC14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3600"/>
              <a:buNone/>
              <a:defRPr sz="3600">
                <a:solidFill>
                  <a:srgbClr val="FEC14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3600"/>
              <a:buNone/>
              <a:defRPr sz="3600">
                <a:solidFill>
                  <a:srgbClr val="FEC14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3600"/>
              <a:buNone/>
              <a:defRPr sz="3600">
                <a:solidFill>
                  <a:srgbClr val="FEC14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3600"/>
              <a:buNone/>
              <a:defRPr sz="3600">
                <a:solidFill>
                  <a:srgbClr val="FEC14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3600"/>
              <a:buNone/>
              <a:defRPr sz="3600">
                <a:solidFill>
                  <a:srgbClr val="FEC14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3600"/>
              <a:buNone/>
              <a:defRPr sz="3600">
                <a:solidFill>
                  <a:srgbClr val="FEC14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3600"/>
              <a:buNone/>
              <a:defRPr sz="3600">
                <a:solidFill>
                  <a:srgbClr val="FEC14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3600"/>
              <a:buNone/>
              <a:defRPr sz="3600">
                <a:solidFill>
                  <a:srgbClr val="FEC14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"/>
          <p:cNvSpPr/>
          <p:nvPr/>
        </p:nvSpPr>
        <p:spPr>
          <a:xfrm rot="10800000">
            <a:off x="2671975" y="3196945"/>
            <a:ext cx="3646848" cy="11838"/>
          </a:xfrm>
          <a:custGeom>
            <a:avLst/>
            <a:gdLst/>
            <a:ahLst/>
            <a:cxnLst/>
            <a:rect l="l" t="t" r="r" b="b"/>
            <a:pathLst>
              <a:path w="119834" h="389" extrusionOk="0">
                <a:moveTo>
                  <a:pt x="183" y="1"/>
                </a:moveTo>
                <a:cubicBezTo>
                  <a:pt x="69" y="1"/>
                  <a:pt x="0" y="92"/>
                  <a:pt x="0" y="183"/>
                </a:cubicBezTo>
                <a:cubicBezTo>
                  <a:pt x="0" y="297"/>
                  <a:pt x="69" y="389"/>
                  <a:pt x="183" y="389"/>
                </a:cubicBezTo>
                <a:lnTo>
                  <a:pt x="119628" y="389"/>
                </a:lnTo>
                <a:cubicBezTo>
                  <a:pt x="119742" y="389"/>
                  <a:pt x="119833" y="297"/>
                  <a:pt x="119833" y="183"/>
                </a:cubicBezTo>
                <a:cubicBezTo>
                  <a:pt x="119833" y="92"/>
                  <a:pt x="119742" y="1"/>
                  <a:pt x="119628" y="1"/>
                </a:cubicBez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atures">
  <p:cSld name="CUSTOM_3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485575" y="674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485575" y="1477825"/>
            <a:ext cx="2393100" cy="2832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3094175" y="1477825"/>
            <a:ext cx="5541900" cy="2832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>
            <a:spLocks noGrp="1"/>
          </p:cNvSpPr>
          <p:nvPr>
            <p:ph type="pic" idx="2"/>
          </p:nvPr>
        </p:nvSpPr>
        <p:spPr>
          <a:xfrm>
            <a:off x="862050" y="1816475"/>
            <a:ext cx="1693500" cy="213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3402050" y="1816475"/>
            <a:ext cx="4972200" cy="22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415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79C0"/>
              </a:buClr>
              <a:buSzPts val="4700"/>
              <a:buChar char="●"/>
              <a:defRPr sz="4700" b="1">
                <a:solidFill>
                  <a:srgbClr val="0079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-37225" y="2099725"/>
            <a:ext cx="91440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3500"/>
              <a:buFont typeface="Avenir"/>
              <a:buNone/>
              <a:defRPr sz="3500">
                <a:solidFill>
                  <a:srgbClr val="E6913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92087" y="1773012"/>
            <a:ext cx="7992414" cy="1597515"/>
            <a:chOff x="1032650" y="1735501"/>
            <a:chExt cx="2458221" cy="2138575"/>
          </a:xfrm>
        </p:grpSpPr>
        <p:sp>
          <p:nvSpPr>
            <p:cNvPr id="45" name="Google Shape;45;p3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solidFill>
              <a:srgbClr val="FF9900"/>
            </a:solidFill>
            <a:ln w="19050" cap="rnd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solidFill>
              <a:srgbClr val="FF9900"/>
            </a:solidFill>
            <a:ln w="19050" cap="rnd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solidFill>
              <a:srgbClr val="FF9900"/>
            </a:solidFill>
            <a:ln w="19050" cap="rnd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solidFill>
              <a:srgbClr val="FF9900"/>
            </a:solidFill>
            <a:ln w="19050" cap="rnd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solidFill>
              <a:srgbClr val="FF9900"/>
            </a:solidFill>
            <a:ln w="19050" cap="rnd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3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/>
          <p:nvPr/>
        </p:nvSpPr>
        <p:spPr>
          <a:xfrm>
            <a:off x="0" y="654600"/>
            <a:ext cx="4366200" cy="4488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5293"/>
              </a:solidFill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4415700" y="898775"/>
            <a:ext cx="41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4474300" y="1347525"/>
            <a:ext cx="4103100" cy="36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  <a:defRPr sz="1600">
                <a:solidFill>
                  <a:srgbClr val="000000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/>
          <p:nvPr/>
        </p:nvSpPr>
        <p:spPr>
          <a:xfrm>
            <a:off x="365125" y="2285475"/>
            <a:ext cx="3595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Objectives</a:t>
            </a:r>
            <a:endParaRPr sz="4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imag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485575" y="674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  <a:defRPr sz="2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>
            <a:spLocks noGrp="1"/>
          </p:cNvSpPr>
          <p:nvPr>
            <p:ph type="pic" idx="2"/>
          </p:nvPr>
        </p:nvSpPr>
        <p:spPr>
          <a:xfrm>
            <a:off x="5711000" y="1247275"/>
            <a:ext cx="2905200" cy="32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434450" y="1247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_AND_BODY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485575" y="674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  <a:defRPr sz="2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434450" y="1247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hasis ">
  <p:cSld name="CUSTOM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485575" y="674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434450" y="1247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5574350" y="1380800"/>
            <a:ext cx="3027600" cy="3498000"/>
          </a:xfrm>
          <a:prstGeom prst="rect">
            <a:avLst/>
          </a:prstGeom>
          <a:solidFill>
            <a:srgbClr val="0079C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ubTitle" idx="2"/>
          </p:nvPr>
        </p:nvSpPr>
        <p:spPr>
          <a:xfrm>
            <a:off x="5830075" y="1626275"/>
            <a:ext cx="2485500" cy="3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nowledge Check and Quiz">
  <p:cSld name="CUSTOM_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485575" y="674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body" idx="1"/>
          </p:nvPr>
        </p:nvSpPr>
        <p:spPr>
          <a:xfrm>
            <a:off x="434450" y="1247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311700" y="149600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4884200" y="149600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485575" y="674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485575" y="674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34450" y="124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600">
                <a:solidFill>
                  <a:schemeClr val="accen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85575" y="674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  <a:defRPr sz="2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4300" y="109375"/>
            <a:ext cx="1860261" cy="39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9;p1"/>
          <p:cNvGrpSpPr/>
          <p:nvPr/>
        </p:nvGrpSpPr>
        <p:grpSpPr>
          <a:xfrm rot="5400000">
            <a:off x="667898" y="4095471"/>
            <a:ext cx="298252" cy="1633909"/>
            <a:chOff x="327125" y="2375600"/>
            <a:chExt cx="536425" cy="2953025"/>
          </a:xfrm>
        </p:grpSpPr>
        <p:sp>
          <p:nvSpPr>
            <p:cNvPr id="10" name="Google Shape;10;p1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rgbClr val="9FC5E8"/>
            </a:solidFill>
            <a:ln w="9525" cap="flat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28529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28529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28529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FEC14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28529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531424" y="2394424"/>
              <a:ext cx="115862" cy="2804808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rgbClr val="FEC14F"/>
            </a:solidFill>
            <a:ln w="13125" cap="flat" cmpd="sng">
              <a:solidFill>
                <a:srgbClr val="9FC5E8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"/>
          <p:cNvGrpSpPr/>
          <p:nvPr/>
        </p:nvGrpSpPr>
        <p:grpSpPr>
          <a:xfrm rot="-5400000" flipH="1">
            <a:off x="6910818" y="-1655838"/>
            <a:ext cx="572687" cy="4017047"/>
            <a:chOff x="327125" y="2375600"/>
            <a:chExt cx="536425" cy="2976473"/>
          </a:xfrm>
        </p:grpSpPr>
        <p:sp>
          <p:nvSpPr>
            <p:cNvPr id="24" name="Google Shape;24;p1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rgbClr val="9FC5E8"/>
            </a:solidFill>
            <a:ln w="9525" cap="flat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347092" y="2923976"/>
              <a:ext cx="112450" cy="2428096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28529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28529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28529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FEC14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28529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531428" y="2394418"/>
              <a:ext cx="115862" cy="2939950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rgbClr val="FEC14F"/>
            </a:solidFill>
            <a:ln w="13125" cap="flat" cmpd="sng">
              <a:solidFill>
                <a:srgbClr val="9FC5E8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ipsmash/PS_dem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0" y="2100400"/>
            <a:ext cx="9144000" cy="14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Senior Manager, Learner Evaluation &amp; Analytics</a:t>
            </a:r>
            <a:br>
              <a:rPr lang="en-US" sz="3200" dirty="0"/>
            </a:br>
            <a:r>
              <a:rPr lang="en-US" sz="3200" dirty="0"/>
              <a:t>Thought Exercise Presentation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Brian Finnegan, March 14, 2024</a:t>
            </a:r>
            <a:endParaRPr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DEAD-D147-8BE1-80A1-97F81F06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File 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CFD69-CC1B-8BC5-77D5-9770B2D90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Repository:</a:t>
            </a:r>
          </a:p>
          <a:p>
            <a:pPr lvl="1"/>
            <a:r>
              <a:rPr lang="en-US" dirty="0">
                <a:hlinkClick r:id="rId3"/>
              </a:rPr>
              <a:t>https://github.com/flipsmash/PS_demo</a:t>
            </a:r>
            <a:endParaRPr lang="en-US" dirty="0"/>
          </a:p>
          <a:p>
            <a:r>
              <a:rPr lang="en-US" dirty="0"/>
              <a:t>Visualization:</a:t>
            </a:r>
          </a:p>
          <a:p>
            <a:pPr lvl="1"/>
            <a:r>
              <a:rPr lang="en-US" dirty="0"/>
              <a:t>TBA</a:t>
            </a:r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32EC0-E372-CD99-D7B6-7DE9B3304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496000"/>
            <a:ext cx="3999900" cy="3416400"/>
          </a:xfrm>
        </p:spPr>
        <p:txBody>
          <a:bodyPr/>
          <a:lstStyle/>
          <a:p>
            <a:pPr marL="139700" indent="0">
              <a:buNone/>
            </a:pPr>
            <a:r>
              <a:rPr lang="en-US" b="1" u="sng" dirty="0"/>
              <a:t>Methodology</a:t>
            </a:r>
          </a:p>
          <a:p>
            <a:r>
              <a:rPr lang="en-US" dirty="0"/>
              <a:t>Clean &amp; prepare data</a:t>
            </a:r>
          </a:p>
          <a:p>
            <a:r>
              <a:rPr lang="en-US" dirty="0"/>
              <a:t>Exploration</a:t>
            </a:r>
          </a:p>
          <a:p>
            <a:r>
              <a:rPr lang="en-US" dirty="0"/>
              <a:t>Analyze &amp; Model</a:t>
            </a:r>
          </a:p>
          <a:p>
            <a:r>
              <a:rPr lang="en-US" dirty="0"/>
              <a:t>Evaluate</a:t>
            </a:r>
          </a:p>
          <a:p>
            <a:endParaRPr lang="en-US" dirty="0"/>
          </a:p>
          <a:p>
            <a:pPr marL="139700" indent="0">
              <a:buNone/>
            </a:pPr>
            <a:r>
              <a:rPr lang="en-US" b="1" u="sng" dirty="0"/>
              <a:t>Tools</a:t>
            </a:r>
          </a:p>
          <a:p>
            <a:r>
              <a:rPr lang="en-US" dirty="0"/>
              <a:t>Excel </a:t>
            </a:r>
            <a:r>
              <a:rPr lang="en-US" dirty="0">
                <a:sym typeface="Wingdings" panose="05000000000000000000" pitchFamily="2" charset="2"/>
              </a:rPr>
              <a:t> Python  Tableau  Python, R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B1D6D4B-C908-740F-40C7-4E60615F55E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45659" y="1496000"/>
            <a:ext cx="4260516" cy="3416400"/>
          </a:xfrm>
        </p:spPr>
        <p:txBody>
          <a:bodyPr/>
          <a:lstStyle/>
          <a:p>
            <a:pPr marL="139700" indent="0">
              <a:buNone/>
            </a:pPr>
            <a:r>
              <a:rPr lang="en-US" b="1" u="sng" dirty="0"/>
              <a:t>Approach &amp; Philosophy</a:t>
            </a:r>
          </a:p>
          <a:p>
            <a:r>
              <a:rPr lang="en-US" dirty="0"/>
              <a:t>Plan to spend twice+ as long on cleaning as you want / expect to</a:t>
            </a:r>
          </a:p>
          <a:p>
            <a:r>
              <a:rPr lang="en-US" dirty="0"/>
              <a:t>80/20 rule</a:t>
            </a:r>
          </a:p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Your time is precious, so I took data as given</a:t>
            </a:r>
          </a:p>
          <a:p>
            <a:pPr lvl="1"/>
            <a:r>
              <a:rPr lang="en-US" dirty="0"/>
              <a:t>Forensics, not discovery</a:t>
            </a:r>
          </a:p>
          <a:p>
            <a:pPr lvl="1"/>
            <a:r>
              <a:rPr lang="en-US" dirty="0"/>
              <a:t>Exactly the opposite of real practice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5D916-C1B8-FFF8-EC67-58D92CCB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Outline of Method &amp;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5B0D7-843D-B79B-AE8D-25F3A1E901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B787BD9-A8D4-0C36-07B8-FC88C5B0C3A3}"/>
              </a:ext>
            </a:extLst>
          </p:cNvPr>
          <p:cNvSpPr/>
          <p:nvPr/>
        </p:nvSpPr>
        <p:spPr>
          <a:xfrm>
            <a:off x="2556509" y="1828802"/>
            <a:ext cx="387928" cy="1023050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94C7B-A42F-5381-82ED-DC193E32929E}"/>
              </a:ext>
            </a:extLst>
          </p:cNvPr>
          <p:cNvSpPr txBox="1"/>
          <p:nvPr/>
        </p:nvSpPr>
        <p:spPr>
          <a:xfrm>
            <a:off x="2979071" y="1984846"/>
            <a:ext cx="13671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Seek insight,</a:t>
            </a:r>
          </a:p>
          <a:p>
            <a:r>
              <a:rPr lang="en-US" dirty="0"/>
              <a:t>Ask questions,</a:t>
            </a:r>
          </a:p>
          <a:p>
            <a:r>
              <a:rPr lang="en-US" dirty="0"/>
              <a:t>Iterate</a:t>
            </a:r>
          </a:p>
        </p:txBody>
      </p:sp>
    </p:spTree>
    <p:extLst>
      <p:ext uri="{BB962C8B-B14F-4D97-AF65-F5344CB8AC3E}">
        <p14:creationId xmlns:p14="http://schemas.microsoft.com/office/powerpoint/2010/main" val="16130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4670BA-1CA8-F7CD-210B-89C0D984A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39700" indent="0">
              <a:buNone/>
            </a:pPr>
            <a:r>
              <a:rPr lang="en-US" b="1" u="sng" dirty="0"/>
              <a:t>Issues</a:t>
            </a:r>
          </a:p>
          <a:p>
            <a:r>
              <a:rPr lang="en-US" dirty="0"/>
              <a:t>Anomalous Values</a:t>
            </a:r>
          </a:p>
          <a:p>
            <a:pPr lvl="1"/>
            <a:r>
              <a:rPr lang="en-US" dirty="0"/>
              <a:t>Q1, Q14 scores &amp; the “Dirty 50”</a:t>
            </a:r>
          </a:p>
          <a:p>
            <a:pPr lvl="1"/>
            <a:r>
              <a:rPr lang="en-US" dirty="0"/>
              <a:t>Datetime fields: Inconsistent relative to one another &amp; often far in future</a:t>
            </a:r>
          </a:p>
          <a:p>
            <a:r>
              <a:rPr lang="en-US" dirty="0"/>
              <a:t>De-identify Candidate ID</a:t>
            </a:r>
          </a:p>
          <a:p>
            <a:r>
              <a:rPr lang="en-US" dirty="0"/>
              <a:t>Delete invariant &amp; computed fields esp. Tag scores</a:t>
            </a:r>
          </a:p>
          <a:p>
            <a:r>
              <a:rPr lang="en-US" dirty="0"/>
              <a:t>Add question-tag relationship table for future joins</a:t>
            </a:r>
          </a:p>
          <a:p>
            <a:r>
              <a:rPr lang="en-US" dirty="0"/>
              <a:t>Sort out major versus city</a:t>
            </a:r>
          </a:p>
          <a:p>
            <a:r>
              <a:rPr lang="en-US" dirty="0"/>
              <a:t>Impute state from city via GPT</a:t>
            </a:r>
          </a:p>
          <a:p>
            <a:r>
              <a:rPr lang="en-US" dirty="0"/>
              <a:t>Clean, consolidate &amp; classify majors - GPT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53695A-CCB4-E129-E261-70D2B0967CD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b="1" u="sng" dirty="0"/>
              <a:t>Insights &amp; Questions</a:t>
            </a:r>
          </a:p>
          <a:p>
            <a:r>
              <a:rPr lang="en-US" dirty="0"/>
              <a:t>Utility of Q1 / Create &amp; insert section?</a:t>
            </a:r>
          </a:p>
          <a:p>
            <a:r>
              <a:rPr lang="en-US" dirty="0"/>
              <a:t>Partial credit scoring for Q2-Q14?</a:t>
            </a:r>
          </a:p>
          <a:p>
            <a:r>
              <a:rPr lang="en-US" dirty="0"/>
              <a:t>Are assessment data resulting from manual copy &amp; paste?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2CB098-8080-2718-19AC-E6AF9940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Data Cleaning &amp; 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CAFB1-FE5A-3012-8251-6722062AC9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743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F05B-43B7-CD98-AF3C-2A2B5727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3F8DEE-0142-C35C-79DB-684A83CBA6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3586501"/>
      </p:ext>
    </p:extLst>
  </p:cSld>
  <p:clrMapOvr>
    <a:masterClrMapping/>
  </p:clrMapOvr>
</p:sld>
</file>

<file path=ppt/theme/theme1.xml><?xml version="1.0" encoding="utf-8"?>
<a:theme xmlns:a="http://schemas.openxmlformats.org/drawingml/2006/main" name="PS Course Template">
  <a:themeElements>
    <a:clrScheme name="Simple Light">
      <a:dk1>
        <a:srgbClr val="0079C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213</Words>
  <Application>Microsoft Office PowerPoint</Application>
  <PresentationFormat>On-screen Show (16:9)</PresentationFormat>
  <Paragraphs>44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</vt:lpstr>
      <vt:lpstr>Wingdings</vt:lpstr>
      <vt:lpstr>PS Course Template</vt:lpstr>
      <vt:lpstr>Senior Manager, Learner Evaluation &amp; Analytics Thought Exercise Presentation  Brian Finnegan, March 14, 2024</vt:lpstr>
      <vt:lpstr>File Pointers</vt:lpstr>
      <vt:lpstr>Outline of Method &amp; Approach</vt:lpstr>
      <vt:lpstr>Data Cleaning &amp; Preparation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Musgrove</dc:creator>
  <cp:lastModifiedBy>Brian Finnegan</cp:lastModifiedBy>
  <cp:revision>3</cp:revision>
  <dcterms:modified xsi:type="dcterms:W3CDTF">2024-03-11T02:24:30Z</dcterms:modified>
</cp:coreProperties>
</file>