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rokpodcast.com/2011/07/21/episodio-39-erlang-parte-1-de-3/" TargetMode="External"/><Relationship Id="rId4" Type="http://schemas.openxmlformats.org/officeDocument/2006/relationships/hyperlink" Target="http://grokpodcast.com/2011/07/21/episodio-40-erlang-parte-2-de-3/" TargetMode="External"/><Relationship Id="rId5" Type="http://schemas.openxmlformats.org/officeDocument/2006/relationships/hyperlink" Target="http://grokpodcast.com/2011/07/21/episodio-41-erlang-parte-3-de-3/" TargetMode="External"/><Relationship Id="rId6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earnyousomeerlang.com/content" TargetMode="External"/><Relationship Id="rId4" Type="http://schemas.openxmlformats.org/officeDocument/2006/relationships/hyperlink" Target="http://erlang.org/doc/getting_started/users_guide.html" TargetMode="External"/><Relationship Id="rId5" Type="http://schemas.openxmlformats.org/officeDocument/2006/relationships/hyperlink" Target="https://www.toptal.com/erlang/a-cloud-at-the-lowest-level-built-in-erlang" TargetMode="External"/><Relationship Id="rId6" Type="http://schemas.openxmlformats.org/officeDocument/2006/relationships/hyperlink" Target="https://www.process-one.net/en/ejabber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9.jp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01.gif"/><Relationship Id="rId5" Type="http://schemas.openxmlformats.org/officeDocument/2006/relationships/image" Target="../media/image05.gif"/><Relationship Id="rId6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14.jp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Erlang: conceitos e curiosidades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Linguagem funcional, concorrente e tolerante a falhas.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4325" y="44655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FLISOL - 2016 Isabella Fontes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Fault-tolerance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04750" y="1231350"/>
            <a:ext cx="29439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Tolerancia a falha em Cloud Computing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Robustez a erros - Continuar funcionando mesmo com falhas;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Ex: Serviço C envia pedidos aos serviços A e B. Apesar de falhas de serviço B, temporariamente, o resto do sistema continua, relativamente desimpedido.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450" y="954450"/>
            <a:ext cx="5391900" cy="36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250" y="1328175"/>
            <a:ext cx="4479798" cy="36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39250" y="1017750"/>
            <a:ext cx="2943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Garbage Collection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 Oriented Programming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39250" y="1017750"/>
            <a:ext cx="2943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Erlang vs Java  vs C#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350" y="1571999"/>
            <a:ext cx="3615724" cy="27117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25" y="1576699"/>
            <a:ext cx="3615724" cy="271179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Yaws vs Apache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876300"/>
            <a:ext cx="5427945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525" y="899301"/>
            <a:ext cx="6516049" cy="39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 Example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-946" l="0" r="47465" t="28697"/>
          <a:stretch/>
        </p:blipFill>
        <p:spPr>
          <a:xfrm>
            <a:off x="1484500" y="878725"/>
            <a:ext cx="5117773" cy="39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Word program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14856" r="42290" t="12010"/>
          <a:stretch/>
        </p:blipFill>
        <p:spPr>
          <a:xfrm>
            <a:off x="798275" y="698300"/>
            <a:ext cx="3668806" cy="4235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0" l="14596" r="43614" t="10594"/>
          <a:stretch/>
        </p:blipFill>
        <p:spPr>
          <a:xfrm>
            <a:off x="5144400" y="698300"/>
            <a:ext cx="3520977" cy="4235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Melhores Indicações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71900" y="1919075"/>
            <a:ext cx="6297300" cy="296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Seven Languages in Seven Weeks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Pragmatic Guide to Learning Programming Languages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Bruce A. Tate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Web Applications with Erlang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REST and Web Sockets on Yaws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Zachary Kessin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Concurrency Oriented Programming in Erlang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Distributed Systems Laboratory Swedish Institute of Computer Science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Joe Armstrong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600" y="1842875"/>
            <a:ext cx="1066700" cy="139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247" y="1825894"/>
            <a:ext cx="1066699" cy="138101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025" y="3080900"/>
            <a:ext cx="1160521" cy="139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Indicações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71900" y="1919075"/>
            <a:ext cx="57390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http://grokpodcast.com/2011/07/21/episodio-39-erlang-parte-1-de-3/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http://grokpodcast.com/2011/07/21/episodio-40-erlang-parte-2-de-3/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http://grokpodcast.com/2011/07/21/episodio-41-erlang-parte-3-de-3/</a:t>
            </a: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0600" y="1919074"/>
            <a:ext cx="1470249" cy="12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Indicações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http://learnyousomeerlang.com/content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http://erlang.org/doc/getting_started/users_guide.html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https://www.toptal.com/erlang/a-cloud-at-the-lowest-level-built-in-erlang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https://www.process-one.net/en/ejabberd/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Start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874" y="1555099"/>
            <a:ext cx="3770175" cy="25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121300" y="1055400"/>
            <a:ext cx="48525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Erlang nasceu no laboratório de ciência da computação da Ericsson  ~1980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O foco era sistemas para telecom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Joe Armstrong considerado criador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Influenciada por linguagens como ML, Ada, Module, Prolog e Smalltalk</a:t>
            </a: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Em 1998 a Ericsson tornou Erlang open source sob a licença EPL.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1500">
                <a:solidFill>
                  <a:schemeClr val="dk1"/>
                </a:solidFill>
              </a:rPr>
              <a:t>“ER</a:t>
            </a:r>
            <a:r>
              <a:rPr lang="en" sz="1500"/>
              <a:t>icsson </a:t>
            </a:r>
            <a:r>
              <a:rPr b="1" lang="en" sz="1500">
                <a:solidFill>
                  <a:schemeClr val="dk1"/>
                </a:solidFill>
              </a:rPr>
              <a:t>LANG</a:t>
            </a:r>
            <a:r>
              <a:rPr lang="en" sz="1500"/>
              <a:t>uage”*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00"/>
              <a:t>*joke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ctrTitle"/>
          </p:nvPr>
        </p:nvSpPr>
        <p:spPr>
          <a:xfrm>
            <a:off x="390525" y="11334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Obrigada a todos pela atenção :)</a:t>
            </a:r>
          </a:p>
        </p:txBody>
      </p:sp>
      <p:sp>
        <p:nvSpPr>
          <p:cNvPr id="205" name="Shape 205"/>
          <p:cNvSpPr txBox="1"/>
          <p:nvPr>
            <p:ph idx="1" type="subTitle"/>
          </p:nvPr>
        </p:nvSpPr>
        <p:spPr>
          <a:xfrm>
            <a:off x="342000" y="2752869"/>
            <a:ext cx="8222100" cy="93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FLISOL 2016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Pederneiras, São Paulo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Brasil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Start </a:t>
            </a:r>
            <a:r>
              <a:rPr b="1" lang="en">
                <a:solidFill>
                  <a:srgbClr val="000000"/>
                </a:solidFill>
              </a:rPr>
              <a:t> History of Erlang 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10506"/>
          <a:stretch/>
        </p:blipFill>
        <p:spPr>
          <a:xfrm>
            <a:off x="1609999" y="764600"/>
            <a:ext cx="6242174" cy="418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Start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Downloads since Open Source Launch ‘98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10370"/>
          <a:stretch/>
        </p:blipFill>
        <p:spPr>
          <a:xfrm>
            <a:off x="1601274" y="851050"/>
            <a:ext cx="6150999" cy="41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Companies use </a:t>
            </a: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Open source Erlang Applications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21300" y="1164575"/>
            <a:ext cx="56046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RabbitMQ</a:t>
            </a:r>
            <a:r>
              <a:rPr lang="en" sz="1800">
                <a:solidFill>
                  <a:srgbClr val="333333"/>
                </a:solidFill>
              </a:rPr>
              <a:t>: AMQP messaging protocol implementation. AMQP is an emerging standard for high-performance enterprise messaging;</a:t>
            </a:r>
          </a:p>
          <a:p>
            <a:pPr indent="-342900" lvl="0" marL="457200" rt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CouchDB</a:t>
            </a:r>
            <a:r>
              <a:rPr lang="en" sz="1800">
                <a:solidFill>
                  <a:srgbClr val="333333"/>
                </a:solidFill>
              </a:rPr>
              <a:t>: “schema-less” document-oriented database, providing scalability across multicore and multiserver clusters;</a:t>
            </a:r>
          </a:p>
          <a:p>
            <a:pPr indent="-342900" lvl="0" marL="457200" rtl="0">
              <a:lnSpc>
                <a:spcPct val="136956"/>
              </a:lnSpc>
              <a:spcBef>
                <a:spcPts val="0"/>
              </a:spcBef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Ejabberd:</a:t>
            </a:r>
            <a:r>
              <a:rPr lang="en" sz="1800">
                <a:solidFill>
                  <a:srgbClr val="333333"/>
                </a:solidFill>
              </a:rPr>
              <a:t> system provides an Extensible Messaging and Presence Protocol (XMPP) based instant messaging (IM) application server.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550" y="3244524"/>
            <a:ext cx="1872675" cy="12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36839" l="15784" r="14833" t="28554"/>
          <a:stretch/>
        </p:blipFill>
        <p:spPr>
          <a:xfrm>
            <a:off x="5811625" y="2472450"/>
            <a:ext cx="3262138" cy="7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050" y="1746937"/>
            <a:ext cx="33337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Companies use </a:t>
            </a: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Open source Erlang Applications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1300" y="1164575"/>
            <a:ext cx="56046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Wings 3D</a:t>
            </a:r>
            <a:r>
              <a:rPr lang="en" sz="1800">
                <a:solidFill>
                  <a:srgbClr val="333333"/>
                </a:solidFill>
              </a:rPr>
              <a:t>: a 3D modeller based on Nendo;</a:t>
            </a:r>
          </a:p>
          <a:p>
            <a:pPr indent="-342900" lvl="0" marL="457200" rtl="0">
              <a:lnSpc>
                <a:spcPct val="136956"/>
              </a:lnSpc>
              <a:spcBef>
                <a:spcPts val="0"/>
              </a:spcBef>
              <a:spcAft>
                <a:spcPts val="1100"/>
              </a:spcAft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Yaws</a:t>
            </a:r>
            <a:r>
              <a:rPr lang="en" sz="1800">
                <a:solidFill>
                  <a:srgbClr val="333333"/>
                </a:solidFill>
              </a:rPr>
              <a:t>: “Yet Another Web Server”.</a:t>
            </a:r>
          </a:p>
          <a:p>
            <a:pPr indent="-342900" lvl="0" marL="457200" rtl="0">
              <a:lnSpc>
                <a:spcPct val="136956"/>
              </a:lnSpc>
              <a:spcBef>
                <a:spcPts val="0"/>
              </a:spcBef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</a:rPr>
              <a:t>EDDIE</a:t>
            </a:r>
            <a:r>
              <a:rPr lang="en" sz="1800">
                <a:solidFill>
                  <a:srgbClr val="333333"/>
                </a:solidFill>
              </a:rPr>
              <a:t>: Distributed TCP/IP based Clusterware.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412" y="1164575"/>
            <a:ext cx="26574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750" y="1849737"/>
            <a:ext cx="21907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550" y="258255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125" y="2369025"/>
            <a:ext cx="3336400" cy="2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Companies use </a:t>
            </a: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Erlang Applications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1300" y="1164575"/>
            <a:ext cx="61869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700"/>
              <a:t>Facebook</a:t>
            </a:r>
            <a:r>
              <a:rPr lang="en" sz="1700"/>
              <a:t>, no backend de seu sistema de chat, lidando com ~100 milhõs de usuários ativos;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700"/>
              <a:t>Del.icio.us (Yahoo!)</a:t>
            </a:r>
            <a:r>
              <a:rPr lang="en" sz="1700"/>
              <a:t>, ~ 5 milhões de usuários e ~150 milhões de bookmarks;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700"/>
              <a:t>Amazon SimpleDB</a:t>
            </a:r>
            <a:r>
              <a:rPr lang="en" sz="1700"/>
              <a:t>, o serviço de dados Amazon EC2;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700"/>
              <a:t>GitHub</a:t>
            </a:r>
            <a:r>
              <a:rPr lang="en" sz="1700"/>
              <a:t>, sistema de backend, lidando com milhares de transações concorrentes;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Char char="●"/>
            </a:pPr>
            <a:r>
              <a:rPr b="1" lang="en" sz="1700"/>
              <a:t>Twitter,</a:t>
            </a:r>
            <a:r>
              <a:rPr lang="en" sz="1700"/>
              <a:t> microbloging.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6210" l="0" r="0" t="6201"/>
          <a:stretch/>
        </p:blipFill>
        <p:spPr>
          <a:xfrm>
            <a:off x="7044975" y="1574425"/>
            <a:ext cx="861675" cy="7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9055" l="0" r="0" t="9064"/>
          <a:stretch/>
        </p:blipFill>
        <p:spPr>
          <a:xfrm>
            <a:off x="6308201" y="2338400"/>
            <a:ext cx="2782700" cy="95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250" y="3444925"/>
            <a:ext cx="954650" cy="9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6">
            <a:alphaModFix/>
          </a:blip>
          <a:srcRect b="0" l="2552" r="2543" t="0"/>
          <a:stretch/>
        </p:blipFill>
        <p:spPr>
          <a:xfrm>
            <a:off x="7240674" y="2993700"/>
            <a:ext cx="1872674" cy="1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Erlang  </a:t>
            </a:r>
            <a:r>
              <a:rPr b="1" lang="en">
                <a:solidFill>
                  <a:srgbClr val="000000"/>
                </a:solidFill>
              </a:rPr>
              <a:t>The Erlang Language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73700" y="1012175"/>
            <a:ext cx="82059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Escrita de código simples e objetivo;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spcBef>
                <a:spcPts val="0"/>
              </a:spcBef>
              <a:buSzPct val="100000"/>
              <a:buChar char="●"/>
            </a:pPr>
            <a:r>
              <a:rPr lang="en" sz="1500"/>
              <a:t>Organização em módulos reutilizáveis;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Tolerância a falhas, concorrência realmente pesada, computação distribuída, atualização da aplicação sem derrubá-la, sistemas de tempo real, este é o nicho de Erlang, foi para isto que Erlang nasceu;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Escalabilidade;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Erlang é conhecido por conseguir 9x9s de confiabilidade (99.9999999% uptime, portanto, menos do que 31,536 milissegundos de tempo de inatividade por ano), com sistemas de produção real (dentro da indústria de telecomunicações). [¹]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457200" lvl="0" rtl="0">
              <a:spcBef>
                <a:spcPts val="0"/>
              </a:spcBef>
              <a:buNone/>
            </a:pPr>
            <a:r>
              <a:rPr lang="en" sz="1000"/>
              <a:t>[¹] Joe ArmStrong (http://ll2.ai.mit.edu/talks/armstrong.pdf)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Erlang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Overview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304750" y="1231350"/>
            <a:ext cx="40137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OTP: Open Telecom 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</a:t>
            </a:r>
            <a:r>
              <a:rPr lang="en">
                <a:solidFill>
                  <a:srgbClr val="565656"/>
                </a:solidFill>
              </a:rPr>
              <a:t>iddleware for Erlang development</a:t>
            </a:r>
          </a:p>
          <a:p>
            <a:pPr indent="-228600" lvl="1" marL="914400" rtl="0">
              <a:spcBef>
                <a:spcPts val="0"/>
              </a:spcBef>
              <a:buClr>
                <a:srgbClr val="565656"/>
              </a:buClr>
              <a:buChar char="○"/>
            </a:pPr>
            <a:r>
              <a:rPr lang="en">
                <a:solidFill>
                  <a:srgbClr val="565656"/>
                </a:solidFill>
              </a:rPr>
              <a:t>Modules and standards designed to help you build applications. </a:t>
            </a:r>
          </a:p>
          <a:p>
            <a:pPr indent="-228600" lvl="1" marL="914400" rtl="0">
              <a:spcBef>
                <a:spcPts val="0"/>
              </a:spcBef>
              <a:buClr>
                <a:srgbClr val="565656"/>
              </a:buClr>
              <a:buChar char="○"/>
            </a:pPr>
            <a:r>
              <a:rPr lang="en">
                <a:solidFill>
                  <a:srgbClr val="565656"/>
                </a:solidFill>
              </a:rPr>
              <a:t>Behaviors</a:t>
            </a:r>
          </a:p>
          <a:p>
            <a:pPr indent="-228600" lvl="1" marL="914400" rtl="0">
              <a:spcBef>
                <a:spcPts val="0"/>
              </a:spcBef>
              <a:buClr>
                <a:srgbClr val="565656"/>
              </a:buClr>
              <a:buChar char="○"/>
            </a:pPr>
            <a:r>
              <a:rPr lang="en">
                <a:solidFill>
                  <a:srgbClr val="565656"/>
                </a:solidFill>
              </a:rPr>
              <a:t>Components: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Error handling, Reporting and logging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CORBA, Java &amp; C Support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HTTP Server + Client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FTP Client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XML</a:t>
            </a:r>
          </a:p>
          <a:p>
            <a:pPr indent="-228600" lvl="2" marL="1371600" rtl="0">
              <a:spcBef>
                <a:spcPts val="0"/>
              </a:spcBef>
              <a:buClr>
                <a:srgbClr val="565656"/>
              </a:buClr>
              <a:buChar char="■"/>
            </a:pPr>
            <a:r>
              <a:rPr lang="en">
                <a:solidFill>
                  <a:srgbClr val="565656"/>
                </a:solidFill>
              </a:rPr>
              <a:t>etc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56565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624" y="1271875"/>
            <a:ext cx="4432650" cy="34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