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62"/>
  </p:normalViewPr>
  <p:slideViewPr>
    <p:cSldViewPr snapToGrid="0">
      <p:cViewPr>
        <p:scale>
          <a:sx n="120" d="100"/>
          <a:sy n="120" d="100"/>
        </p:scale>
        <p:origin x="2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09:56:31.861"/>
    </inkml:context>
    <inkml:brush xml:id="br0">
      <inkml:brushProperty name="width" value="0.2" units="cm"/>
      <inkml:brushProperty name="height" value="0.4" units="cm"/>
      <inkml:brushProperty name="color" value="#FF7418"/>
      <inkml:brushProperty name="tip" value="rectangle"/>
      <inkml:brushProperty name="rasterOp" value="maskPen"/>
    </inkml:brush>
  </inkml:definitions>
  <inkml:trace contextRef="#ctx0" brushRef="#br0">0 29,'46'0,"-1"0,-11 0,1 0,4 0,3 0,4 0,5 0,0 0,-5 0,-5 0,-7 0,-3 0,0 0,-2 0,-1 0,1 0,-1 0,1 0,0 0,-1 0,2 0,3 0,3 0,4-2,1 0,0 0,-3 0,-3 1,-2-1,-2-2,-2-1,0 1,-3 0,-1 3,0 1,-2 0,-1 0,-2 0,-1 0,-1 0,-2 0,-1 0,1 0,0 0,2 0,0 0,-1 0,1 0,-1 0,0 0,0 0,-2 0,0 0,-4 0,-2 0,4 0,-4 0,5 0,-3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09:56:44.478"/>
    </inkml:context>
    <inkml:brush xml:id="br0">
      <inkml:brushProperty name="width" value="0.2" units="cm"/>
      <inkml:brushProperty name="height" value="0.4" units="cm"/>
      <inkml:brushProperty name="color" value="#FF7418"/>
      <inkml:brushProperty name="tip" value="rectangle"/>
      <inkml:brushProperty name="rasterOp" value="maskPen"/>
    </inkml:brush>
  </inkml:definitions>
  <inkml:trace contextRef="#ctx0" brushRef="#br0">1 40,'51'0,"1"0,-8 0,4 0,7 0,5 0,6 0,2 0,-8 0,-7 0,-6 0,-6 0,-1 0,-5 0,-6 0,-1 0,-3 0,2 0,2 0,-1 0,0 0,-1 0,-2 0,0 0,2 0,2 0,1 0,1 0,-2 0,0 0,-3 0,1 0,-1 0,-1 0,-1 0,-3 0,0 0,-1 0,0 0,0-1,1-1,2 0,1-1,1 1,1-1,2-1,-1 0,2 1,-1 1,-1-1,2 2,-3-1,1 1,-2 1,-1 0,-1 0,-3-1,-2-1,-2 1,-1-1,0 1,-1 1,-2 0,1 0,0 0,-1 0,1 0,1 0,1 0,0 0,0 0,-3 0,3 0,2 0,1 0,2 0,0 0,0 2,0-1,1 3,-2-1,0 1,-2 0,-2-2,-1 1,-1-1,-1-1,1 1,-1-2,1 0,-1 0,-1 0,0 0,0 0,0 0,1 0,1 2,-1-1,1 1,-1-1,-2-1,0 2,1-1,0 1,1-2,-2 0,2 0,-3 0,8 0,2 0,4 0,-1 0,-5 0,-6 0,-3 0,-3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09:56:48.394"/>
    </inkml:context>
    <inkml:brush xml:id="br0">
      <inkml:brushProperty name="width" value="0.2" units="cm"/>
      <inkml:brushProperty name="height" value="0.4" units="cm"/>
      <inkml:brushProperty name="color" value="#FF7418"/>
      <inkml:brushProperty name="tip" value="rectangle"/>
      <inkml:brushProperty name="rasterOp" value="maskPen"/>
    </inkml:brush>
  </inkml:definitions>
  <inkml:trace contextRef="#ctx0" brushRef="#br0">0 8,'86'0,"-5"0,-17 0,-7 0,-4 0,-4 0,-2-2,-1 0,3 0,0 0,2 2,1 0,-2 0,-4 0,-3 0,-7 0,-6 0,-4 0,-1 0,-2 0,0 0,-2 0,-1 0,2 0,-2 0,1 0,0 0,1 0,-1 0,4 0,1 0,0 0,3 0,-1 0,-1 0,2 0,0 0,-1 0,1 0,-1 0,-1 0,0 0,2 0,0 0,2 0,0 0,3 0,0 0,0 0,0 0,-3 0,1 0,1 0,4 0,1 0,2 0,-3 0,-3 0,-3 0,-2 0,-3 0,-2 0,-2 0,-1 0,1 0,1 0,1 0,2 2,0 0,3 2,0-1,-3 1,-2 0,-3-2,1 0,2 0,1 0,-1 2,1-1,-3-2,0 1,0-1,0 1,-1-1,-2 2,-1-1,-2 0,-1 0,-2-2,0 0,1 0,1 0,0 0,-2 0,-3 0,-3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09:56:52.877"/>
    </inkml:context>
    <inkml:brush xml:id="br0">
      <inkml:brushProperty name="width" value="0.2" units="cm"/>
      <inkml:brushProperty name="height" value="0.4" units="cm"/>
      <inkml:brushProperty name="color" value="#FF7418"/>
      <inkml:brushProperty name="tip" value="rectangle"/>
      <inkml:brushProperty name="rasterOp" value="maskPen"/>
    </inkml:brush>
  </inkml:definitions>
  <inkml:trace contextRef="#ctx0" brushRef="#br0">0 0,'76'0,"4"0,3 0,0 0,-1 0,-6 0,-5 0,-1 0,-5 0,2 0,0 0,-3 0,-2 0,-4 0,-5 0,-4 0,-3 0,-7 0,-4 0,-5 0,-2 2,-1 0,-1 0,-1 0,-3-2,1 0,-2 0,1 0,-1 0,-1 0,-3 0,-3 0,-3 0,-1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09:56:55.861"/>
    </inkml:context>
    <inkml:brush xml:id="br0">
      <inkml:brushProperty name="width" value="0.2" units="cm"/>
      <inkml:brushProperty name="height" value="0.4" units="cm"/>
      <inkml:brushProperty name="color" value="#FF7418"/>
      <inkml:brushProperty name="tip" value="rectangle"/>
      <inkml:brushProperty name="rasterOp" value="maskPen"/>
    </inkml:brush>
  </inkml:definitions>
  <inkml:trace contextRef="#ctx0" brushRef="#br0">0 0,'59'0,"13"0,17 0,11 0,-50 0,0 0,42 0,-9 0,-9 0,-3 2,-1 1,-2-1,-1 1,-4-1,1 0,-5 1,-4-2,-6-1,-7 0,-3 0,-6 0,-2 0,-2 0,-2 0,-1 0,2 0,1 0,4 0,1 0,1 0,-2 0,-4 0,0 0,-3 0,1 0,0 0,0 0,1 0,-1 0,1 0,0 0,1 0,0 0,-1 0,1 0,0 0,0 0,-1 0,1 0,3 0,5 0,4 0,0 0,-2 0,-2 0,-4 0,-2 0,-4 0,-4 0,-2 0,-1 0,0 0,-1 0,0 0,-1 0,0 0,1 0,-2 0,0 0,-2 0,-3 0,-1 0,-1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09:56:59.260"/>
    </inkml:context>
    <inkml:brush xml:id="br0">
      <inkml:brushProperty name="width" value="0.2" units="cm"/>
      <inkml:brushProperty name="height" value="0.4" units="cm"/>
      <inkml:brushProperty name="color" value="#FF7418"/>
      <inkml:brushProperty name="tip" value="rectangle"/>
      <inkml:brushProperty name="rasterOp" value="maskPen"/>
    </inkml:brush>
  </inkml:definitions>
  <inkml:trace contextRef="#ctx0" brushRef="#br0">1 0,'78'0,"4"0,1 3,1 0,-6 1,-7 1,-11-2,-8-1,-10-2,-5 0,-4 0,-2 0,0 1,1 1,-1 0,0 0,-1-2,3 0,1 0,1 0,-1 0,-3 0,3 0,1 0,-1 0,0 0,-3 0,-1 0,1 0,1 0,-1 0,0 0,-1 0,-1 0,-1 0,1 0,2 0,0 0,-2 0,-1 0,1 0,-2 0,0 0,-3 0,-2 0,0 0,1 0,2 0,-1 0,3 0,-2 0,1 0,4 0,4 0,5 0,3 0,5 0,0 0,1 0,-2 0,-6 0,-3-1,-3-1,-3 0,0 0,-2 2,-6 0,-2 0,-4 0,0 0,1 0,0 0,1 0,1 0,1-1,2-1,0 0,2 0,0 1,0 1,-3 0,-5 0,-3 0,-4 0,-1 0,7 0,1 0,5 0,-5 0,-3 0,-6 0,-1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27FB2C-7822-EFA1-5442-9C0DCA051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5DDE2C-7C46-ECC6-FC52-738BF32E5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9BB6E2-A422-8D49-4A3A-20414719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4127-CE32-B443-821A-E8D9F571187E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E57BCC-9D13-8591-4C71-4DA9EC12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CDE220-FA46-0F2D-804D-A5C80478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764-CE20-CA45-B253-1D02D12D7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925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2E3163-AF55-E2ED-DADA-4B105220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360BF24-8AC5-F170-24A9-C3C50D28E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F661EA-1D1A-7EEF-59DD-35F1AD05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4127-CE32-B443-821A-E8D9F571187E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926CC3-C5BA-F268-18FD-35CA0A4F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D72788-0B2F-B88B-8D6B-A501DE14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764-CE20-CA45-B253-1D02D12D7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61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3FFED76-4423-579D-4982-051C74E6F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52CFC5E-C14F-90D9-E1A3-29B0F0423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F805A0-AA5A-4378-7A98-FE0496D1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4127-CE32-B443-821A-E8D9F571187E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9CF62B-9B04-08BF-8506-02A3B09C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B81F77-6DCB-CD9F-ED38-492D788D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764-CE20-CA45-B253-1D02D12D7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37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4C68BF-CF56-4C43-CECA-7C389110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E406CE-72F6-3F53-2A50-615CC5E27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FA0D7C-0EBC-98F0-BFEA-CFB9E2C07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4127-CE32-B443-821A-E8D9F571187E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7A9773-C558-7308-2263-6194388A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1E022E-5FA4-030C-870D-3FA5092A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764-CE20-CA45-B253-1D02D12D7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387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220AD5-DF00-937A-05F2-FC993FD5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B03CFB-C700-2FC6-3ED3-01D40BCB8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85EF14-E3EC-6E5B-246D-E012E28A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4127-CE32-B443-821A-E8D9F571187E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3EBDCF-B401-6B25-2057-A28771EF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038E49-0B6D-91CB-43D4-CAEA9E56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764-CE20-CA45-B253-1D02D12D7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765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607CC7-CD8F-0132-194D-2D40CC9C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7B7EAE-9C01-A817-6B3E-E248016C7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E0DF683-DD34-D034-0063-DBCAE3D94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AC845E-5BDB-3955-B773-B3BCF9BF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4127-CE32-B443-821A-E8D9F571187E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A7EE78-31DA-B1D6-44C6-9F781936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CFB1F4-7A48-0CFB-1DFD-DEBB8F28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764-CE20-CA45-B253-1D02D12D7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72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55D405-2263-8646-7B33-FE9F5526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AEE3D9-F7FD-0AB2-333B-E2C3D80D8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4ED328-8C8E-0C7F-F572-ECD5F973C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390BA92-372E-0A5D-AD61-3D3D2115C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304869B-F32D-1629-6F29-F3F3D58AA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E2D2E3C-4004-DEF7-8CEA-BBB15552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4127-CE32-B443-821A-E8D9F571187E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F90D33D-ABCF-0F44-33BE-0D7F6C03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527C98D-49B4-6791-A8AE-1CF55A26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764-CE20-CA45-B253-1D02D12D7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08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D19C32-A4C5-E942-8F44-D3FB5ADC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530068-7A20-E342-78CB-8896B94D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4127-CE32-B443-821A-E8D9F571187E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EF0CE2-8F45-36F8-9EAE-F3D4A7E9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2A8AA22-4ED1-F5B2-807A-9AD25DB3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764-CE20-CA45-B253-1D02D12D7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529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79F54E-4995-E2AC-6789-DC1E9125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4127-CE32-B443-821A-E8D9F571187E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D92F6E6-FCB4-0632-A132-A2C1BAA6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B9E58F-45F2-E7CD-0301-82D8A078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764-CE20-CA45-B253-1D02D12D7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244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ACD3EB-D83C-2908-AE45-D4BC5EA0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FBF4F8-39CB-949C-0843-233FD95F1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CA17F1B-91BE-E005-C49A-B3D95CFFC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C62141-E82C-D10F-4159-8F4E7704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4127-CE32-B443-821A-E8D9F571187E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447967-527E-1E00-B4C5-56E19002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EAC763-161C-485E-F07B-9F82BD8A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764-CE20-CA45-B253-1D02D12D7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315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54A64-0895-C748-7621-713935F7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38CCB62-B06A-4EA1-DD24-C3728DAE6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3501B1B-2E27-4C70-996B-E540FD3B5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ECCED2-0A96-7945-1AFE-80B12490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4127-CE32-B443-821A-E8D9F571187E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809236-19D3-9CC1-2B81-C4DEDA77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E1101F-317B-EDF2-A0FA-CBCBDA8C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764-CE20-CA45-B253-1D02D12D7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97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85B081-E1B4-7318-AA4A-F202A66B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A4EA73-D142-6BBF-1602-78B4437E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606777-157E-CAD0-36BE-1A42EF823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B4127-CE32-B443-821A-E8D9F571187E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7D8915-E037-3937-8DAE-A5EA533F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6E34E3-87CF-FC01-DAE0-001E9052A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33764-CE20-CA45-B253-1D02D12D7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195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4.xml"/><Relationship Id="rId1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12" Type="http://schemas.openxmlformats.org/officeDocument/2006/relationships/image" Target="../media/image9.png"/><Relationship Id="rId17" Type="http://schemas.openxmlformats.org/officeDocument/2006/relationships/customXml" Target="../ink/ink6.xml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3.xml"/><Relationship Id="rId5" Type="http://schemas.openxmlformats.org/officeDocument/2006/relationships/image" Target="../media/image5.png"/><Relationship Id="rId15" Type="http://schemas.openxmlformats.org/officeDocument/2006/relationships/customXml" Target="../ink/ink5.xml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customXml" Target="../ink/ink2.xml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23328E-4100-B842-FFF3-96A27080B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554" y="517732"/>
            <a:ext cx="9221585" cy="847753"/>
          </a:xfrm>
        </p:spPr>
        <p:txBody>
          <a:bodyPr>
            <a:normAutofit fontScale="90000"/>
          </a:bodyPr>
          <a:lstStyle/>
          <a:p>
            <a:r>
              <a:rPr lang="it-IT" b="1" i="1" dirty="0"/>
              <a:t>Amazon reviews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B2D833D-78CB-25A1-7739-FCBDA2B36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414" y="5661208"/>
            <a:ext cx="9402725" cy="361508"/>
          </a:xfrm>
        </p:spPr>
        <p:txBody>
          <a:bodyPr>
            <a:normAutofit/>
          </a:bodyPr>
          <a:lstStyle/>
          <a:p>
            <a:r>
              <a:rPr lang="it-IT" sz="16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Filippo Reggiani [148084]             </a:t>
            </a:r>
            <a:r>
              <a:rPr lang="it-IT" sz="16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Janath</a:t>
            </a:r>
            <a:r>
              <a:rPr lang="it-IT" sz="160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Uthayakumar</a:t>
            </a:r>
            <a:r>
              <a:rPr lang="it-IT" sz="160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[145610]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175A5D2-9C73-1366-6350-18E71CF21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31" y="1864201"/>
            <a:ext cx="4986138" cy="312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8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BBB23-E748-12BE-5B52-D9C3B0E1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Vader</a:t>
            </a:r>
            <a:r>
              <a:rPr lang="it-IT" b="1" dirty="0"/>
              <a:t> + </a:t>
            </a:r>
            <a:r>
              <a:rPr lang="it-IT" b="1" dirty="0" err="1"/>
              <a:t>distilroberta</a:t>
            </a:r>
            <a:r>
              <a:rPr lang="it-IT" b="1" dirty="0"/>
              <a:t> + </a:t>
            </a:r>
            <a:r>
              <a:rPr lang="it-IT" b="1" dirty="0" err="1"/>
              <a:t>textblob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26FD52-DB0D-776F-EBFA-AE8B403A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5284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92CA6F-61B2-A563-E7B2-E02224D3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Benchmark + risultati e grafici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3720A1-81A2-0A89-BF30-E6A1C101E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839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2F5CE0-D4A8-35EC-A054-603A0AE7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2AB161-6ECA-8181-7992-9216FB3CA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58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2DED9B-5EF5-A626-126B-8D426461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288" y="365125"/>
            <a:ext cx="10573512" cy="826061"/>
          </a:xfrm>
        </p:spPr>
        <p:txBody>
          <a:bodyPr/>
          <a:lstStyle/>
          <a:p>
            <a:pPr algn="ctr"/>
            <a:r>
              <a:rPr lang="it-IT" b="1"/>
              <a:t>Dataset utilizzato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F54DDD-021B-1E07-1813-ADE03A37D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19" y="1438092"/>
            <a:ext cx="6699817" cy="1495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/>
              <a:t>Recensioni di Amazon </a:t>
            </a:r>
          </a:p>
          <a:p>
            <a:r>
              <a:rPr lang="it-IT" sz="2000"/>
              <a:t>Categorie: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it-IT" sz="1800"/>
              <a:t>Movies and TV:</a:t>
            </a:r>
            <a:r>
              <a:rPr lang="it-IT" sz="1600">
                <a:sym typeface="Wingdings" pitchFamily="2" charset="2"/>
              </a:rPr>
              <a:t>  </a:t>
            </a:r>
            <a:r>
              <a:rPr lang="it-IT" sz="1600"/>
              <a:t>      </a:t>
            </a:r>
            <a:r>
              <a:rPr lang="it-IT" sz="1400"/>
              <a:t>5-core:  </a:t>
            </a:r>
            <a:r>
              <a:rPr lang="it-IT" sz="1400">
                <a:sym typeface="Wingdings" pitchFamily="2" charset="2"/>
              </a:rPr>
              <a:t>25’000          metadata:   50’000</a:t>
            </a:r>
            <a:endParaRPr lang="it-IT" sz="1600">
              <a:sym typeface="Wingdings" pitchFamily="2" charset="2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it-IT" sz="1800">
                <a:sym typeface="Wingdings" pitchFamily="2" charset="2"/>
              </a:rPr>
              <a:t>CD and </a:t>
            </a:r>
            <a:r>
              <a:rPr lang="it-IT" sz="1800" err="1">
                <a:sym typeface="Wingdings" pitchFamily="2" charset="2"/>
              </a:rPr>
              <a:t>Vinyl</a:t>
            </a:r>
            <a:r>
              <a:rPr lang="it-IT" sz="1800">
                <a:sym typeface="Wingdings" pitchFamily="2" charset="2"/>
              </a:rPr>
              <a:t>:           </a:t>
            </a:r>
            <a:r>
              <a:rPr lang="it-IT" sz="1400">
                <a:sym typeface="Wingdings" pitchFamily="2" charset="2"/>
              </a:rPr>
              <a:t>5-core:  25’000          metadata:   50’000</a:t>
            </a:r>
            <a:endParaRPr lang="it-IT" sz="1600">
              <a:sym typeface="Wingdings" pitchFamily="2" charset="2"/>
            </a:endParaRPr>
          </a:p>
          <a:p>
            <a:pPr marL="0" indent="0">
              <a:buNone/>
            </a:pPr>
            <a:endParaRPr lang="it-IT" sz="200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B8B3C95-EA77-26CB-9E62-6D6A2247E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295" y="1762929"/>
            <a:ext cx="1619235" cy="386500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78DD922-1A9A-E34F-9E7E-A54A7DF5A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259" y="1762929"/>
            <a:ext cx="2687036" cy="386770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552CAB1-D256-3017-A868-17B95F2E09BB}"/>
              </a:ext>
            </a:extLst>
          </p:cNvPr>
          <p:cNvSpPr txBox="1"/>
          <p:nvPr/>
        </p:nvSpPr>
        <p:spPr>
          <a:xfrm>
            <a:off x="8078346" y="5630633"/>
            <a:ext cx="4033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>
                <a:solidFill>
                  <a:schemeClr val="accent1"/>
                </a:solidFill>
              </a:rPr>
              <a:t>Fonte: https://</a:t>
            </a:r>
            <a:r>
              <a:rPr lang="it-IT" sz="1200" err="1">
                <a:solidFill>
                  <a:schemeClr val="accent1"/>
                </a:solidFill>
              </a:rPr>
              <a:t>nijianmo.github.io</a:t>
            </a:r>
            <a:r>
              <a:rPr lang="it-IT" sz="1200">
                <a:solidFill>
                  <a:schemeClr val="accent1"/>
                </a:solidFill>
              </a:rPr>
              <a:t>/</a:t>
            </a:r>
            <a:r>
              <a:rPr lang="it-IT" sz="1200" err="1">
                <a:solidFill>
                  <a:schemeClr val="accent1"/>
                </a:solidFill>
              </a:rPr>
              <a:t>amazon</a:t>
            </a:r>
            <a:r>
              <a:rPr lang="it-IT" sz="1200">
                <a:solidFill>
                  <a:schemeClr val="accent1"/>
                </a:solidFill>
              </a:rPr>
              <a:t>/</a:t>
            </a:r>
            <a:r>
              <a:rPr lang="it-IT" sz="1200" err="1">
                <a:solidFill>
                  <a:schemeClr val="accent1"/>
                </a:solidFill>
              </a:rPr>
              <a:t>index.html</a:t>
            </a:r>
            <a:endParaRPr lang="it-IT" sz="1200">
              <a:solidFill>
                <a:schemeClr val="accent1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CBC1BB2-7027-D885-398D-A29566EB2052}"/>
              </a:ext>
            </a:extLst>
          </p:cNvPr>
          <p:cNvSpPr txBox="1"/>
          <p:nvPr/>
        </p:nvSpPr>
        <p:spPr>
          <a:xfrm>
            <a:off x="1570812" y="3432187"/>
            <a:ext cx="135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/>
              <a:t>5-core </a:t>
            </a:r>
            <a:r>
              <a:rPr lang="it-IT" sz="1400" err="1"/>
              <a:t>example</a:t>
            </a:r>
            <a:r>
              <a:rPr lang="it-IT" sz="1400"/>
              <a:t>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5633A0F-10D2-107A-9DED-1B0874D041B9}"/>
              </a:ext>
            </a:extLst>
          </p:cNvPr>
          <p:cNvSpPr txBox="1"/>
          <p:nvPr/>
        </p:nvSpPr>
        <p:spPr>
          <a:xfrm>
            <a:off x="5294402" y="3429000"/>
            <a:ext cx="1603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/>
              <a:t>Metadata </a:t>
            </a:r>
            <a:r>
              <a:rPr lang="it-IT" sz="1400" err="1"/>
              <a:t>example</a:t>
            </a:r>
            <a:r>
              <a:rPr lang="it-IT" sz="1400"/>
              <a:t>:</a:t>
            </a:r>
          </a:p>
        </p:txBody>
      </p:sp>
      <p:pic>
        <p:nvPicPr>
          <p:cNvPr id="114" name="Immagine 113">
            <a:extLst>
              <a:ext uri="{FF2B5EF4-FFF2-40B4-BE49-F238E27FC236}">
                <a16:creationId xmlns:a16="http://schemas.microsoft.com/office/drawing/2014/main" id="{2A915134-A294-B756-C283-7E183AC84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489" y="207052"/>
            <a:ext cx="1293953" cy="984134"/>
          </a:xfrm>
          <a:prstGeom prst="rect">
            <a:avLst/>
          </a:prstGeom>
        </p:spPr>
      </p:pic>
      <p:pic>
        <p:nvPicPr>
          <p:cNvPr id="116" name="Immagine 115">
            <a:extLst>
              <a:ext uri="{FF2B5EF4-FFF2-40B4-BE49-F238E27FC236}">
                <a16:creationId xmlns:a16="http://schemas.microsoft.com/office/drawing/2014/main" id="{625A6D02-16CA-A88D-BCAD-30CB1B709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530" y="3902460"/>
            <a:ext cx="3176814" cy="2693941"/>
          </a:xfrm>
          <a:prstGeom prst="rect">
            <a:avLst/>
          </a:prstGeom>
        </p:spPr>
      </p:pic>
      <p:pic>
        <p:nvPicPr>
          <p:cNvPr id="120" name="Immagine 119">
            <a:extLst>
              <a:ext uri="{FF2B5EF4-FFF2-40B4-BE49-F238E27FC236}">
                <a16:creationId xmlns:a16="http://schemas.microsoft.com/office/drawing/2014/main" id="{DDD591BC-E5A5-B640-EC1D-8380BC0ACA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524" y="3902460"/>
            <a:ext cx="3811243" cy="22327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4" name="Input penna 123">
                <a:extLst>
                  <a:ext uri="{FF2B5EF4-FFF2-40B4-BE49-F238E27FC236}">
                    <a16:creationId xmlns:a16="http://schemas.microsoft.com/office/drawing/2014/main" id="{4BA83B58-2B1F-3A4B-8236-BD9F96A27E5A}"/>
                  </a:ext>
                </a:extLst>
              </p14:cNvPr>
              <p14:cNvContentPartPr/>
              <p14:nvPr/>
            </p14:nvContentPartPr>
            <p14:xfrm>
              <a:off x="7909332" y="2682662"/>
              <a:ext cx="601560" cy="10800"/>
            </p14:xfrm>
          </p:contentPart>
        </mc:Choice>
        <mc:Fallback>
          <p:pic>
            <p:nvPicPr>
              <p:cNvPr id="124" name="Input penna 123">
                <a:extLst>
                  <a:ext uri="{FF2B5EF4-FFF2-40B4-BE49-F238E27FC236}">
                    <a16:creationId xmlns:a16="http://schemas.microsoft.com/office/drawing/2014/main" id="{4BA83B58-2B1F-3A4B-8236-BD9F96A27E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73332" y="2610662"/>
                <a:ext cx="6732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7" name="Input penna 126">
                <a:extLst>
                  <a:ext uri="{FF2B5EF4-FFF2-40B4-BE49-F238E27FC236}">
                    <a16:creationId xmlns:a16="http://schemas.microsoft.com/office/drawing/2014/main" id="{3E8B29F5-4714-CE2A-53EC-6FBAA87D7538}"/>
                  </a:ext>
                </a:extLst>
              </p14:cNvPr>
              <p14:cNvContentPartPr/>
              <p14:nvPr/>
            </p14:nvContentPartPr>
            <p14:xfrm>
              <a:off x="9341052" y="2688422"/>
              <a:ext cx="959040" cy="14760"/>
            </p14:xfrm>
          </p:contentPart>
        </mc:Choice>
        <mc:Fallback>
          <p:pic>
            <p:nvPicPr>
              <p:cNvPr id="127" name="Input penna 126">
                <a:extLst>
                  <a:ext uri="{FF2B5EF4-FFF2-40B4-BE49-F238E27FC236}">
                    <a16:creationId xmlns:a16="http://schemas.microsoft.com/office/drawing/2014/main" id="{3E8B29F5-4714-CE2A-53EC-6FBAA87D753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05412" y="2616422"/>
                <a:ext cx="10306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8" name="Input penna 127">
                <a:extLst>
                  <a:ext uri="{FF2B5EF4-FFF2-40B4-BE49-F238E27FC236}">
                    <a16:creationId xmlns:a16="http://schemas.microsoft.com/office/drawing/2014/main" id="{6D5B3C72-3163-E9E1-C912-000FC9D139CE}"/>
                  </a:ext>
                </a:extLst>
              </p14:cNvPr>
              <p14:cNvContentPartPr/>
              <p14:nvPr/>
            </p14:nvContentPartPr>
            <p14:xfrm>
              <a:off x="10597812" y="2690942"/>
              <a:ext cx="1026360" cy="18360"/>
            </p14:xfrm>
          </p:contentPart>
        </mc:Choice>
        <mc:Fallback>
          <p:pic>
            <p:nvPicPr>
              <p:cNvPr id="128" name="Input penna 127">
                <a:extLst>
                  <a:ext uri="{FF2B5EF4-FFF2-40B4-BE49-F238E27FC236}">
                    <a16:creationId xmlns:a16="http://schemas.microsoft.com/office/drawing/2014/main" id="{6D5B3C72-3163-E9E1-C912-000FC9D139C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561812" y="2618942"/>
                <a:ext cx="10980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9" name="Input penna 128">
                <a:extLst>
                  <a:ext uri="{FF2B5EF4-FFF2-40B4-BE49-F238E27FC236}">
                    <a16:creationId xmlns:a16="http://schemas.microsoft.com/office/drawing/2014/main" id="{8948CC1B-8858-C211-AD9B-94D1414D6896}"/>
                  </a:ext>
                </a:extLst>
              </p14:cNvPr>
              <p14:cNvContentPartPr/>
              <p14:nvPr/>
            </p14:nvContentPartPr>
            <p14:xfrm>
              <a:off x="7947492" y="4192142"/>
              <a:ext cx="555840" cy="3240"/>
            </p14:xfrm>
          </p:contentPart>
        </mc:Choice>
        <mc:Fallback>
          <p:pic>
            <p:nvPicPr>
              <p:cNvPr id="129" name="Input penna 128">
                <a:extLst>
                  <a:ext uri="{FF2B5EF4-FFF2-40B4-BE49-F238E27FC236}">
                    <a16:creationId xmlns:a16="http://schemas.microsoft.com/office/drawing/2014/main" id="{8948CC1B-8858-C211-AD9B-94D1414D689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11492" y="4120142"/>
                <a:ext cx="6274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0" name="Input penna 129">
                <a:extLst>
                  <a:ext uri="{FF2B5EF4-FFF2-40B4-BE49-F238E27FC236}">
                    <a16:creationId xmlns:a16="http://schemas.microsoft.com/office/drawing/2014/main" id="{BEEFCEA3-A166-B495-CDEF-203FF22093A5}"/>
                  </a:ext>
                </a:extLst>
              </p14:cNvPr>
              <p14:cNvContentPartPr/>
              <p14:nvPr/>
            </p14:nvContentPartPr>
            <p14:xfrm>
              <a:off x="9309372" y="4195742"/>
              <a:ext cx="985680" cy="6840"/>
            </p14:xfrm>
          </p:contentPart>
        </mc:Choice>
        <mc:Fallback>
          <p:pic>
            <p:nvPicPr>
              <p:cNvPr id="130" name="Input penna 129">
                <a:extLst>
                  <a:ext uri="{FF2B5EF4-FFF2-40B4-BE49-F238E27FC236}">
                    <a16:creationId xmlns:a16="http://schemas.microsoft.com/office/drawing/2014/main" id="{BEEFCEA3-A166-B495-CDEF-203FF22093A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73372" y="4123742"/>
                <a:ext cx="10573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1" name="Input penna 130">
                <a:extLst>
                  <a:ext uri="{FF2B5EF4-FFF2-40B4-BE49-F238E27FC236}">
                    <a16:creationId xmlns:a16="http://schemas.microsoft.com/office/drawing/2014/main" id="{F087BD2B-B045-7E06-C5B6-6DA35499E2AE}"/>
                  </a:ext>
                </a:extLst>
              </p14:cNvPr>
              <p14:cNvContentPartPr/>
              <p14:nvPr/>
            </p14:nvContentPartPr>
            <p14:xfrm>
              <a:off x="10582692" y="4201502"/>
              <a:ext cx="1049760" cy="10080"/>
            </p14:xfrm>
          </p:contentPart>
        </mc:Choice>
        <mc:Fallback>
          <p:pic>
            <p:nvPicPr>
              <p:cNvPr id="131" name="Input penna 130">
                <a:extLst>
                  <a:ext uri="{FF2B5EF4-FFF2-40B4-BE49-F238E27FC236}">
                    <a16:creationId xmlns:a16="http://schemas.microsoft.com/office/drawing/2014/main" id="{F087BD2B-B045-7E06-C5B6-6DA35499E2A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547052" y="4129502"/>
                <a:ext cx="1121400" cy="1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105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357A3E-3726-776A-22C0-B9DC9EE6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047"/>
          </a:xfrm>
        </p:spPr>
        <p:txBody>
          <a:bodyPr/>
          <a:lstStyle/>
          <a:p>
            <a:pPr algn="ctr"/>
            <a:r>
              <a:rPr lang="it-IT" b="1"/>
              <a:t>Software utilizzato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1E6CD9-F1AB-3EEC-EFB8-395D7A3D5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2178"/>
            <a:ext cx="10515600" cy="2020186"/>
          </a:xfrm>
        </p:spPr>
        <p:txBody>
          <a:bodyPr/>
          <a:lstStyle/>
          <a:p>
            <a:r>
              <a:rPr lang="it-IT"/>
              <a:t>Suddiviso in 4 parti:</a:t>
            </a:r>
          </a:p>
          <a:p>
            <a:pPr lvl="1">
              <a:buFont typeface="Wingdings" pitchFamily="2" charset="2"/>
              <a:buChar char="§"/>
            </a:pPr>
            <a:r>
              <a:rPr lang="it-IT" sz="1800" err="1"/>
              <a:t>JSON_Dataset</a:t>
            </a:r>
            <a:r>
              <a:rPr lang="it-IT" sz="1800"/>
              <a:t>: 		Creazione da file </a:t>
            </a:r>
            <a:r>
              <a:rPr lang="it-IT" sz="1800" err="1"/>
              <a:t>json</a:t>
            </a:r>
            <a:r>
              <a:rPr lang="it-IT" sz="1800"/>
              <a:t> di un file csv </a:t>
            </a:r>
          </a:p>
          <a:p>
            <a:pPr lvl="1">
              <a:buFont typeface="Wingdings" pitchFamily="2" charset="2"/>
              <a:buChar char="§"/>
            </a:pPr>
            <a:r>
              <a:rPr lang="it-IT" sz="1800" err="1"/>
              <a:t>Indexing_Database</a:t>
            </a:r>
            <a:r>
              <a:rPr lang="it-IT" sz="1800"/>
              <a:t>:		Creazione index dal file csv</a:t>
            </a:r>
            <a:endParaRPr lang="it-IT" sz="1800">
              <a:sym typeface="Wingdings" pitchFamily="2" charset="2"/>
            </a:endParaRPr>
          </a:p>
          <a:p>
            <a:pPr lvl="1">
              <a:buFont typeface="Wingdings" pitchFamily="2" charset="2"/>
              <a:buChar char="§"/>
            </a:pPr>
            <a:r>
              <a:rPr lang="it-IT" sz="1800" err="1"/>
              <a:t>Search_and_Result</a:t>
            </a:r>
            <a:r>
              <a:rPr lang="it-IT" sz="1800"/>
              <a:t>:		Ricerca nell’index ed elaborazione risultati </a:t>
            </a:r>
          </a:p>
          <a:p>
            <a:pPr lvl="1">
              <a:buFont typeface="Wingdings" pitchFamily="2" charset="2"/>
              <a:buChar char="§"/>
            </a:pPr>
            <a:r>
              <a:rPr lang="it-IT" sz="1800"/>
              <a:t>Benchmark:	 		Benchmark su risultati ottenuti da alcune query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5B04375-2C7B-373E-1876-3E03E29B1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50" y="1363013"/>
            <a:ext cx="1086441" cy="107589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4FEF293-D4B5-D41D-5E76-5749376EFEA7}"/>
              </a:ext>
            </a:extLst>
          </p:cNvPr>
          <p:cNvSpPr txBox="1"/>
          <p:nvPr/>
        </p:nvSpPr>
        <p:spPr>
          <a:xfrm>
            <a:off x="838200" y="1639350"/>
            <a:ext cx="3436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/>
              <a:t>Python e </a:t>
            </a:r>
            <a:r>
              <a:rPr lang="it-IT" sz="2800" err="1"/>
              <a:t>whoosh</a:t>
            </a:r>
            <a:endParaRPr lang="it-IT" sz="280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403A397-5070-3543-086E-7986AF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410" y="1449783"/>
            <a:ext cx="3088486" cy="98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4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9C4191-7275-3989-9BC1-808BA29F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Query Language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9BEBF3-3E98-DF02-8F0B-BDC4CB046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Supporto alle queries con OR di default</a:t>
            </a:r>
          </a:p>
          <a:p>
            <a:r>
              <a:rPr lang="it-IT" dirty="0"/>
              <a:t>Possibilità utilizzo OR/AND </a:t>
            </a:r>
          </a:p>
          <a:p>
            <a:r>
              <a:rPr lang="it-IT" dirty="0"/>
              <a:t>Doppi apici ("") per </a:t>
            </a:r>
            <a:r>
              <a:rPr lang="it-IT" dirty="0" err="1"/>
              <a:t>proximity</a:t>
            </a:r>
            <a:r>
              <a:rPr lang="it-IT" dirty="0"/>
              <a:t> </a:t>
            </a:r>
            <a:r>
              <a:rPr lang="it-IT" dirty="0" err="1"/>
              <a:t>search</a:t>
            </a:r>
            <a:endParaRPr lang="it-IT" dirty="0"/>
          </a:p>
          <a:p>
            <a:r>
              <a:rPr lang="it-IT" dirty="0"/>
              <a:t>…….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652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B7BD36-6808-7F4B-1A10-1F7439A2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Query di 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AA2707-D593-2B13-210B-9BD11F4DB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013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AC6858-5A09-2A0B-8BC4-085A441F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Preprocessing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B955E9-9253-9282-4AAE-AEA9C1D6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117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247E5-AE83-6ED2-37E0-9AA16285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Query Expansion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27502E-C82F-6F70-3C53-3ABC4C06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530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25A21F-022C-9E04-000F-9D17414D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Diagramma </a:t>
            </a:r>
            <a:r>
              <a:rPr lang="it-IT" b="1" dirty="0" err="1"/>
              <a:t>draw.io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B26EA7-9C0D-2786-A07C-539E775E7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472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57111C-99C5-92D6-5954-3A27F11E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Roba sentiment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E5262B-0A30-7557-281A-02CB85414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184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164</Words>
  <Application>Microsoft Macintosh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Tema di Office</vt:lpstr>
      <vt:lpstr>Amazon reviews</vt:lpstr>
      <vt:lpstr>Dataset utilizzato</vt:lpstr>
      <vt:lpstr>Software utilizzato</vt:lpstr>
      <vt:lpstr>Query Language</vt:lpstr>
      <vt:lpstr>Query di esempio</vt:lpstr>
      <vt:lpstr>Preprocessing</vt:lpstr>
      <vt:lpstr>Query Expansion</vt:lpstr>
      <vt:lpstr>Diagramma draw.io</vt:lpstr>
      <vt:lpstr>Roba sentiment</vt:lpstr>
      <vt:lpstr>Vader + distilroberta + textblob</vt:lpstr>
      <vt:lpstr>Benchmark + risultati e grafici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reviews</dc:title>
  <dc:creator>reggiani filippo</dc:creator>
  <cp:lastModifiedBy>reggiani filippo</cp:lastModifiedBy>
  <cp:revision>1</cp:revision>
  <dcterms:created xsi:type="dcterms:W3CDTF">2023-05-14T08:31:41Z</dcterms:created>
  <dcterms:modified xsi:type="dcterms:W3CDTF">2023-05-14T10:47:25Z</dcterms:modified>
</cp:coreProperties>
</file>