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0" r:id="rId3"/>
    <p:sldId id="261" r:id="rId4"/>
    <p:sldId id="262" r:id="rId5"/>
    <p:sldId id="263" r:id="rId6"/>
    <p:sldId id="277" r:id="rId7"/>
    <p:sldId id="264" r:id="rId8"/>
    <p:sldId id="265" r:id="rId9"/>
    <p:sldId id="267" r:id="rId10"/>
    <p:sldId id="278" r:id="rId11"/>
    <p:sldId id="268" r:id="rId12"/>
    <p:sldId id="269" r:id="rId13"/>
    <p:sldId id="279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3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 smtClean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2385446"/>
            <a:ext cx="6396459" cy="61442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>
              <a:lnSpc>
                <a:spcPct val="130000"/>
              </a:lnSpc>
            </a:pPr>
            <a:r>
              <a:rPr kumimoji="1" lang="en-US" altLang="zh-CN" sz="2667" b="1" dirty="0" smtClean="0">
                <a:solidFill>
                  <a:srgbClr val="A5D028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A5D028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A5D028"/>
                </a:solidFill>
              </a:rPr>
              <a:t>ONE</a:t>
            </a:r>
            <a:endParaRPr kumimoji="1" lang="en-US" altLang="zh-CN" sz="2667" b="1" dirty="0">
              <a:solidFill>
                <a:srgbClr val="A5D028"/>
              </a:solidFill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2999875"/>
            <a:ext cx="6396459" cy="102669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ctr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bg2"/>
                </a:solidFill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</a:t>
            </a:r>
            <a:r>
              <a:rPr kumimoji="1" lang="zh-CN" altLang="en-US" sz="42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此处添加标题</a:t>
            </a:r>
            <a:endParaRPr kumimoji="1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rgbClr val="A5D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9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91" r:id="rId3"/>
    <p:sldLayoutId id="2147483680" r:id="rId4"/>
    <p:sldLayoutId id="2147483688" r:id="rId5"/>
    <p:sldLayoutId id="2147483689" r:id="rId6"/>
    <p:sldLayoutId id="2147483687" r:id="rId7"/>
    <p:sldLayoutId id="2147483686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64" r:id="rId15"/>
    <p:sldLayoutId id="2147483663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7771" y="1851228"/>
            <a:ext cx="6396459" cy="102845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 err="1" smtClean="0">
                <a:solidFill>
                  <a:prstClr val="white"/>
                </a:solidFill>
                <a:ea typeface="微软雅黑" charset="0"/>
              </a:rPr>
              <a:t>ZooKeeper</a:t>
            </a:r>
            <a:r>
              <a:rPr kumimoji="1" lang="zh-CN" altLang="en-US" b="0" dirty="0" smtClean="0">
                <a:solidFill>
                  <a:schemeClr val="accent1"/>
                </a:solidFill>
                <a:ea typeface="微软雅黑" charset="0"/>
              </a:rPr>
              <a:t>简单应用</a:t>
            </a:r>
            <a:endParaRPr kumimoji="1" lang="en-US" altLang="zh-CN" b="0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开发平台</a:t>
            </a:r>
            <a:r>
              <a:rPr kumimoji="1" lang="en-US" altLang="zh-CN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dirty="0" smtClean="0">
                <a:solidFill>
                  <a:schemeClr val="bg1"/>
                </a:solidFill>
              </a:rPr>
              <a:t>马显明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2018/02/25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121" y="256674"/>
            <a:ext cx="3511942" cy="418834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2121" y="675508"/>
            <a:ext cx="3511942" cy="529569"/>
          </a:xfrm>
        </p:spPr>
        <p:txBody>
          <a:bodyPr/>
          <a:lstStyle/>
          <a:p>
            <a:r>
              <a:rPr kumimoji="1" lang="zh-CN" altLang="en-US" dirty="0" smtClean="0"/>
              <a:t>分布式锁</a:t>
            </a:r>
            <a:r>
              <a:rPr kumimoji="1" lang="en-US" altLang="zh-CN" dirty="0" smtClean="0"/>
              <a:t>-</a:t>
            </a:r>
            <a:r>
              <a:rPr kumimoji="1" lang="zh-CN" altLang="en-US" sz="2000" dirty="0">
                <a:solidFill>
                  <a:srgbClr val="C00000"/>
                </a:solidFill>
              </a:rPr>
              <a:t>时序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锁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1" y="675508"/>
            <a:ext cx="10800805" cy="61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sz="2400" dirty="0"/>
              <a:t>FOUR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分布式队列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 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2120" y="675508"/>
            <a:ext cx="4195289" cy="512495"/>
          </a:xfrm>
          <a:ln w="12700" cmpd="sng">
            <a:noFill/>
          </a:ln>
        </p:spPr>
        <p:txBody>
          <a:bodyPr vert="horz" anchor="t"/>
          <a:lstStyle/>
          <a:p>
            <a:pPr defTabSz="609585">
              <a:lnSpc>
                <a:spcPct val="100000"/>
              </a:lnSpc>
              <a:spcBef>
                <a:spcPts val="0"/>
              </a:spcBef>
              <a:buFontTx/>
            </a:pPr>
            <a:r>
              <a:rPr kumimoji="1" lang="zh-CN" altLang="en-US" sz="2400" dirty="0"/>
              <a:t>分布式队列</a:t>
            </a:r>
            <a:r>
              <a:rPr kumimoji="1" lang="en-US" altLang="zh-CN" sz="2400" dirty="0"/>
              <a:t>-</a:t>
            </a:r>
            <a:r>
              <a:rPr kumimoji="1" lang="zh-CN" altLang="en-US" sz="2000" dirty="0">
                <a:solidFill>
                  <a:srgbClr val="C00000"/>
                </a:solidFill>
              </a:rPr>
              <a:t>同步队列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69" y="95534"/>
            <a:ext cx="708566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121" y="256674"/>
            <a:ext cx="3511942" cy="418834"/>
          </a:xfrm>
        </p:spPr>
        <p:txBody>
          <a:bodyPr/>
          <a:lstStyle/>
          <a:p>
            <a:r>
              <a:rPr kumimoji="1" lang="en-US" altLang="zh-CN" dirty="0" smtClean="0"/>
              <a:t>PART FOUR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2120" y="675508"/>
            <a:ext cx="4195289" cy="512495"/>
          </a:xfrm>
          <a:ln w="12700" cmpd="sng">
            <a:noFill/>
          </a:ln>
        </p:spPr>
        <p:txBody>
          <a:bodyPr vert="horz" anchor="t"/>
          <a:lstStyle/>
          <a:p>
            <a:pPr defTabSz="609585">
              <a:lnSpc>
                <a:spcPct val="100000"/>
              </a:lnSpc>
              <a:spcBef>
                <a:spcPts val="0"/>
              </a:spcBef>
              <a:buFontTx/>
            </a:pPr>
            <a:r>
              <a:rPr kumimoji="1" lang="zh-CN" altLang="en-US" sz="2400" dirty="0"/>
              <a:t>分布式队列</a:t>
            </a:r>
            <a:r>
              <a:rPr kumimoji="1" lang="en-US" altLang="zh-CN" sz="2400" dirty="0" smtClean="0"/>
              <a:t>-</a:t>
            </a:r>
            <a:r>
              <a:rPr kumimoji="1" lang="en-US" altLang="zh-CN" sz="2000" dirty="0">
                <a:solidFill>
                  <a:srgbClr val="C00000"/>
                </a:solidFill>
              </a:rPr>
              <a:t>FIFO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队列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39" y="147492"/>
            <a:ext cx="767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 smtClean="0">
                <a:solidFill>
                  <a:prstClr val="white"/>
                </a:solidFill>
                <a:ea typeface="微软雅黑" charset="0"/>
              </a:rPr>
              <a:t>THANK</a:t>
            </a:r>
            <a:r>
              <a:rPr kumimoji="1" lang="zh-CN" altLang="en-US" b="0" dirty="0" smtClean="0">
                <a:solidFill>
                  <a:prstClr val="white"/>
                </a:solidFill>
                <a:ea typeface="微软雅黑" charset="0"/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  <a:ea typeface="微软雅黑" charset="0"/>
              </a:rPr>
              <a:t>YOU</a:t>
            </a:r>
            <a:endParaRPr kumimoji="1" lang="zh-CN" altLang="en-US" dirty="0">
              <a:solidFill>
                <a:schemeClr val="accent1"/>
              </a:solidFill>
              <a:ea typeface="微软雅黑" charset="0"/>
            </a:endParaRPr>
          </a:p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 smtClean="0">
                <a:solidFill>
                  <a:prstClr val="white"/>
                </a:solidFill>
                <a:ea typeface="微软雅黑" charset="0"/>
              </a:rPr>
              <a:t>FOR</a:t>
            </a:r>
            <a:r>
              <a:rPr kumimoji="1" lang="zh-CN" altLang="en-US" b="0" dirty="0" smtClean="0">
                <a:solidFill>
                  <a:prstClr val="white"/>
                </a:solidFill>
                <a:ea typeface="微软雅黑" charset="0"/>
              </a:rPr>
              <a:t> </a:t>
            </a:r>
            <a:r>
              <a:rPr kumimoji="1" lang="en-US" altLang="zh-CN" b="0" dirty="0" smtClean="0">
                <a:solidFill>
                  <a:prstClr val="white"/>
                </a:solidFill>
                <a:ea typeface="微软雅黑" charset="0"/>
              </a:rPr>
              <a:t>WATCHING</a:t>
            </a:r>
            <a:endParaRPr kumimoji="1" lang="en-US" altLang="zh-CN" b="0" dirty="0">
              <a:solidFill>
                <a:prstClr val="white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95344" y="702649"/>
            <a:ext cx="190949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dirty="0">
                <a:solidFill>
                  <a:schemeClr val="bg1"/>
                </a:solidFill>
                <a:ea typeface="微软雅黑" charset="0"/>
              </a:rPr>
              <a:t>CONTENTS</a:t>
            </a:r>
            <a:endParaRPr kumimoji="1" lang="zh-CN" altLang="en-US" sz="2667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72153" y="4245944"/>
            <a:ext cx="13051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PART</a:t>
            </a:r>
            <a:r>
              <a:rPr kumimoji="1" lang="zh-CN" altLang="en-US" sz="1867" b="1" dirty="0">
                <a:solidFill>
                  <a:schemeClr val="accent1"/>
                </a:solidFill>
                <a:ea typeface="微软雅黑" charset="0"/>
              </a:rPr>
              <a:t> </a:t>
            </a:r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ONE</a:t>
            </a:r>
            <a:endParaRPr kumimoji="1" lang="zh-CN" altLang="en-US" sz="1867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54711" y="4613375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867" dirty="0" smtClean="0">
                <a:solidFill>
                  <a:schemeClr val="bg1"/>
                </a:solidFill>
                <a:ea typeface="微软雅黑" charset="0"/>
              </a:rPr>
              <a:t>简单介绍</a:t>
            </a:r>
            <a:endParaRPr kumimoji="1" lang="zh-CN" altLang="en-US" sz="1867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1704059" y="2363835"/>
            <a:ext cx="1441349" cy="1441349"/>
            <a:chOff x="1704059" y="2363835"/>
            <a:chExt cx="1441349" cy="1441349"/>
          </a:xfrm>
        </p:grpSpPr>
        <p:sp>
          <p:nvSpPr>
            <p:cNvPr id="20" name="椭圆 19"/>
            <p:cNvSpPr/>
            <p:nvPr/>
          </p:nvSpPr>
          <p:spPr>
            <a:xfrm>
              <a:off x="1704059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4011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kumimoji="1" lang="en-US" altLang="zh-CN" sz="5867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charset="0"/>
                </a:rPr>
                <a:t>1</a:t>
              </a:r>
              <a:endParaRPr kumimoji="1" lang="zh-CN" altLang="en-US" sz="5867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147689" y="4245944"/>
            <a:ext cx="131959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PART</a:t>
            </a:r>
            <a:r>
              <a:rPr kumimoji="1" lang="zh-CN" altLang="en-US" sz="1867" b="1" dirty="0">
                <a:solidFill>
                  <a:schemeClr val="accent1"/>
                </a:solidFill>
                <a:ea typeface="微软雅黑" charset="0"/>
              </a:rPr>
              <a:t> </a:t>
            </a:r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TWO</a:t>
            </a:r>
            <a:endParaRPr kumimoji="1" lang="zh-CN" altLang="en-US" sz="1867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57203" y="4613375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867" dirty="0" smtClean="0">
                <a:solidFill>
                  <a:schemeClr val="bg1"/>
                </a:solidFill>
                <a:ea typeface="微软雅黑" charset="0"/>
              </a:rPr>
              <a:t>应用场景</a:t>
            </a:r>
            <a:endParaRPr kumimoji="1" lang="zh-CN" altLang="en-US" sz="1867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106551" y="2363835"/>
            <a:ext cx="1441349" cy="1441349"/>
            <a:chOff x="4106551" y="2363835"/>
            <a:chExt cx="1441349" cy="1441349"/>
          </a:xfrm>
        </p:grpSpPr>
        <p:sp>
          <p:nvSpPr>
            <p:cNvPr id="24" name="椭圆 23"/>
            <p:cNvSpPr/>
            <p:nvPr/>
          </p:nvSpPr>
          <p:spPr>
            <a:xfrm>
              <a:off x="4106551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26503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kumimoji="1" lang="en-US" altLang="zh-CN" sz="5867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charset="0"/>
                </a:rPr>
                <a:t>2</a:t>
              </a:r>
              <a:endParaRPr kumimoji="1" lang="zh-CN" altLang="en-US" sz="5867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545072" y="4245944"/>
            <a:ext cx="1457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PART</a:t>
            </a:r>
            <a:r>
              <a:rPr kumimoji="1" lang="zh-CN" altLang="en-US" sz="1867" b="1" dirty="0">
                <a:solidFill>
                  <a:schemeClr val="accent1"/>
                </a:solidFill>
                <a:ea typeface="微软雅黑" charset="0"/>
              </a:rPr>
              <a:t> </a:t>
            </a:r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THREE</a:t>
            </a:r>
            <a:endParaRPr kumimoji="1" lang="zh-CN" altLang="en-US" sz="1867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6573847" y="2363835"/>
            <a:ext cx="1441349" cy="1441349"/>
            <a:chOff x="6573847" y="2363835"/>
            <a:chExt cx="1441349" cy="1441349"/>
          </a:xfrm>
        </p:grpSpPr>
        <p:sp>
          <p:nvSpPr>
            <p:cNvPr id="28" name="椭圆 27"/>
            <p:cNvSpPr/>
            <p:nvPr/>
          </p:nvSpPr>
          <p:spPr>
            <a:xfrm>
              <a:off x="6573847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93799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kumimoji="1" lang="en-US" altLang="zh-CN" sz="5867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charset="0"/>
                </a:rPr>
                <a:t>3</a:t>
              </a:r>
              <a:endParaRPr kumimoji="1" lang="zh-CN" altLang="en-US" sz="5867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037537" y="4245944"/>
            <a:ext cx="14125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PART</a:t>
            </a:r>
            <a:r>
              <a:rPr kumimoji="1" lang="zh-CN" altLang="en-US" sz="1867" b="1" dirty="0">
                <a:solidFill>
                  <a:schemeClr val="accent1"/>
                </a:solidFill>
                <a:ea typeface="微软雅黑" charset="0"/>
              </a:rPr>
              <a:t> </a:t>
            </a:r>
            <a:r>
              <a:rPr kumimoji="1" lang="en-US" altLang="zh-CN" sz="1867" b="1" dirty="0">
                <a:solidFill>
                  <a:schemeClr val="accent1"/>
                </a:solidFill>
                <a:ea typeface="微软雅黑" charset="0"/>
              </a:rPr>
              <a:t>FOUR</a:t>
            </a:r>
            <a:endParaRPr kumimoji="1" lang="zh-CN" altLang="en-US" sz="1867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54371" y="4613375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867" dirty="0" smtClean="0">
                <a:solidFill>
                  <a:schemeClr val="bg1"/>
                </a:solidFill>
                <a:ea typeface="微软雅黑" charset="0"/>
              </a:rPr>
              <a:t>分布式队列</a:t>
            </a:r>
            <a:endParaRPr kumimoji="1" lang="zh-CN" altLang="en-US" sz="1867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9023143" y="2363835"/>
            <a:ext cx="1441349" cy="1441349"/>
            <a:chOff x="9023143" y="2363835"/>
            <a:chExt cx="1441349" cy="1441349"/>
          </a:xfrm>
        </p:grpSpPr>
        <p:sp>
          <p:nvSpPr>
            <p:cNvPr id="32" name="椭圆 31"/>
            <p:cNvSpPr/>
            <p:nvPr/>
          </p:nvSpPr>
          <p:spPr>
            <a:xfrm>
              <a:off x="9023143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443095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kumimoji="1" lang="en-US" altLang="zh-CN" sz="5867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charset="0"/>
                </a:rPr>
                <a:t>4</a:t>
              </a:r>
              <a:endParaRPr kumimoji="1" lang="zh-CN" altLang="en-US" sz="5867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632134" y="4653989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867" dirty="0" smtClean="0">
                <a:solidFill>
                  <a:schemeClr val="bg1"/>
                </a:solidFill>
                <a:ea typeface="微软雅黑" charset="0"/>
              </a:rPr>
              <a:t>分布式锁</a:t>
            </a:r>
            <a:endParaRPr kumimoji="1" lang="zh-CN" altLang="en-US" sz="1867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33" dirty="0"/>
              <a:t>01</a:t>
            </a:r>
            <a:endParaRPr lang="zh-CN" altLang="en-US" sz="3733" dirty="0"/>
          </a:p>
        </p:txBody>
      </p:sp>
      <p:sp>
        <p:nvSpPr>
          <p:cNvPr id="4" name="文本框 3"/>
          <p:cNvSpPr txBox="1"/>
          <p:nvPr/>
        </p:nvSpPr>
        <p:spPr>
          <a:xfrm>
            <a:off x="3084394" y="1555845"/>
            <a:ext cx="6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Zookeeper</a:t>
            </a:r>
            <a:r>
              <a:rPr lang="zh-CN" altLang="zh-CN" dirty="0"/>
              <a:t>主要是一个分布式服务协调框架，实现同步服务，配置维护和命名服务等分布式应用。是一个高性能的分布式数据一致性解决方案。</a:t>
            </a:r>
            <a:endParaRPr lang="zh-CN" altLang="en-US" dirty="0"/>
          </a:p>
        </p:txBody>
      </p:sp>
      <p:pic>
        <p:nvPicPr>
          <p:cNvPr id="26" name="图片 25" descr="http://www.uml.org.cn/zjjs/images/20170728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93" y="2988861"/>
            <a:ext cx="6714700" cy="3452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6777945" y="2841913"/>
            <a:ext cx="4917736" cy="249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代表一致性，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代表可用性（在一定时间内，用户的请求都会得到应答），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代表分区容错。</a:t>
            </a:r>
            <a:endParaRPr lang="en-US" altLang="zh-CN" sz="1333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en-US" altLang="zh-CN" sz="1333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lang="zh-CN" altLang="en-US" sz="1333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是分布式协调服务，它的职责是保证数据在其管辖下的所有服务之间保持同步、一致；</a:t>
            </a:r>
            <a:r>
              <a:rPr lang="zh-CN" altLang="en-US" sz="1333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所以</a:t>
            </a:r>
            <a:r>
              <a:rPr lang="en-US" altLang="zh-CN" sz="1333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lang="zh-CN" altLang="en-US" sz="1333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被设计成</a:t>
            </a:r>
            <a:r>
              <a:rPr lang="en-US" altLang="zh-CN" sz="1333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CP</a:t>
            </a:r>
            <a:r>
              <a:rPr lang="zh-CN" altLang="en-US" sz="1333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而不是</a:t>
            </a:r>
            <a:r>
              <a:rPr lang="en-US" altLang="zh-CN" sz="1333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 </a:t>
            </a:r>
            <a:r>
              <a:rPr lang="zh-CN" altLang="en-US" sz="1333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？</a:t>
            </a:r>
            <a:endParaRPr lang="en-US" altLang="zh-CN" sz="1333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来说，它实现了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可用性、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分区容错性、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中的写入强一致性，丧失的是</a:t>
            </a:r>
            <a:r>
              <a:rPr lang="en-US" altLang="zh-CN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中的读取一致性。</a:t>
            </a:r>
            <a:endParaRPr lang="en-US" altLang="zh-CN" sz="1333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913" y="1480079"/>
            <a:ext cx="270978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err="1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lang="zh-CN" altLang="en-US" sz="1867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867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CAP</a:t>
            </a:r>
            <a:r>
              <a:rPr lang="zh-CN" altLang="en-US" sz="1867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关系</a:t>
            </a:r>
            <a:endParaRPr lang="zh-CN" altLang="en-US" sz="1867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 descr="http://www.uml.org.cn/zjjs/images/20170728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12" y="2664306"/>
            <a:ext cx="3672812" cy="33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椭圆 13"/>
          <p:cNvSpPr/>
          <p:nvPr/>
        </p:nvSpPr>
        <p:spPr>
          <a:xfrm>
            <a:off x="1688510" y="1394840"/>
            <a:ext cx="742003" cy="6345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3729831" y="1972761"/>
            <a:ext cx="4732338" cy="449597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064042" y="2649342"/>
            <a:ext cx="6063916" cy="902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简单介绍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216442" y="2843463"/>
            <a:ext cx="6063916" cy="90236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68842" y="2691062"/>
            <a:ext cx="6063916" cy="90236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68842" y="2843463"/>
            <a:ext cx="6063916" cy="90236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简单介绍</a:t>
            </a:r>
            <a:r>
              <a:rPr kumimoji="1" lang="en-US" altLang="zh-CN" dirty="0" smtClean="0"/>
              <a:t>j</a:t>
            </a:r>
            <a:endParaRPr kumimoji="1"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68842" y="2995863"/>
            <a:ext cx="6063916" cy="90236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21242" y="2725542"/>
            <a:ext cx="6063916" cy="90236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sz="4800" dirty="0" smtClean="0">
                <a:solidFill>
                  <a:schemeClr val="bg1"/>
                </a:solidFill>
              </a:rPr>
              <a:t>应用场景</a:t>
            </a:r>
            <a:r>
              <a:rPr kumimoji="1" lang="zh-CN" altLang="en-US" sz="4800" dirty="0" smtClean="0"/>
              <a:t>介绍</a:t>
            </a:r>
            <a:endParaRPr kumimoji="1" lang="zh-CN" altLang="en-US" sz="4800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73642" y="3300663"/>
            <a:ext cx="6063916" cy="90236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121" y="242606"/>
            <a:ext cx="3511942" cy="418834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7577" y="5528999"/>
            <a:ext cx="5504595" cy="8498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577" y="4322438"/>
            <a:ext cx="5504596" cy="13684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307575" y="3017278"/>
            <a:ext cx="5504597" cy="1048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6307576" y="1942548"/>
            <a:ext cx="5529086" cy="1324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5150031" y="1247568"/>
            <a:ext cx="907237" cy="9072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5150031" y="2453581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5150031" y="3626093"/>
            <a:ext cx="907237" cy="907237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5150031" y="4846460"/>
            <a:ext cx="907237" cy="90723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583076" y="1096029"/>
            <a:ext cx="4050839" cy="752135"/>
            <a:chOff x="247498" y="2041376"/>
            <a:chExt cx="3038129" cy="564101"/>
          </a:xfrm>
        </p:grpSpPr>
        <p:sp>
          <p:nvSpPr>
            <p:cNvPr id="13" name="文本框 12"/>
            <p:cNvSpPr txBox="1"/>
            <p:nvPr/>
          </p:nvSpPr>
          <p:spPr>
            <a:xfrm>
              <a:off x="247498" y="2336220"/>
              <a:ext cx="3038129" cy="26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数据发布和订阅</a:t>
              </a:r>
              <a:endParaRPr lang="zh-CN" altLang="en-US" sz="1333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2041376"/>
              <a:ext cx="855042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zh-CN" sz="1867" b="1" kern="0" dirty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配置中心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583076" y="2301804"/>
            <a:ext cx="4042755" cy="745240"/>
            <a:chOff x="247498" y="2041376"/>
            <a:chExt cx="3032066" cy="558930"/>
          </a:xfrm>
        </p:grpSpPr>
        <p:sp>
          <p:nvSpPr>
            <p:cNvPr id="16" name="文本框 15"/>
            <p:cNvSpPr txBox="1"/>
            <p:nvPr/>
          </p:nvSpPr>
          <p:spPr>
            <a:xfrm>
              <a:off x="247498" y="2331049"/>
              <a:ext cx="3032066" cy="26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服务注册和发现</a:t>
              </a:r>
              <a:endParaRPr lang="zh-CN" altLang="en-US" sz="1333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2041376"/>
              <a:ext cx="855042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命名服务</a:t>
              </a:r>
              <a:endParaRPr lang="en-US" altLang="zh-CN" sz="1867" b="1" kern="0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583076" y="3507580"/>
            <a:ext cx="4042755" cy="745240"/>
            <a:chOff x="247498" y="2041376"/>
            <a:chExt cx="3032066" cy="558930"/>
          </a:xfrm>
        </p:grpSpPr>
        <p:sp>
          <p:nvSpPr>
            <p:cNvPr id="19" name="文本框 18"/>
            <p:cNvSpPr txBox="1"/>
            <p:nvPr/>
          </p:nvSpPr>
          <p:spPr>
            <a:xfrm>
              <a:off x="247498" y="2331049"/>
              <a:ext cx="3032066" cy="26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时序锁和独占锁</a:t>
              </a:r>
              <a:endParaRPr lang="zh-CN" altLang="en-US" sz="1333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498" y="2041376"/>
              <a:ext cx="855042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分布式锁</a:t>
              </a:r>
              <a:endParaRPr lang="en-US" altLang="zh-CN" sz="1867" b="1" kern="0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583076" y="4713355"/>
            <a:ext cx="4042755" cy="745240"/>
            <a:chOff x="247498" y="2041376"/>
            <a:chExt cx="3032066" cy="558930"/>
          </a:xfrm>
        </p:grpSpPr>
        <p:sp>
          <p:nvSpPr>
            <p:cNvPr id="22" name="文本框 21"/>
            <p:cNvSpPr txBox="1"/>
            <p:nvPr/>
          </p:nvSpPr>
          <p:spPr>
            <a:xfrm>
              <a:off x="247498" y="2331049"/>
              <a:ext cx="3032066" cy="26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同步队列和</a:t>
              </a:r>
              <a:r>
                <a:rPr lang="en-US" altLang="zh-CN" sz="1333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FIFO</a:t>
              </a:r>
              <a:r>
                <a:rPr lang="zh-CN" altLang="en-US" sz="1333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队列</a:t>
              </a:r>
              <a:endParaRPr lang="zh-CN" altLang="en-US" sz="1333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7498" y="2041376"/>
              <a:ext cx="1034178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 smtClean="0">
                  <a:solidFill>
                    <a:schemeClr val="tx2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分布式队列</a:t>
              </a:r>
              <a:endParaRPr lang="en-US" altLang="zh-CN" sz="1867" b="1" kern="0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028" name="Picture 4" descr="“Apache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6027">
            <a:off x="-477824" y="2524493"/>
            <a:ext cx="5901263" cy="17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79956" y="1972761"/>
            <a:ext cx="4732338" cy="449597"/>
          </a:xfrm>
          <a:ln>
            <a:noFill/>
          </a:ln>
        </p:spPr>
        <p:txBody>
          <a:bodyPr/>
          <a:lstStyle/>
          <a:p>
            <a:r>
              <a:rPr kumimoji="1" lang="en-US" altLang="zh-CN" sz="2400" dirty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sz="2400" dirty="0"/>
              <a:t>THREE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分布式锁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1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分布式锁</a:t>
            </a:r>
            <a:r>
              <a:rPr kumimoji="1" lang="en-US" altLang="zh-CN" dirty="0" smtClean="0"/>
              <a:t>-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独占锁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" y="675508"/>
            <a:ext cx="10978225" cy="60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3">
      <a:dk1>
        <a:srgbClr val="000000"/>
      </a:dk1>
      <a:lt1>
        <a:srgbClr val="FFFFFF"/>
      </a:lt1>
      <a:dk2>
        <a:srgbClr val="29303A"/>
      </a:dk2>
      <a:lt2>
        <a:srgbClr val="EFEEEB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263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Microsoft YaHei</vt:lpstr>
      <vt:lpstr>Microsoft YaHei</vt:lpstr>
      <vt:lpstr>Arial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69</cp:revision>
  <dcterms:created xsi:type="dcterms:W3CDTF">2015-08-18T02:51:41Z</dcterms:created>
  <dcterms:modified xsi:type="dcterms:W3CDTF">2018-03-14T07:50:17Z</dcterms:modified>
  <cp:category/>
</cp:coreProperties>
</file>