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0" r:id="rId1"/>
  </p:sldMasterIdLst>
  <p:notesMasterIdLst>
    <p:notesMasterId r:id="rId21"/>
  </p:notesMasterIdLst>
  <p:sldIdLst>
    <p:sldId id="256" r:id="rId2"/>
    <p:sldId id="258" r:id="rId3"/>
    <p:sldId id="257" r:id="rId4"/>
    <p:sldId id="259" r:id="rId5"/>
    <p:sldId id="261" r:id="rId6"/>
    <p:sldId id="260" r:id="rId7"/>
    <p:sldId id="273" r:id="rId8"/>
    <p:sldId id="262" r:id="rId9"/>
    <p:sldId id="263" r:id="rId10"/>
    <p:sldId id="264" r:id="rId11"/>
    <p:sldId id="274" r:id="rId12"/>
    <p:sldId id="275" r:id="rId13"/>
    <p:sldId id="276" r:id="rId14"/>
    <p:sldId id="277" r:id="rId15"/>
    <p:sldId id="278" r:id="rId16"/>
    <p:sldId id="279" r:id="rId17"/>
    <p:sldId id="270" r:id="rId18"/>
    <p:sldId id="271"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83706" autoAdjust="0"/>
  </p:normalViewPr>
  <p:slideViewPr>
    <p:cSldViewPr snapToGrid="0">
      <p:cViewPr varScale="1">
        <p:scale>
          <a:sx n="73" d="100"/>
          <a:sy n="73" d="100"/>
        </p:scale>
        <p:origin x="1061" y="41"/>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06E61C-0F72-4BC6-AB12-EAA73544F5AD}" type="datetimeFigureOut">
              <a:rPr lang="en-GB" smtClean="0"/>
              <a:t>28/09/2022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6956E7-72BC-4E86-901A-7D96C774D997}" type="slidenum">
              <a:rPr lang="en-GB" smtClean="0"/>
              <a:t>‹#›</a:t>
            </a:fld>
            <a:endParaRPr lang="en-GB"/>
          </a:p>
        </p:txBody>
      </p:sp>
    </p:spTree>
    <p:extLst>
      <p:ext uri="{BB962C8B-B14F-4D97-AF65-F5344CB8AC3E}">
        <p14:creationId xmlns:p14="http://schemas.microsoft.com/office/powerpoint/2010/main" val="1167315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 is how to convert casual riders into annual members.</a:t>
            </a:r>
            <a:endParaRPr lang="en-GB" dirty="0"/>
          </a:p>
        </p:txBody>
      </p:sp>
      <p:sp>
        <p:nvSpPr>
          <p:cNvPr id="4" name="Slide Number Placeholder 3"/>
          <p:cNvSpPr>
            <a:spLocks noGrp="1"/>
          </p:cNvSpPr>
          <p:nvPr>
            <p:ph type="sldNum" sz="quarter" idx="10"/>
          </p:nvPr>
        </p:nvSpPr>
        <p:spPr/>
        <p:txBody>
          <a:bodyPr/>
          <a:lstStyle/>
          <a:p>
            <a:fld id="{5A6956E7-72BC-4E86-901A-7D96C774D997}" type="slidenum">
              <a:rPr lang="en-GB" smtClean="0"/>
              <a:t>3</a:t>
            </a:fld>
            <a:endParaRPr lang="en-GB"/>
          </a:p>
        </p:txBody>
      </p:sp>
    </p:spTree>
    <p:extLst>
      <p:ext uri="{BB962C8B-B14F-4D97-AF65-F5344CB8AC3E}">
        <p14:creationId xmlns:p14="http://schemas.microsoft.com/office/powerpoint/2010/main" val="10788947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95% is made up by 3.856.278 / 4.056.911 (total trips)</a:t>
            </a:r>
            <a:endParaRPr lang="es-AR" dirty="0"/>
          </a:p>
        </p:txBody>
      </p:sp>
      <p:sp>
        <p:nvSpPr>
          <p:cNvPr id="4" name="Slide Number Placeholder 3"/>
          <p:cNvSpPr>
            <a:spLocks noGrp="1"/>
          </p:cNvSpPr>
          <p:nvPr>
            <p:ph type="sldNum" sz="quarter" idx="5"/>
          </p:nvPr>
        </p:nvSpPr>
        <p:spPr/>
        <p:txBody>
          <a:bodyPr/>
          <a:lstStyle/>
          <a:p>
            <a:fld id="{5A6956E7-72BC-4E86-901A-7D96C774D997}" type="slidenum">
              <a:rPr lang="en-GB" smtClean="0"/>
              <a:t>15</a:t>
            </a:fld>
            <a:endParaRPr lang="en-GB"/>
          </a:p>
        </p:txBody>
      </p:sp>
    </p:spTree>
    <p:extLst>
      <p:ext uri="{BB962C8B-B14F-4D97-AF65-F5344CB8AC3E}">
        <p14:creationId xmlns:p14="http://schemas.microsoft.com/office/powerpoint/2010/main" val="34123549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3.7% is made up by 150.402 / 4.056.911 (total trips)</a:t>
            </a:r>
            <a:endParaRPr lang="es-AR" dirty="0"/>
          </a:p>
        </p:txBody>
      </p:sp>
      <p:sp>
        <p:nvSpPr>
          <p:cNvPr id="4" name="Slide Number Placeholder 3"/>
          <p:cNvSpPr>
            <a:spLocks noGrp="1"/>
          </p:cNvSpPr>
          <p:nvPr>
            <p:ph type="sldNum" sz="quarter" idx="5"/>
          </p:nvPr>
        </p:nvSpPr>
        <p:spPr/>
        <p:txBody>
          <a:bodyPr/>
          <a:lstStyle/>
          <a:p>
            <a:fld id="{5A6956E7-72BC-4E86-901A-7D96C774D997}" type="slidenum">
              <a:rPr lang="en-GB" smtClean="0"/>
              <a:t>16</a:t>
            </a:fld>
            <a:endParaRPr lang="en-GB"/>
          </a:p>
        </p:txBody>
      </p:sp>
    </p:spTree>
    <p:extLst>
      <p:ext uri="{BB962C8B-B14F-4D97-AF65-F5344CB8AC3E}">
        <p14:creationId xmlns:p14="http://schemas.microsoft.com/office/powerpoint/2010/main" val="27149089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AR" dirty="0"/>
          </a:p>
        </p:txBody>
      </p:sp>
      <p:sp>
        <p:nvSpPr>
          <p:cNvPr id="4" name="Slide Number Placeholder 3"/>
          <p:cNvSpPr>
            <a:spLocks noGrp="1"/>
          </p:cNvSpPr>
          <p:nvPr>
            <p:ph type="sldNum" sz="quarter" idx="5"/>
          </p:nvPr>
        </p:nvSpPr>
        <p:spPr/>
        <p:txBody>
          <a:bodyPr/>
          <a:lstStyle/>
          <a:p>
            <a:fld id="{5A6956E7-72BC-4E86-901A-7D96C774D997}" type="slidenum">
              <a:rPr lang="en-GB" smtClean="0"/>
              <a:t>17</a:t>
            </a:fld>
            <a:endParaRPr lang="en-GB"/>
          </a:p>
        </p:txBody>
      </p:sp>
    </p:spTree>
    <p:extLst>
      <p:ext uri="{BB962C8B-B14F-4D97-AF65-F5344CB8AC3E}">
        <p14:creationId xmlns:p14="http://schemas.microsoft.com/office/powerpoint/2010/main" val="17355499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AR" dirty="0"/>
          </a:p>
        </p:txBody>
      </p:sp>
      <p:sp>
        <p:nvSpPr>
          <p:cNvPr id="4" name="Slide Number Placeholder 3"/>
          <p:cNvSpPr>
            <a:spLocks noGrp="1"/>
          </p:cNvSpPr>
          <p:nvPr>
            <p:ph type="sldNum" sz="quarter" idx="5"/>
          </p:nvPr>
        </p:nvSpPr>
        <p:spPr/>
        <p:txBody>
          <a:bodyPr/>
          <a:lstStyle/>
          <a:p>
            <a:fld id="{5A6956E7-72BC-4E86-901A-7D96C774D997}" type="slidenum">
              <a:rPr lang="en-GB" smtClean="0"/>
              <a:t>18</a:t>
            </a:fld>
            <a:endParaRPr lang="en-GB"/>
          </a:p>
        </p:txBody>
      </p:sp>
    </p:spTree>
    <p:extLst>
      <p:ext uri="{BB962C8B-B14F-4D97-AF65-F5344CB8AC3E}">
        <p14:creationId xmlns:p14="http://schemas.microsoft.com/office/powerpoint/2010/main" val="1313165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AR" dirty="0"/>
          </a:p>
        </p:txBody>
      </p:sp>
      <p:sp>
        <p:nvSpPr>
          <p:cNvPr id="4" name="Slide Number Placeholder 3"/>
          <p:cNvSpPr>
            <a:spLocks noGrp="1"/>
          </p:cNvSpPr>
          <p:nvPr>
            <p:ph type="sldNum" sz="quarter" idx="5"/>
          </p:nvPr>
        </p:nvSpPr>
        <p:spPr/>
        <p:txBody>
          <a:bodyPr/>
          <a:lstStyle/>
          <a:p>
            <a:fld id="{5A6956E7-72BC-4E86-901A-7D96C774D997}" type="slidenum">
              <a:rPr lang="en-GB" smtClean="0"/>
              <a:t>4</a:t>
            </a:fld>
            <a:endParaRPr lang="en-GB"/>
          </a:p>
        </p:txBody>
      </p:sp>
    </p:spTree>
    <p:extLst>
      <p:ext uri="{BB962C8B-B14F-4D97-AF65-F5344CB8AC3E}">
        <p14:creationId xmlns:p14="http://schemas.microsoft.com/office/powerpoint/2010/main" val="1295122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Records</a:t>
            </a:r>
            <a:r>
              <a:rPr lang="en-US" baseline="0" dirty="0"/>
              <a:t> that were excluded:</a:t>
            </a:r>
          </a:p>
          <a:p>
            <a:pPr marL="228600" indent="-228600">
              <a:buAutoNum type="arabicPeriod"/>
            </a:pPr>
            <a:r>
              <a:rPr lang="en-US" baseline="0" dirty="0"/>
              <a:t>Start time greater than end time</a:t>
            </a:r>
          </a:p>
          <a:p>
            <a:pPr marL="228600" indent="-228600">
              <a:buAutoNum type="arabicPeriod"/>
            </a:pPr>
            <a:r>
              <a:rPr lang="en-US" baseline="0" dirty="0"/>
              <a:t>Trip lengths (in minutes) less than or equal to 0</a:t>
            </a:r>
          </a:p>
          <a:p>
            <a:pPr marL="228600" indent="-228600">
              <a:buAutoNum type="arabicPeriod"/>
            </a:pPr>
            <a:r>
              <a:rPr lang="en-US" baseline="0" dirty="0"/>
              <a:t>Start or End station names were null</a:t>
            </a:r>
          </a:p>
          <a:p>
            <a:pPr marL="228600" indent="-228600">
              <a:buAutoNum type="arabicPeriod"/>
            </a:pPr>
            <a:r>
              <a:rPr lang="en-US" baseline="0" dirty="0"/>
              <a:t>Start or End station names like ‘Base Warehouse’</a:t>
            </a:r>
          </a:p>
          <a:p>
            <a:pPr marL="228600" indent="-228600">
              <a:buAutoNum type="arabicPeriod"/>
            </a:pPr>
            <a:endParaRPr lang="en-US" baseline="0" dirty="0"/>
          </a:p>
          <a:p>
            <a:pPr marL="0" indent="0">
              <a:buNone/>
            </a:pPr>
            <a:r>
              <a:rPr lang="en-US" baseline="0" dirty="0"/>
              <a:t>The station IDs were inconsistent.  Not only was the data type changed from string to number but the IDs did not consistently match the station names.  For these reasons, the station IDs were not used.</a:t>
            </a:r>
          </a:p>
          <a:p>
            <a:pPr marL="0" indent="0">
              <a:buNone/>
            </a:pPr>
            <a:r>
              <a:rPr lang="en-US" baseline="0" dirty="0"/>
              <a:t>The ride IDs were not unique.  Will need further clarification on this.</a:t>
            </a:r>
          </a:p>
          <a:p>
            <a:pPr marL="0" indent="0">
              <a:buNone/>
            </a:pPr>
            <a:r>
              <a:rPr lang="en-US" baseline="0" dirty="0"/>
              <a:t>Will also need further clarification if trips can legitimately be less than or equal to one minute.</a:t>
            </a:r>
            <a:endParaRPr lang="en-GB" dirty="0"/>
          </a:p>
        </p:txBody>
      </p:sp>
      <p:sp>
        <p:nvSpPr>
          <p:cNvPr id="4" name="Slide Number Placeholder 3"/>
          <p:cNvSpPr>
            <a:spLocks noGrp="1"/>
          </p:cNvSpPr>
          <p:nvPr>
            <p:ph type="sldNum" sz="quarter" idx="10"/>
          </p:nvPr>
        </p:nvSpPr>
        <p:spPr/>
        <p:txBody>
          <a:bodyPr/>
          <a:lstStyle/>
          <a:p>
            <a:fld id="{5A6956E7-72BC-4E86-901A-7D96C774D997}" type="slidenum">
              <a:rPr lang="en-GB" smtClean="0"/>
              <a:t>5</a:t>
            </a:fld>
            <a:endParaRPr lang="en-GB"/>
          </a:p>
        </p:txBody>
      </p:sp>
    </p:spTree>
    <p:extLst>
      <p:ext uri="{BB962C8B-B14F-4D97-AF65-F5344CB8AC3E}">
        <p14:creationId xmlns:p14="http://schemas.microsoft.com/office/powerpoint/2010/main" val="293393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Number of trips shown as</a:t>
            </a:r>
            <a:r>
              <a:rPr lang="en-US" baseline="0" dirty="0"/>
              <a:t> a percentage</a:t>
            </a:r>
          </a:p>
          <a:p>
            <a:r>
              <a:rPr lang="en-US" baseline="0" dirty="0"/>
              <a:t>Total trips are </a:t>
            </a:r>
            <a:r>
              <a:rPr lang="en-US" dirty="0"/>
              <a:t>4.056.911</a:t>
            </a:r>
            <a:endParaRPr lang="en-GB" dirty="0"/>
          </a:p>
        </p:txBody>
      </p:sp>
      <p:sp>
        <p:nvSpPr>
          <p:cNvPr id="4" name="Slide Number Placeholder 3"/>
          <p:cNvSpPr>
            <a:spLocks noGrp="1"/>
          </p:cNvSpPr>
          <p:nvPr>
            <p:ph type="sldNum" sz="quarter" idx="10"/>
          </p:nvPr>
        </p:nvSpPr>
        <p:spPr/>
        <p:txBody>
          <a:bodyPr/>
          <a:lstStyle/>
          <a:p>
            <a:fld id="{5A6956E7-72BC-4E86-901A-7D96C774D997}" type="slidenum">
              <a:rPr lang="en-GB" smtClean="0"/>
              <a:t>6</a:t>
            </a:fld>
            <a:endParaRPr lang="en-GB"/>
          </a:p>
        </p:txBody>
      </p:sp>
    </p:spTree>
    <p:extLst>
      <p:ext uri="{BB962C8B-B14F-4D97-AF65-F5344CB8AC3E}">
        <p14:creationId xmlns:p14="http://schemas.microsoft.com/office/powerpoint/2010/main" val="2278685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A6956E7-72BC-4E86-901A-7D96C774D997}" type="slidenum">
              <a:rPr lang="en-GB" smtClean="0"/>
              <a:t>7</a:t>
            </a:fld>
            <a:endParaRPr lang="en-GB"/>
          </a:p>
        </p:txBody>
      </p:sp>
    </p:spTree>
    <p:extLst>
      <p:ext uri="{BB962C8B-B14F-4D97-AF65-F5344CB8AC3E}">
        <p14:creationId xmlns:p14="http://schemas.microsoft.com/office/powerpoint/2010/main" val="12203776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Used the trips’ Start Date to get the Month</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Number of trips shown as</a:t>
            </a:r>
            <a:r>
              <a:rPr lang="en-US" baseline="0" dirty="0"/>
              <a:t> a percentage</a:t>
            </a:r>
            <a:endParaRPr lang="en-US" dirty="0"/>
          </a:p>
          <a:p>
            <a:endParaRPr lang="en-GB" dirty="0"/>
          </a:p>
        </p:txBody>
      </p:sp>
      <p:sp>
        <p:nvSpPr>
          <p:cNvPr id="4" name="Slide Number Placeholder 3"/>
          <p:cNvSpPr>
            <a:spLocks noGrp="1"/>
          </p:cNvSpPr>
          <p:nvPr>
            <p:ph type="sldNum" sz="quarter" idx="10"/>
          </p:nvPr>
        </p:nvSpPr>
        <p:spPr/>
        <p:txBody>
          <a:bodyPr/>
          <a:lstStyle/>
          <a:p>
            <a:fld id="{5A6956E7-72BC-4E86-901A-7D96C774D997}" type="slidenum">
              <a:rPr lang="en-GB" smtClean="0"/>
              <a:t>8</a:t>
            </a:fld>
            <a:endParaRPr lang="en-GB"/>
          </a:p>
        </p:txBody>
      </p:sp>
    </p:spTree>
    <p:extLst>
      <p:ext uri="{BB962C8B-B14F-4D97-AF65-F5344CB8AC3E}">
        <p14:creationId xmlns:p14="http://schemas.microsoft.com/office/powerpoint/2010/main" val="1681989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Used the trips’ Start Date to get the Week Day</a:t>
            </a:r>
          </a:p>
          <a:p>
            <a:r>
              <a:rPr lang="en-US" dirty="0"/>
              <a:t>Number of trips shown as</a:t>
            </a:r>
            <a:r>
              <a:rPr lang="en-US" baseline="0" dirty="0"/>
              <a:t> a percentage</a:t>
            </a:r>
            <a:endParaRPr lang="en-GB" dirty="0"/>
          </a:p>
        </p:txBody>
      </p:sp>
      <p:sp>
        <p:nvSpPr>
          <p:cNvPr id="4" name="Slide Number Placeholder 3"/>
          <p:cNvSpPr>
            <a:spLocks noGrp="1"/>
          </p:cNvSpPr>
          <p:nvPr>
            <p:ph type="sldNum" sz="quarter" idx="10"/>
          </p:nvPr>
        </p:nvSpPr>
        <p:spPr/>
        <p:txBody>
          <a:bodyPr/>
          <a:lstStyle/>
          <a:p>
            <a:fld id="{5A6956E7-72BC-4E86-901A-7D96C774D997}" type="slidenum">
              <a:rPr lang="en-GB" smtClean="0"/>
              <a:t>9</a:t>
            </a:fld>
            <a:endParaRPr lang="en-GB"/>
          </a:p>
        </p:txBody>
      </p:sp>
    </p:spTree>
    <p:extLst>
      <p:ext uri="{BB962C8B-B14F-4D97-AF65-F5344CB8AC3E}">
        <p14:creationId xmlns:p14="http://schemas.microsoft.com/office/powerpoint/2010/main" val="22635097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Used the trips’ Start Date to get the Hour of Day</a:t>
            </a:r>
          </a:p>
          <a:p>
            <a:r>
              <a:rPr lang="en-US" dirty="0"/>
              <a:t>Number of trips shown as</a:t>
            </a:r>
            <a:r>
              <a:rPr lang="en-US" baseline="0" dirty="0"/>
              <a:t> a percentage</a:t>
            </a:r>
            <a:endParaRPr lang="en-GB" dirty="0"/>
          </a:p>
        </p:txBody>
      </p:sp>
      <p:sp>
        <p:nvSpPr>
          <p:cNvPr id="4" name="Slide Number Placeholder 3"/>
          <p:cNvSpPr>
            <a:spLocks noGrp="1"/>
          </p:cNvSpPr>
          <p:nvPr>
            <p:ph type="sldNum" sz="quarter" idx="10"/>
          </p:nvPr>
        </p:nvSpPr>
        <p:spPr/>
        <p:txBody>
          <a:bodyPr/>
          <a:lstStyle/>
          <a:p>
            <a:fld id="{5A6956E7-72BC-4E86-901A-7D96C774D997}" type="slidenum">
              <a:rPr lang="en-GB" smtClean="0"/>
              <a:t>10</a:t>
            </a:fld>
            <a:endParaRPr lang="en-GB"/>
          </a:p>
        </p:txBody>
      </p:sp>
    </p:spTree>
    <p:extLst>
      <p:ext uri="{BB962C8B-B14F-4D97-AF65-F5344CB8AC3E}">
        <p14:creationId xmlns:p14="http://schemas.microsoft.com/office/powerpoint/2010/main" val="18405837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AR" dirty="0"/>
          </a:p>
        </p:txBody>
      </p:sp>
      <p:sp>
        <p:nvSpPr>
          <p:cNvPr id="4" name="Slide Number Placeholder 3"/>
          <p:cNvSpPr>
            <a:spLocks noGrp="1"/>
          </p:cNvSpPr>
          <p:nvPr>
            <p:ph type="sldNum" sz="quarter" idx="5"/>
          </p:nvPr>
        </p:nvSpPr>
        <p:spPr/>
        <p:txBody>
          <a:bodyPr/>
          <a:lstStyle/>
          <a:p>
            <a:fld id="{5A6956E7-72BC-4E86-901A-7D96C774D997}" type="slidenum">
              <a:rPr lang="en-GB" smtClean="0"/>
              <a:t>11</a:t>
            </a:fld>
            <a:endParaRPr lang="en-GB"/>
          </a:p>
        </p:txBody>
      </p:sp>
    </p:spTree>
    <p:extLst>
      <p:ext uri="{BB962C8B-B14F-4D97-AF65-F5344CB8AC3E}">
        <p14:creationId xmlns:p14="http://schemas.microsoft.com/office/powerpoint/2010/main" val="3406726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C5B261-8843-42D1-AAFC-05E20E2D9B97}" type="datetimeFigureOut">
              <a:rPr lang="en-US" smtClean="0"/>
              <a:t>9/28/2022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BB6FDA43-4E3C-8853-1428-064C2B7D8992}"/>
              </a:ext>
            </a:extLst>
          </p:cNvPr>
          <p:cNvSpPr/>
          <p:nvPr userDrawn="1"/>
        </p:nvSpPr>
        <p:spPr>
          <a:xfrm>
            <a:off x="1" y="6573794"/>
            <a:ext cx="12192000" cy="2842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429C0837-3A8A-0337-DD0D-3D526E6FAB4A}"/>
              </a:ext>
            </a:extLst>
          </p:cNvPr>
          <p:cNvSpPr/>
          <p:nvPr userDrawn="1"/>
        </p:nvSpPr>
        <p:spPr>
          <a:xfrm>
            <a:off x="15" y="6538195"/>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57889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B6E300-0A13-4A81-945A-7333C271A069}" type="datetimeFigureOut">
              <a:rPr lang="en-US" smtClean="0"/>
              <a:t>9/28/2022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99077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671962-1EA4-46E7-BCB0-F36CE46D1A59}" type="datetimeFigureOut">
              <a:rPr lang="en-US" smtClean="0"/>
              <a:t>9/28/2022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75613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0BB376-B19C-488D-ABEB-03C7E6E9E3E0}" type="datetimeFigureOut">
              <a:rPr lang="en-US" smtClean="0"/>
              <a:t>9/28/2022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smtClean="0"/>
              <a:t>‹#›</a:t>
            </a:fld>
            <a:endParaRPr lang="en-US" dirty="0"/>
          </a:p>
        </p:txBody>
      </p:sp>
    </p:spTree>
    <p:extLst>
      <p:ext uri="{BB962C8B-B14F-4D97-AF65-F5344CB8AC3E}">
        <p14:creationId xmlns:p14="http://schemas.microsoft.com/office/powerpoint/2010/main" val="3382213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C5B261-8843-42D1-AAFC-05E20E2D9B97}" type="datetimeFigureOut">
              <a:rPr lang="en-US" smtClean="0"/>
              <a:t>9/28/2022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6050EB55-E972-8B77-CAC8-26CADF92956E}"/>
              </a:ext>
            </a:extLst>
          </p:cNvPr>
          <p:cNvSpPr/>
          <p:nvPr userDrawn="1"/>
        </p:nvSpPr>
        <p:spPr>
          <a:xfrm>
            <a:off x="1" y="6573794"/>
            <a:ext cx="12192000" cy="2842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A6CAEE47-0151-E479-B20C-FE1F668408EB}"/>
              </a:ext>
            </a:extLst>
          </p:cNvPr>
          <p:cNvSpPr/>
          <p:nvPr userDrawn="1"/>
        </p:nvSpPr>
        <p:spPr>
          <a:xfrm>
            <a:off x="15" y="6538195"/>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25150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C5B261-8843-42D1-AAFC-05E20E2D9B97}" type="datetimeFigureOut">
              <a:rPr lang="en-US" smtClean="0"/>
              <a:t>9/28/2022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
        <p:nvSpPr>
          <p:cNvPr id="2" name="Rectangle 1">
            <a:extLst>
              <a:ext uri="{FF2B5EF4-FFF2-40B4-BE49-F238E27FC236}">
                <a16:creationId xmlns:a16="http://schemas.microsoft.com/office/drawing/2014/main" id="{9BAC04DB-C4FF-4A6A-A1C2-4AFC37CDB783}"/>
              </a:ext>
            </a:extLst>
          </p:cNvPr>
          <p:cNvSpPr/>
          <p:nvPr userDrawn="1"/>
        </p:nvSpPr>
        <p:spPr>
          <a:xfrm>
            <a:off x="1" y="6573794"/>
            <a:ext cx="12192000" cy="2842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82F79946-67C1-B469-8599-2F0B9AE67DBD}"/>
              </a:ext>
            </a:extLst>
          </p:cNvPr>
          <p:cNvSpPr/>
          <p:nvPr userDrawn="1"/>
        </p:nvSpPr>
        <p:spPr>
          <a:xfrm>
            <a:off x="15" y="6538195"/>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63957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8F3E3B-34E3-4345-B2A1-994B83598A9C}" type="datetimeFigureOut">
              <a:rPr lang="en-US" smtClean="0"/>
              <a:t>9/28/2022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69120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816C96-82A1-4D77-8ADA-627AC6FE3D65}" type="datetimeFigureOut">
              <a:rPr lang="en-US" smtClean="0"/>
              <a:t>9/28/2022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09645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102C1E-28F2-47E9-802D-339E64E2F920}" type="datetimeFigureOut">
              <a:rPr lang="en-US" smtClean="0"/>
              <a:t>9/28/2022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40726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271A48-F18A-45B3-BC05-1E27DA3F88AF}" type="datetimeFigureOut">
              <a:rPr lang="en-US" smtClean="0"/>
              <a:t>9/28/2022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05014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B747F8-9654-4282-85D2-65F41AAE7A75}" type="datetimeFigureOut">
              <a:rPr lang="en-US" smtClean="0"/>
              <a:t>9/28/2022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73456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smtClean="0"/>
              <a:t>9/28/2022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8852472"/>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normAutofit/>
          </a:bodyPr>
          <a:lstStyle/>
          <a:p>
            <a:r>
              <a:rPr lang="en-US" sz="5400" dirty="0"/>
              <a:t>Annual Members vs. Casual Riders Bike Usage</a:t>
            </a:r>
            <a:endParaRPr lang="en-GB" sz="5400" dirty="0"/>
          </a:p>
        </p:txBody>
      </p:sp>
      <p:sp>
        <p:nvSpPr>
          <p:cNvPr id="3" name="Subtitle 2"/>
          <p:cNvSpPr>
            <a:spLocks noGrp="1"/>
          </p:cNvSpPr>
          <p:nvPr>
            <p:ph type="subTitle" idx="1"/>
          </p:nvPr>
        </p:nvSpPr>
        <p:spPr>
          <a:xfrm>
            <a:off x="1097280" y="4710347"/>
            <a:ext cx="10058400" cy="1143000"/>
          </a:xfrm>
        </p:spPr>
        <p:txBody>
          <a:bodyPr/>
          <a:lstStyle/>
          <a:p>
            <a:r>
              <a:rPr lang="en-US" b="1" cap="none" dirty="0"/>
              <a:t>Presented By: </a:t>
            </a:r>
            <a:r>
              <a:rPr lang="en-US" cap="none" dirty="0">
                <a:solidFill>
                  <a:schemeClr val="tx1"/>
                </a:solidFill>
              </a:rPr>
              <a:t>Federico </a:t>
            </a:r>
            <a:r>
              <a:rPr lang="en-US" cap="none" dirty="0" err="1">
                <a:solidFill>
                  <a:schemeClr val="tx1"/>
                </a:solidFill>
              </a:rPr>
              <a:t>Llorden</a:t>
            </a:r>
            <a:endParaRPr lang="en-US" cap="none" dirty="0">
              <a:solidFill>
                <a:schemeClr val="tx1"/>
              </a:solidFill>
            </a:endParaRPr>
          </a:p>
          <a:p>
            <a:r>
              <a:rPr lang="en-US" b="1" cap="none" dirty="0"/>
              <a:t>Last Updated On: </a:t>
            </a:r>
            <a:r>
              <a:rPr lang="en-US" cap="none" dirty="0">
                <a:solidFill>
                  <a:schemeClr val="tx1"/>
                </a:solidFill>
              </a:rPr>
              <a:t>28-Sep-2022</a:t>
            </a:r>
            <a:endParaRPr lang="en-GB" cap="none" dirty="0">
              <a:solidFill>
                <a:schemeClr val="tx1"/>
              </a:solidFill>
            </a:endParaRPr>
          </a:p>
        </p:txBody>
      </p:sp>
    </p:spTree>
    <p:extLst>
      <p:ext uri="{BB962C8B-B14F-4D97-AF65-F5344CB8AC3E}">
        <p14:creationId xmlns:p14="http://schemas.microsoft.com/office/powerpoint/2010/main" val="3263915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Top performing trips:</a:t>
            </a:r>
            <a:endParaRPr lang="en-GB" dirty="0"/>
          </a:p>
        </p:txBody>
      </p:sp>
      <p:pic>
        <p:nvPicPr>
          <p:cNvPr id="6" name="Content Placeholder 5">
            <a:extLst>
              <a:ext uri="{FF2B5EF4-FFF2-40B4-BE49-F238E27FC236}">
                <a16:creationId xmlns:a16="http://schemas.microsoft.com/office/drawing/2014/main" id="{EFF64395-10C4-0FD7-2172-FF1DB17F228F}"/>
              </a:ext>
            </a:extLst>
          </p:cNvPr>
          <p:cNvPicPr>
            <a:picLocks noGrp="1" noChangeAspect="1"/>
          </p:cNvPicPr>
          <p:nvPr>
            <p:ph sz="half" idx="1"/>
          </p:nvPr>
        </p:nvPicPr>
        <p:blipFill>
          <a:blip r:embed="rId3"/>
          <a:stretch>
            <a:fillRect/>
          </a:stretch>
        </p:blipFill>
        <p:spPr>
          <a:xfrm>
            <a:off x="5480510" y="2074383"/>
            <a:ext cx="6270085" cy="3662824"/>
          </a:xfrm>
        </p:spPr>
      </p:pic>
      <p:sp>
        <p:nvSpPr>
          <p:cNvPr id="7" name="Content Placeholder 4">
            <a:extLst>
              <a:ext uri="{FF2B5EF4-FFF2-40B4-BE49-F238E27FC236}">
                <a16:creationId xmlns:a16="http://schemas.microsoft.com/office/drawing/2014/main" id="{2FB1448A-F345-DD0E-332C-9EC4D7DDAEDE}"/>
              </a:ext>
            </a:extLst>
          </p:cNvPr>
          <p:cNvSpPr txBox="1">
            <a:spLocks/>
          </p:cNvSpPr>
          <p:nvPr/>
        </p:nvSpPr>
        <p:spPr>
          <a:xfrm>
            <a:off x="1097280" y="1923722"/>
            <a:ext cx="3929307" cy="85605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84048" marR="0" lvl="1" indent="-182880" algn="l" defTabSz="914400" rtl="0" eaLnBrk="1" fontAlgn="auto" latinLnBrk="0" hangingPunct="1">
              <a:lnSpc>
                <a:spcPct val="150000"/>
              </a:lnSpc>
              <a:spcBef>
                <a:spcPts val="200"/>
              </a:spcBef>
              <a:spcAft>
                <a:spcPts val="400"/>
              </a:spcAft>
              <a:buClr>
                <a:srgbClr val="4472C4"/>
              </a:buClr>
              <a:buSzTx/>
              <a:buFont typeface="Arial" panose="020B0604020202020204" pitchFamily="34" charset="0"/>
              <a:buChar char="•"/>
              <a:tabLst/>
              <a:defRPr/>
            </a:pPr>
            <a:r>
              <a:rPr lang="en-US" sz="2600" dirty="0">
                <a:solidFill>
                  <a:prstClr val="black">
                    <a:lumMod val="75000"/>
                    <a:lumOff val="25000"/>
                  </a:prstClr>
                </a:solidFill>
                <a:latin typeface="Calibri" panose="020F0502020204030204"/>
              </a:rPr>
              <a:t>By Hour</a:t>
            </a:r>
            <a:endParaRPr kumimoji="0" lang="en-US" sz="26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endParaRPr>
          </a:p>
          <a:p>
            <a:endParaRPr lang="en-GB" dirty="0"/>
          </a:p>
        </p:txBody>
      </p:sp>
      <p:sp>
        <p:nvSpPr>
          <p:cNvPr id="8" name="Content Placeholder 4">
            <a:extLst>
              <a:ext uri="{FF2B5EF4-FFF2-40B4-BE49-F238E27FC236}">
                <a16:creationId xmlns:a16="http://schemas.microsoft.com/office/drawing/2014/main" id="{6FE56596-283E-8831-247A-BE8D6B23FDB8}"/>
              </a:ext>
            </a:extLst>
          </p:cNvPr>
          <p:cNvSpPr txBox="1">
            <a:spLocks/>
          </p:cNvSpPr>
          <p:nvPr/>
        </p:nvSpPr>
        <p:spPr>
          <a:xfrm>
            <a:off x="1097280" y="3035809"/>
            <a:ext cx="4169664" cy="2988782"/>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Key takeaways</a:t>
            </a:r>
          </a:p>
          <a:p>
            <a:pPr marL="201168" lvl="1" indent="0">
              <a:buNone/>
            </a:pPr>
            <a:endParaRPr lang="en-US" dirty="0">
              <a:solidFill>
                <a:schemeClr val="accent2"/>
              </a:solidFill>
            </a:endParaRPr>
          </a:p>
          <a:p>
            <a:pPr lvl="1">
              <a:buFont typeface="Arial" panose="020B0604020202020204" pitchFamily="34" charset="0"/>
              <a:buChar char="•"/>
            </a:pPr>
            <a:r>
              <a:rPr lang="en-US" dirty="0">
                <a:solidFill>
                  <a:schemeClr val="accent2"/>
                </a:solidFill>
              </a:rPr>
              <a:t>Annual Members </a:t>
            </a:r>
            <a:r>
              <a:rPr lang="en-US" dirty="0"/>
              <a:t>use is related to </a:t>
            </a:r>
            <a:r>
              <a:rPr lang="en-US" b="1" dirty="0"/>
              <a:t>commuting</a:t>
            </a:r>
            <a:r>
              <a:rPr lang="en-US" dirty="0"/>
              <a:t> hours. It peaks at 7 and 8, and from 16 to 18 </a:t>
            </a:r>
            <a:r>
              <a:rPr lang="en-US" dirty="0" err="1"/>
              <a:t>hs</a:t>
            </a:r>
            <a:r>
              <a:rPr lang="en-US" dirty="0"/>
              <a:t>.</a:t>
            </a:r>
            <a:endParaRPr lang="en-US" b="1" dirty="0"/>
          </a:p>
          <a:p>
            <a:pPr lvl="1">
              <a:buFont typeface="Arial" panose="020B0604020202020204" pitchFamily="34" charset="0"/>
              <a:buChar char="•"/>
            </a:pPr>
            <a:endParaRPr lang="en-US" dirty="0">
              <a:solidFill>
                <a:schemeClr val="accent1"/>
              </a:solidFill>
            </a:endParaRPr>
          </a:p>
          <a:p>
            <a:pPr lvl="1">
              <a:buFont typeface="Arial" panose="020B0604020202020204" pitchFamily="34" charset="0"/>
              <a:buChar char="•"/>
            </a:pPr>
            <a:r>
              <a:rPr lang="en-US" dirty="0">
                <a:solidFill>
                  <a:schemeClr val="accent1"/>
                </a:solidFill>
              </a:rPr>
              <a:t>Casual Members</a:t>
            </a:r>
            <a:r>
              <a:rPr lang="en-US" dirty="0"/>
              <a:t> usage performs better than </a:t>
            </a:r>
            <a:r>
              <a:rPr lang="en-US" dirty="0">
                <a:solidFill>
                  <a:schemeClr val="accent2"/>
                </a:solidFill>
              </a:rPr>
              <a:t>Annual Members</a:t>
            </a:r>
            <a:r>
              <a:rPr lang="en-US" dirty="0"/>
              <a:t> during </a:t>
            </a:r>
            <a:r>
              <a:rPr lang="en-US" b="1" dirty="0"/>
              <a:t>nighttime</a:t>
            </a:r>
            <a:r>
              <a:rPr lang="en-US" dirty="0"/>
              <a:t>. </a:t>
            </a:r>
            <a:endParaRPr lang="en-US" b="1" dirty="0">
              <a:solidFill>
                <a:schemeClr val="tx1"/>
              </a:solidFill>
            </a:endParaRPr>
          </a:p>
          <a:p>
            <a:pPr lvl="1">
              <a:buFont typeface="Arial" panose="020B0604020202020204" pitchFamily="34" charset="0"/>
              <a:buChar char="•"/>
            </a:pPr>
            <a:endParaRPr lang="en-US" b="1" dirty="0">
              <a:solidFill>
                <a:schemeClr val="tx1"/>
              </a:solidFill>
            </a:endParaRPr>
          </a:p>
          <a:p>
            <a:pPr lvl="1">
              <a:buFont typeface="Arial" panose="020B0604020202020204" pitchFamily="34" charset="0"/>
              <a:buChar char="•"/>
            </a:pPr>
            <a:r>
              <a:rPr lang="en-US" b="1" dirty="0">
                <a:solidFill>
                  <a:schemeClr val="tx1"/>
                </a:solidFill>
              </a:rPr>
              <a:t>The peak hour is at 17.</a:t>
            </a:r>
          </a:p>
          <a:p>
            <a:pPr lvl="1">
              <a:buFont typeface="Arial" panose="020B0604020202020204" pitchFamily="34" charset="0"/>
              <a:buChar char="•"/>
            </a:pPr>
            <a:endParaRPr lang="en-GB" dirty="0"/>
          </a:p>
        </p:txBody>
      </p:sp>
    </p:spTree>
    <p:extLst>
      <p:ext uri="{BB962C8B-B14F-4D97-AF65-F5344CB8AC3E}">
        <p14:creationId xmlns:p14="http://schemas.microsoft.com/office/powerpoint/2010/main" val="3492677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9ECAD-BD66-965B-6AC8-A626317214B8}"/>
              </a:ext>
            </a:extLst>
          </p:cNvPr>
          <p:cNvSpPr>
            <a:spLocks noGrp="1"/>
          </p:cNvSpPr>
          <p:nvPr>
            <p:ph type="title"/>
          </p:nvPr>
        </p:nvSpPr>
        <p:spPr/>
        <p:txBody>
          <a:bodyPr/>
          <a:lstStyle/>
          <a:p>
            <a:r>
              <a:rPr lang="en-US" dirty="0"/>
              <a:t>Top 30 casual trips:</a:t>
            </a:r>
            <a:endParaRPr lang="es-AR" dirty="0"/>
          </a:p>
        </p:txBody>
      </p:sp>
      <p:pic>
        <p:nvPicPr>
          <p:cNvPr id="7" name="Content Placeholder 6">
            <a:extLst>
              <a:ext uri="{FF2B5EF4-FFF2-40B4-BE49-F238E27FC236}">
                <a16:creationId xmlns:a16="http://schemas.microsoft.com/office/drawing/2014/main" id="{110984EC-E36E-DF6F-651D-238B08195E93}"/>
              </a:ext>
            </a:extLst>
          </p:cNvPr>
          <p:cNvPicPr>
            <a:picLocks noGrp="1" noChangeAspect="1"/>
          </p:cNvPicPr>
          <p:nvPr>
            <p:ph sz="half" idx="2"/>
          </p:nvPr>
        </p:nvPicPr>
        <p:blipFill>
          <a:blip r:embed="rId3"/>
          <a:stretch>
            <a:fillRect/>
          </a:stretch>
        </p:blipFill>
        <p:spPr>
          <a:xfrm>
            <a:off x="1196884" y="1846262"/>
            <a:ext cx="9798232" cy="4099950"/>
          </a:xfrm>
        </p:spPr>
      </p:pic>
    </p:spTree>
    <p:extLst>
      <p:ext uri="{BB962C8B-B14F-4D97-AF65-F5344CB8AC3E}">
        <p14:creationId xmlns:p14="http://schemas.microsoft.com/office/powerpoint/2010/main" val="1144076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9ECAD-BD66-965B-6AC8-A626317214B8}"/>
              </a:ext>
            </a:extLst>
          </p:cNvPr>
          <p:cNvSpPr>
            <a:spLocks noGrp="1"/>
          </p:cNvSpPr>
          <p:nvPr>
            <p:ph type="title"/>
          </p:nvPr>
        </p:nvSpPr>
        <p:spPr/>
        <p:txBody>
          <a:bodyPr/>
          <a:lstStyle/>
          <a:p>
            <a:r>
              <a:rPr lang="en-US" dirty="0"/>
              <a:t>Top 30 annual member trips:</a:t>
            </a:r>
            <a:endParaRPr lang="es-AR" dirty="0"/>
          </a:p>
        </p:txBody>
      </p:sp>
      <p:pic>
        <p:nvPicPr>
          <p:cNvPr id="6" name="Content Placeholder 5">
            <a:extLst>
              <a:ext uri="{FF2B5EF4-FFF2-40B4-BE49-F238E27FC236}">
                <a16:creationId xmlns:a16="http://schemas.microsoft.com/office/drawing/2014/main" id="{158E8216-9B11-6761-6D22-2451FB2D5984}"/>
              </a:ext>
            </a:extLst>
          </p:cNvPr>
          <p:cNvPicPr>
            <a:picLocks noGrp="1" noChangeAspect="1"/>
          </p:cNvPicPr>
          <p:nvPr>
            <p:ph sz="half" idx="2"/>
          </p:nvPr>
        </p:nvPicPr>
        <p:blipFill>
          <a:blip r:embed="rId2"/>
          <a:stretch>
            <a:fillRect/>
          </a:stretch>
        </p:blipFill>
        <p:spPr>
          <a:xfrm>
            <a:off x="1196558" y="1819653"/>
            <a:ext cx="9671739" cy="4231062"/>
          </a:xfrm>
        </p:spPr>
      </p:pic>
    </p:spTree>
    <p:extLst>
      <p:ext uri="{BB962C8B-B14F-4D97-AF65-F5344CB8AC3E}">
        <p14:creationId xmlns:p14="http://schemas.microsoft.com/office/powerpoint/2010/main" val="2174465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60FEE-F914-7B64-6EC5-994E39C69D3A}"/>
              </a:ext>
            </a:extLst>
          </p:cNvPr>
          <p:cNvSpPr>
            <a:spLocks noGrp="1"/>
          </p:cNvSpPr>
          <p:nvPr>
            <p:ph type="title"/>
          </p:nvPr>
        </p:nvSpPr>
        <p:spPr/>
        <p:txBody>
          <a:bodyPr/>
          <a:lstStyle/>
          <a:p>
            <a:r>
              <a:rPr lang="en-US" dirty="0"/>
              <a:t>Top 30 trips:</a:t>
            </a:r>
            <a:endParaRPr lang="es-AR" dirty="0"/>
          </a:p>
        </p:txBody>
      </p:sp>
      <p:sp>
        <p:nvSpPr>
          <p:cNvPr id="5" name="Content Placeholder 4">
            <a:extLst>
              <a:ext uri="{FF2B5EF4-FFF2-40B4-BE49-F238E27FC236}">
                <a16:creationId xmlns:a16="http://schemas.microsoft.com/office/drawing/2014/main" id="{2E83C928-6E72-FFEB-A8C5-D9ECC2AE3E2E}"/>
              </a:ext>
            </a:extLst>
          </p:cNvPr>
          <p:cNvSpPr txBox="1">
            <a:spLocks noGrp="1"/>
          </p:cNvSpPr>
          <p:nvPr>
            <p:ph sz="half" idx="1"/>
          </p:nvPr>
        </p:nvSpPr>
        <p:spPr>
          <a:xfrm>
            <a:off x="1097280" y="2070944"/>
            <a:ext cx="10434611" cy="402272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Key takeaways</a:t>
            </a:r>
          </a:p>
          <a:p>
            <a:pPr marL="201168" lvl="1" indent="0">
              <a:buNone/>
            </a:pPr>
            <a:endParaRPr lang="en-US" dirty="0">
              <a:solidFill>
                <a:schemeClr val="accent2"/>
              </a:solidFill>
            </a:endParaRPr>
          </a:p>
          <a:p>
            <a:pPr lvl="1">
              <a:buFont typeface="Arial" panose="020B0604020202020204" pitchFamily="34" charset="0"/>
              <a:buChar char="•"/>
            </a:pPr>
            <a:r>
              <a:rPr lang="en-US" dirty="0">
                <a:solidFill>
                  <a:schemeClr val="accent1"/>
                </a:solidFill>
              </a:rPr>
              <a:t>Casual Members</a:t>
            </a:r>
            <a:r>
              <a:rPr lang="en-US" dirty="0"/>
              <a:t> prefer to start their trips from </a:t>
            </a:r>
            <a:r>
              <a:rPr lang="en-US" b="1" dirty="0"/>
              <a:t>Streeter Dr &amp; Grand Ave</a:t>
            </a:r>
            <a:r>
              <a:rPr lang="en-US" dirty="0"/>
              <a:t>. 18931 trips started from there, way more than the 882 trips made by </a:t>
            </a:r>
            <a:r>
              <a:rPr lang="en-US" dirty="0">
                <a:solidFill>
                  <a:schemeClr val="accent2"/>
                </a:solidFill>
              </a:rPr>
              <a:t>Annual Members.</a:t>
            </a:r>
          </a:p>
          <a:p>
            <a:pPr lvl="1">
              <a:buFont typeface="Arial" panose="020B0604020202020204" pitchFamily="34" charset="0"/>
              <a:buChar char="•"/>
            </a:pPr>
            <a:endParaRPr lang="en-US" b="1" dirty="0">
              <a:solidFill>
                <a:schemeClr val="tx1"/>
              </a:solidFill>
            </a:endParaRPr>
          </a:p>
          <a:p>
            <a:pPr lvl="1">
              <a:buFont typeface="Arial" panose="020B0604020202020204" pitchFamily="34" charset="0"/>
              <a:buChar char="•"/>
            </a:pPr>
            <a:r>
              <a:rPr lang="en-US" dirty="0">
                <a:solidFill>
                  <a:schemeClr val="accent2"/>
                </a:solidFill>
              </a:rPr>
              <a:t>Annual Members  </a:t>
            </a:r>
            <a:r>
              <a:rPr lang="en-US" dirty="0">
                <a:solidFill>
                  <a:schemeClr val="tx1"/>
                </a:solidFill>
              </a:rPr>
              <a:t>prefer to start their trips from </a:t>
            </a:r>
            <a:r>
              <a:rPr lang="en-US" b="1" dirty="0">
                <a:solidFill>
                  <a:schemeClr val="tx1"/>
                </a:solidFill>
              </a:rPr>
              <a:t>Ellis Ave &amp; 60</a:t>
            </a:r>
            <a:r>
              <a:rPr lang="en-US" b="1" baseline="30000" dirty="0">
                <a:solidFill>
                  <a:schemeClr val="tx1"/>
                </a:solidFill>
              </a:rPr>
              <a:t>th</a:t>
            </a:r>
            <a:r>
              <a:rPr lang="en-US" b="1" dirty="0">
                <a:solidFill>
                  <a:schemeClr val="tx1"/>
                </a:solidFill>
              </a:rPr>
              <a:t> St.</a:t>
            </a:r>
            <a:r>
              <a:rPr lang="en-US" dirty="0">
                <a:solidFill>
                  <a:schemeClr val="accent2"/>
                </a:solidFill>
              </a:rPr>
              <a:t> </a:t>
            </a:r>
            <a:r>
              <a:rPr lang="en-US" dirty="0"/>
              <a:t>5957 trips were made from over there.</a:t>
            </a:r>
            <a:endParaRPr lang="en-US" b="1" dirty="0"/>
          </a:p>
          <a:p>
            <a:pPr lvl="1">
              <a:buFont typeface="Arial" panose="020B0604020202020204" pitchFamily="34" charset="0"/>
              <a:buChar char="•"/>
            </a:pPr>
            <a:endParaRPr lang="en-US" dirty="0">
              <a:solidFill>
                <a:schemeClr val="accent1"/>
              </a:solidFill>
            </a:endParaRPr>
          </a:p>
        </p:txBody>
      </p:sp>
    </p:spTree>
    <p:extLst>
      <p:ext uri="{BB962C8B-B14F-4D97-AF65-F5344CB8AC3E}">
        <p14:creationId xmlns:p14="http://schemas.microsoft.com/office/powerpoint/2010/main" val="2639054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60FEE-F914-7B64-6EC5-994E39C69D3A}"/>
              </a:ext>
            </a:extLst>
          </p:cNvPr>
          <p:cNvSpPr>
            <a:spLocks noGrp="1"/>
          </p:cNvSpPr>
          <p:nvPr>
            <p:ph type="title"/>
          </p:nvPr>
        </p:nvSpPr>
        <p:spPr/>
        <p:txBody>
          <a:bodyPr/>
          <a:lstStyle/>
          <a:p>
            <a:r>
              <a:rPr lang="en-US" dirty="0"/>
              <a:t>Trip duration:</a:t>
            </a:r>
            <a:endParaRPr lang="es-AR" dirty="0"/>
          </a:p>
        </p:txBody>
      </p:sp>
      <p:sp>
        <p:nvSpPr>
          <p:cNvPr id="5" name="Content Placeholder 4">
            <a:extLst>
              <a:ext uri="{FF2B5EF4-FFF2-40B4-BE49-F238E27FC236}">
                <a16:creationId xmlns:a16="http://schemas.microsoft.com/office/drawing/2014/main" id="{2E83C928-6E72-FFEB-A8C5-D9ECC2AE3E2E}"/>
              </a:ext>
            </a:extLst>
          </p:cNvPr>
          <p:cNvSpPr txBox="1">
            <a:spLocks noGrp="1"/>
          </p:cNvSpPr>
          <p:nvPr>
            <p:ph sz="half" idx="1"/>
          </p:nvPr>
        </p:nvSpPr>
        <p:spPr>
          <a:xfrm>
            <a:off x="1097280" y="3251826"/>
            <a:ext cx="4399570" cy="267871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Key takeaways</a:t>
            </a:r>
          </a:p>
          <a:p>
            <a:pPr marL="201168" lvl="1" indent="0">
              <a:buNone/>
            </a:pPr>
            <a:endParaRPr lang="en-US" dirty="0">
              <a:solidFill>
                <a:schemeClr val="accent2"/>
              </a:solidFill>
            </a:endParaRPr>
          </a:p>
          <a:p>
            <a:pPr lvl="1">
              <a:buFont typeface="Arial" panose="020B0604020202020204" pitchFamily="34" charset="0"/>
              <a:buChar char="•"/>
            </a:pPr>
            <a:r>
              <a:rPr lang="en-US" dirty="0">
                <a:solidFill>
                  <a:schemeClr val="accent1"/>
                </a:solidFill>
              </a:rPr>
              <a:t>Casual Members</a:t>
            </a:r>
            <a:r>
              <a:rPr lang="en-US" dirty="0"/>
              <a:t> average bike use is </a:t>
            </a:r>
            <a:r>
              <a:rPr lang="en-US" b="1" dirty="0"/>
              <a:t>more than double </a:t>
            </a:r>
            <a:r>
              <a:rPr lang="en-US" dirty="0"/>
              <a:t>than the one of </a:t>
            </a:r>
            <a:r>
              <a:rPr lang="en-US" dirty="0">
                <a:solidFill>
                  <a:schemeClr val="accent2"/>
                </a:solidFill>
              </a:rPr>
              <a:t>Annual Members </a:t>
            </a:r>
            <a:r>
              <a:rPr lang="en-US" dirty="0">
                <a:solidFill>
                  <a:schemeClr val="tx1"/>
                </a:solidFill>
              </a:rPr>
              <a:t>(32 vs 13 minutes)</a:t>
            </a:r>
            <a:endParaRPr lang="en-US" dirty="0">
              <a:solidFill>
                <a:schemeClr val="accent2"/>
              </a:solidFill>
            </a:endParaRPr>
          </a:p>
          <a:p>
            <a:pPr lvl="1">
              <a:buFont typeface="Arial" panose="020B0604020202020204" pitchFamily="34" charset="0"/>
              <a:buChar char="•"/>
            </a:pPr>
            <a:endParaRPr lang="en-US" b="1" dirty="0">
              <a:solidFill>
                <a:schemeClr val="tx1"/>
              </a:solidFill>
            </a:endParaRPr>
          </a:p>
          <a:p>
            <a:pPr lvl="1">
              <a:buFont typeface="Arial" panose="020B0604020202020204" pitchFamily="34" charset="0"/>
              <a:buChar char="•"/>
            </a:pPr>
            <a:r>
              <a:rPr lang="en-US" dirty="0">
                <a:solidFill>
                  <a:schemeClr val="accent1"/>
                </a:solidFill>
              </a:rPr>
              <a:t>Casual Members </a:t>
            </a:r>
            <a:r>
              <a:rPr lang="en-US" dirty="0">
                <a:solidFill>
                  <a:schemeClr val="tx1"/>
                </a:solidFill>
              </a:rPr>
              <a:t>make up almost 71% of the total trip duration.</a:t>
            </a:r>
            <a:endParaRPr lang="en-US" dirty="0">
              <a:solidFill>
                <a:schemeClr val="accent1"/>
              </a:solidFill>
            </a:endParaRPr>
          </a:p>
        </p:txBody>
      </p:sp>
      <p:pic>
        <p:nvPicPr>
          <p:cNvPr id="7" name="Picture 6">
            <a:extLst>
              <a:ext uri="{FF2B5EF4-FFF2-40B4-BE49-F238E27FC236}">
                <a16:creationId xmlns:a16="http://schemas.microsoft.com/office/drawing/2014/main" id="{F8645985-E7AF-8FAB-0528-D31BC1CE6F2B}"/>
              </a:ext>
            </a:extLst>
          </p:cNvPr>
          <p:cNvPicPr>
            <a:picLocks noChangeAspect="1"/>
          </p:cNvPicPr>
          <p:nvPr/>
        </p:nvPicPr>
        <p:blipFill>
          <a:blip r:embed="rId2"/>
          <a:stretch>
            <a:fillRect/>
          </a:stretch>
        </p:blipFill>
        <p:spPr>
          <a:xfrm>
            <a:off x="6728384" y="1923722"/>
            <a:ext cx="4427296" cy="3701791"/>
          </a:xfrm>
          <a:prstGeom prst="rect">
            <a:avLst/>
          </a:prstGeom>
        </p:spPr>
      </p:pic>
      <p:sp>
        <p:nvSpPr>
          <p:cNvPr id="8" name="Content Placeholder 4">
            <a:extLst>
              <a:ext uri="{FF2B5EF4-FFF2-40B4-BE49-F238E27FC236}">
                <a16:creationId xmlns:a16="http://schemas.microsoft.com/office/drawing/2014/main" id="{44CA423C-6789-92E7-76EA-73687D9428B5}"/>
              </a:ext>
            </a:extLst>
          </p:cNvPr>
          <p:cNvSpPr txBox="1">
            <a:spLocks/>
          </p:cNvSpPr>
          <p:nvPr/>
        </p:nvSpPr>
        <p:spPr>
          <a:xfrm>
            <a:off x="1097280" y="1923722"/>
            <a:ext cx="3929307" cy="85605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84048" marR="0" lvl="1" indent="-182880" algn="l" defTabSz="914400" rtl="0" eaLnBrk="1" fontAlgn="auto" latinLnBrk="0" hangingPunct="1">
              <a:lnSpc>
                <a:spcPct val="150000"/>
              </a:lnSpc>
              <a:spcBef>
                <a:spcPts val="200"/>
              </a:spcBef>
              <a:spcAft>
                <a:spcPts val="400"/>
              </a:spcAft>
              <a:buClr>
                <a:srgbClr val="4472C4"/>
              </a:buClr>
              <a:buSzTx/>
              <a:buFont typeface="Arial" panose="020B0604020202020204" pitchFamily="34" charset="0"/>
              <a:buChar char="•"/>
              <a:tabLst/>
              <a:defRPr/>
            </a:pPr>
            <a:r>
              <a:rPr lang="en-US" sz="2600" dirty="0">
                <a:solidFill>
                  <a:prstClr val="black">
                    <a:lumMod val="75000"/>
                    <a:lumOff val="25000"/>
                  </a:prstClr>
                </a:solidFill>
                <a:latin typeface="Calibri" panose="020F0502020204030204"/>
              </a:rPr>
              <a:t>Average</a:t>
            </a:r>
            <a:endParaRPr kumimoji="0" lang="en-US" sz="26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endParaRPr>
          </a:p>
          <a:p>
            <a:endParaRPr lang="en-GB" dirty="0"/>
          </a:p>
        </p:txBody>
      </p:sp>
    </p:spTree>
    <p:extLst>
      <p:ext uri="{BB962C8B-B14F-4D97-AF65-F5344CB8AC3E}">
        <p14:creationId xmlns:p14="http://schemas.microsoft.com/office/powerpoint/2010/main" val="79153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60FEE-F914-7B64-6EC5-994E39C69D3A}"/>
              </a:ext>
            </a:extLst>
          </p:cNvPr>
          <p:cNvSpPr>
            <a:spLocks noGrp="1"/>
          </p:cNvSpPr>
          <p:nvPr>
            <p:ph type="title"/>
          </p:nvPr>
        </p:nvSpPr>
        <p:spPr/>
        <p:txBody>
          <a:bodyPr/>
          <a:lstStyle/>
          <a:p>
            <a:r>
              <a:rPr lang="en-US" dirty="0"/>
              <a:t>Trip duration:</a:t>
            </a:r>
            <a:endParaRPr lang="es-AR" dirty="0"/>
          </a:p>
        </p:txBody>
      </p:sp>
      <p:sp>
        <p:nvSpPr>
          <p:cNvPr id="5" name="Content Placeholder 4">
            <a:extLst>
              <a:ext uri="{FF2B5EF4-FFF2-40B4-BE49-F238E27FC236}">
                <a16:creationId xmlns:a16="http://schemas.microsoft.com/office/drawing/2014/main" id="{2E83C928-6E72-FFEB-A8C5-D9ECC2AE3E2E}"/>
              </a:ext>
            </a:extLst>
          </p:cNvPr>
          <p:cNvSpPr txBox="1">
            <a:spLocks noGrp="1"/>
          </p:cNvSpPr>
          <p:nvPr>
            <p:ph sz="half" idx="1"/>
          </p:nvPr>
        </p:nvSpPr>
        <p:spPr>
          <a:xfrm>
            <a:off x="1097280" y="3251826"/>
            <a:ext cx="4399570" cy="267871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Key takeaways</a:t>
            </a:r>
          </a:p>
          <a:p>
            <a:pPr marL="201168" lvl="1" indent="0">
              <a:buNone/>
            </a:pPr>
            <a:endParaRPr lang="en-US" dirty="0">
              <a:solidFill>
                <a:schemeClr val="accent2"/>
              </a:solidFill>
            </a:endParaRPr>
          </a:p>
          <a:p>
            <a:pPr lvl="1">
              <a:buFont typeface="Arial" panose="020B0604020202020204" pitchFamily="34" charset="0"/>
              <a:buChar char="•"/>
            </a:pPr>
            <a:r>
              <a:rPr lang="en-US" dirty="0">
                <a:solidFill>
                  <a:schemeClr val="accent2"/>
                </a:solidFill>
              </a:rPr>
              <a:t>Annual Members </a:t>
            </a:r>
            <a:r>
              <a:rPr lang="en-US" dirty="0">
                <a:solidFill>
                  <a:schemeClr val="tx1"/>
                </a:solidFill>
              </a:rPr>
              <a:t>make up </a:t>
            </a:r>
            <a:r>
              <a:rPr lang="en-US" b="1" dirty="0">
                <a:solidFill>
                  <a:schemeClr val="tx1"/>
                </a:solidFill>
              </a:rPr>
              <a:t>more than half</a:t>
            </a:r>
            <a:r>
              <a:rPr lang="en-US" dirty="0">
                <a:solidFill>
                  <a:schemeClr val="tx1"/>
                </a:solidFill>
              </a:rPr>
              <a:t> of total trips between 0-1 </a:t>
            </a:r>
            <a:r>
              <a:rPr lang="en-US" dirty="0" err="1">
                <a:solidFill>
                  <a:schemeClr val="tx1"/>
                </a:solidFill>
              </a:rPr>
              <a:t>hs</a:t>
            </a:r>
            <a:r>
              <a:rPr lang="en-US" dirty="0">
                <a:solidFill>
                  <a:schemeClr val="tx1"/>
                </a:solidFill>
              </a:rPr>
              <a:t>.</a:t>
            </a:r>
          </a:p>
          <a:p>
            <a:pPr lvl="1">
              <a:buFont typeface="Arial" panose="020B0604020202020204" pitchFamily="34" charset="0"/>
              <a:buChar char="•"/>
            </a:pPr>
            <a:endParaRPr lang="en-US" dirty="0">
              <a:solidFill>
                <a:schemeClr val="tx1"/>
              </a:solidFill>
            </a:endParaRPr>
          </a:p>
          <a:p>
            <a:pPr lvl="1">
              <a:buFont typeface="Arial" panose="020B0604020202020204" pitchFamily="34" charset="0"/>
              <a:buChar char="•"/>
            </a:pPr>
            <a:r>
              <a:rPr lang="en-US" dirty="0">
                <a:solidFill>
                  <a:schemeClr val="tx1"/>
                </a:solidFill>
              </a:rPr>
              <a:t>Almost </a:t>
            </a:r>
            <a:r>
              <a:rPr lang="en-US" b="1" dirty="0">
                <a:solidFill>
                  <a:schemeClr val="tx1"/>
                </a:solidFill>
              </a:rPr>
              <a:t>95% of trips</a:t>
            </a:r>
            <a:r>
              <a:rPr lang="en-US" dirty="0">
                <a:solidFill>
                  <a:schemeClr val="tx1"/>
                </a:solidFill>
              </a:rPr>
              <a:t> are made between 0-1 </a:t>
            </a:r>
            <a:r>
              <a:rPr lang="en-US" dirty="0" err="1">
                <a:solidFill>
                  <a:schemeClr val="tx1"/>
                </a:solidFill>
              </a:rPr>
              <a:t>hs</a:t>
            </a:r>
            <a:r>
              <a:rPr lang="en-US" dirty="0">
                <a:solidFill>
                  <a:schemeClr val="tx1"/>
                </a:solidFill>
              </a:rPr>
              <a:t>.</a:t>
            </a:r>
          </a:p>
        </p:txBody>
      </p:sp>
      <p:sp>
        <p:nvSpPr>
          <p:cNvPr id="8" name="Content Placeholder 4">
            <a:extLst>
              <a:ext uri="{FF2B5EF4-FFF2-40B4-BE49-F238E27FC236}">
                <a16:creationId xmlns:a16="http://schemas.microsoft.com/office/drawing/2014/main" id="{44CA423C-6789-92E7-76EA-73687D9428B5}"/>
              </a:ext>
            </a:extLst>
          </p:cNvPr>
          <p:cNvSpPr txBox="1">
            <a:spLocks/>
          </p:cNvSpPr>
          <p:nvPr/>
        </p:nvSpPr>
        <p:spPr>
          <a:xfrm>
            <a:off x="1097280" y="1923722"/>
            <a:ext cx="3929307" cy="85605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84048" marR="0" lvl="1" indent="-182880" algn="l" defTabSz="914400" rtl="0" eaLnBrk="1" fontAlgn="auto" latinLnBrk="0" hangingPunct="1">
              <a:lnSpc>
                <a:spcPct val="150000"/>
              </a:lnSpc>
              <a:spcBef>
                <a:spcPts val="200"/>
              </a:spcBef>
              <a:spcAft>
                <a:spcPts val="400"/>
              </a:spcAft>
              <a:buClr>
                <a:srgbClr val="4472C4"/>
              </a:buClr>
              <a:buSzTx/>
              <a:buFont typeface="Arial" panose="020B0604020202020204" pitchFamily="34" charset="0"/>
              <a:buChar char="•"/>
              <a:tabLst/>
              <a:defRPr/>
            </a:pPr>
            <a:r>
              <a:rPr lang="en-US" sz="2600" dirty="0">
                <a:solidFill>
                  <a:prstClr val="black">
                    <a:lumMod val="75000"/>
                    <a:lumOff val="25000"/>
                  </a:prstClr>
                </a:solidFill>
                <a:latin typeface="Calibri" panose="020F0502020204030204"/>
              </a:rPr>
              <a:t>Trips between 0-1 </a:t>
            </a:r>
            <a:r>
              <a:rPr lang="en-US" sz="2600" dirty="0" err="1">
                <a:solidFill>
                  <a:prstClr val="black">
                    <a:lumMod val="75000"/>
                    <a:lumOff val="25000"/>
                  </a:prstClr>
                </a:solidFill>
                <a:latin typeface="Calibri" panose="020F0502020204030204"/>
              </a:rPr>
              <a:t>hs</a:t>
            </a:r>
            <a:r>
              <a:rPr lang="en-US" sz="2600" dirty="0">
                <a:solidFill>
                  <a:prstClr val="black">
                    <a:lumMod val="75000"/>
                    <a:lumOff val="25000"/>
                  </a:prstClr>
                </a:solidFill>
                <a:latin typeface="Calibri" panose="020F0502020204030204"/>
              </a:rPr>
              <a:t>.</a:t>
            </a:r>
            <a:endParaRPr kumimoji="0" lang="en-US" sz="26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endParaRPr>
          </a:p>
          <a:p>
            <a:endParaRPr lang="en-GB" dirty="0"/>
          </a:p>
        </p:txBody>
      </p:sp>
      <p:pic>
        <p:nvPicPr>
          <p:cNvPr id="4" name="Picture 3">
            <a:extLst>
              <a:ext uri="{FF2B5EF4-FFF2-40B4-BE49-F238E27FC236}">
                <a16:creationId xmlns:a16="http://schemas.microsoft.com/office/drawing/2014/main" id="{AD76C032-57B1-AAF0-78A1-089A98CEDA4A}"/>
              </a:ext>
            </a:extLst>
          </p:cNvPr>
          <p:cNvPicPr>
            <a:picLocks noChangeAspect="1"/>
          </p:cNvPicPr>
          <p:nvPr/>
        </p:nvPicPr>
        <p:blipFill>
          <a:blip r:embed="rId3"/>
          <a:stretch>
            <a:fillRect/>
          </a:stretch>
        </p:blipFill>
        <p:spPr>
          <a:xfrm>
            <a:off x="6315678" y="1923722"/>
            <a:ext cx="4840002" cy="3609704"/>
          </a:xfrm>
          <a:prstGeom prst="rect">
            <a:avLst/>
          </a:prstGeom>
        </p:spPr>
      </p:pic>
    </p:spTree>
    <p:extLst>
      <p:ext uri="{BB962C8B-B14F-4D97-AF65-F5344CB8AC3E}">
        <p14:creationId xmlns:p14="http://schemas.microsoft.com/office/powerpoint/2010/main" val="103132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60FEE-F914-7B64-6EC5-994E39C69D3A}"/>
              </a:ext>
            </a:extLst>
          </p:cNvPr>
          <p:cNvSpPr>
            <a:spLocks noGrp="1"/>
          </p:cNvSpPr>
          <p:nvPr>
            <p:ph type="title"/>
          </p:nvPr>
        </p:nvSpPr>
        <p:spPr/>
        <p:txBody>
          <a:bodyPr/>
          <a:lstStyle/>
          <a:p>
            <a:r>
              <a:rPr lang="en-US" dirty="0"/>
              <a:t>Trip duration:</a:t>
            </a:r>
            <a:endParaRPr lang="es-AR" dirty="0"/>
          </a:p>
        </p:txBody>
      </p:sp>
      <p:sp>
        <p:nvSpPr>
          <p:cNvPr id="5" name="Content Placeholder 4">
            <a:extLst>
              <a:ext uri="{FF2B5EF4-FFF2-40B4-BE49-F238E27FC236}">
                <a16:creationId xmlns:a16="http://schemas.microsoft.com/office/drawing/2014/main" id="{2E83C928-6E72-FFEB-A8C5-D9ECC2AE3E2E}"/>
              </a:ext>
            </a:extLst>
          </p:cNvPr>
          <p:cNvSpPr txBox="1">
            <a:spLocks noGrp="1"/>
          </p:cNvSpPr>
          <p:nvPr>
            <p:ph sz="half" idx="1"/>
          </p:nvPr>
        </p:nvSpPr>
        <p:spPr>
          <a:xfrm>
            <a:off x="1097280" y="3251826"/>
            <a:ext cx="4399570" cy="267871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Key takeaways</a:t>
            </a:r>
          </a:p>
          <a:p>
            <a:pPr marL="201168" lvl="1" indent="0">
              <a:buNone/>
            </a:pPr>
            <a:endParaRPr lang="en-US" dirty="0">
              <a:solidFill>
                <a:schemeClr val="accent2"/>
              </a:solidFill>
            </a:endParaRPr>
          </a:p>
          <a:p>
            <a:pPr lvl="1">
              <a:buFont typeface="Arial" panose="020B0604020202020204" pitchFamily="34" charset="0"/>
              <a:buChar char="•"/>
            </a:pPr>
            <a:r>
              <a:rPr lang="en-US" dirty="0">
                <a:solidFill>
                  <a:schemeClr val="tx1"/>
                </a:solidFill>
              </a:rPr>
              <a:t>After the first hour,</a:t>
            </a:r>
            <a:r>
              <a:rPr lang="en-US" dirty="0">
                <a:solidFill>
                  <a:schemeClr val="accent1"/>
                </a:solidFill>
              </a:rPr>
              <a:t> Casual Members</a:t>
            </a:r>
            <a:r>
              <a:rPr lang="en-US" dirty="0"/>
              <a:t> are the ones </a:t>
            </a:r>
            <a:r>
              <a:rPr lang="en-US" b="1" dirty="0"/>
              <a:t>using bikes the most </a:t>
            </a:r>
            <a:r>
              <a:rPr lang="en-US" dirty="0"/>
              <a:t>(almost 92%)</a:t>
            </a:r>
            <a:endParaRPr lang="en-US" dirty="0">
              <a:solidFill>
                <a:schemeClr val="accent2"/>
              </a:solidFill>
            </a:endParaRPr>
          </a:p>
          <a:p>
            <a:pPr lvl="1">
              <a:buFont typeface="Arial" panose="020B0604020202020204" pitchFamily="34" charset="0"/>
              <a:buChar char="•"/>
            </a:pPr>
            <a:endParaRPr lang="en-US" b="1" dirty="0">
              <a:solidFill>
                <a:schemeClr val="tx1"/>
              </a:solidFill>
            </a:endParaRPr>
          </a:p>
          <a:p>
            <a:pPr lvl="1">
              <a:buFont typeface="Arial" panose="020B0604020202020204" pitchFamily="34" charset="0"/>
              <a:buChar char="•"/>
            </a:pPr>
            <a:r>
              <a:rPr lang="en-US" dirty="0">
                <a:solidFill>
                  <a:schemeClr val="tx1"/>
                </a:solidFill>
              </a:rPr>
              <a:t>Trips between 1-2 </a:t>
            </a:r>
            <a:r>
              <a:rPr lang="en-US" dirty="0" err="1">
                <a:solidFill>
                  <a:schemeClr val="tx1"/>
                </a:solidFill>
              </a:rPr>
              <a:t>hs</a:t>
            </a:r>
            <a:r>
              <a:rPr lang="en-US" dirty="0">
                <a:solidFill>
                  <a:schemeClr val="tx1"/>
                </a:solidFill>
              </a:rPr>
              <a:t> make up </a:t>
            </a:r>
            <a:r>
              <a:rPr lang="en-US" b="1" dirty="0">
                <a:solidFill>
                  <a:schemeClr val="tx1"/>
                </a:solidFill>
              </a:rPr>
              <a:t>almost 3.7% </a:t>
            </a:r>
            <a:r>
              <a:rPr lang="en-US" dirty="0">
                <a:solidFill>
                  <a:schemeClr val="tx1"/>
                </a:solidFill>
              </a:rPr>
              <a:t>of total trips</a:t>
            </a:r>
          </a:p>
        </p:txBody>
      </p:sp>
      <p:sp>
        <p:nvSpPr>
          <p:cNvPr id="8" name="Content Placeholder 4">
            <a:extLst>
              <a:ext uri="{FF2B5EF4-FFF2-40B4-BE49-F238E27FC236}">
                <a16:creationId xmlns:a16="http://schemas.microsoft.com/office/drawing/2014/main" id="{44CA423C-6789-92E7-76EA-73687D9428B5}"/>
              </a:ext>
            </a:extLst>
          </p:cNvPr>
          <p:cNvSpPr txBox="1">
            <a:spLocks/>
          </p:cNvSpPr>
          <p:nvPr/>
        </p:nvSpPr>
        <p:spPr>
          <a:xfrm>
            <a:off x="1097280" y="1923722"/>
            <a:ext cx="3929307" cy="85605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84048" marR="0" lvl="1" indent="-182880" algn="l" defTabSz="914400" rtl="0" eaLnBrk="1" fontAlgn="auto" latinLnBrk="0" hangingPunct="1">
              <a:lnSpc>
                <a:spcPct val="150000"/>
              </a:lnSpc>
              <a:spcBef>
                <a:spcPts val="200"/>
              </a:spcBef>
              <a:spcAft>
                <a:spcPts val="400"/>
              </a:spcAft>
              <a:buClr>
                <a:srgbClr val="4472C4"/>
              </a:buClr>
              <a:buSzTx/>
              <a:buFont typeface="Arial" panose="020B0604020202020204" pitchFamily="34" charset="0"/>
              <a:buChar char="•"/>
              <a:tabLst/>
              <a:defRPr/>
            </a:pPr>
            <a:r>
              <a:rPr lang="en-US" sz="2600" dirty="0">
                <a:solidFill>
                  <a:prstClr val="black">
                    <a:lumMod val="75000"/>
                    <a:lumOff val="25000"/>
                  </a:prstClr>
                </a:solidFill>
                <a:latin typeface="Calibri" panose="020F0502020204030204"/>
              </a:rPr>
              <a:t>Trips between 1-2 </a:t>
            </a:r>
            <a:r>
              <a:rPr lang="en-US" sz="2600" dirty="0" err="1">
                <a:solidFill>
                  <a:prstClr val="black">
                    <a:lumMod val="75000"/>
                    <a:lumOff val="25000"/>
                  </a:prstClr>
                </a:solidFill>
                <a:latin typeface="Calibri" panose="020F0502020204030204"/>
              </a:rPr>
              <a:t>hs</a:t>
            </a:r>
            <a:r>
              <a:rPr lang="en-US" sz="2600" dirty="0">
                <a:solidFill>
                  <a:prstClr val="black">
                    <a:lumMod val="75000"/>
                    <a:lumOff val="25000"/>
                  </a:prstClr>
                </a:solidFill>
                <a:latin typeface="Calibri" panose="020F0502020204030204"/>
              </a:rPr>
              <a:t>.</a:t>
            </a:r>
            <a:endParaRPr kumimoji="0" lang="en-US" sz="26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endParaRPr>
          </a:p>
          <a:p>
            <a:endParaRPr lang="en-GB" dirty="0"/>
          </a:p>
        </p:txBody>
      </p:sp>
      <p:pic>
        <p:nvPicPr>
          <p:cNvPr id="4" name="Picture 3">
            <a:extLst>
              <a:ext uri="{FF2B5EF4-FFF2-40B4-BE49-F238E27FC236}">
                <a16:creationId xmlns:a16="http://schemas.microsoft.com/office/drawing/2014/main" id="{AB616F68-6A86-692C-6143-BE2DB775B32E}"/>
              </a:ext>
            </a:extLst>
          </p:cNvPr>
          <p:cNvPicPr>
            <a:picLocks noChangeAspect="1"/>
          </p:cNvPicPr>
          <p:nvPr/>
        </p:nvPicPr>
        <p:blipFill>
          <a:blip r:embed="rId3"/>
          <a:stretch>
            <a:fillRect/>
          </a:stretch>
        </p:blipFill>
        <p:spPr>
          <a:xfrm>
            <a:off x="6315679" y="1923722"/>
            <a:ext cx="4840001" cy="3609704"/>
          </a:xfrm>
          <a:prstGeom prst="rect">
            <a:avLst/>
          </a:prstGeom>
        </p:spPr>
      </p:pic>
    </p:spTree>
    <p:extLst>
      <p:ext uri="{BB962C8B-B14F-4D97-AF65-F5344CB8AC3E}">
        <p14:creationId xmlns:p14="http://schemas.microsoft.com/office/powerpoint/2010/main" val="35004090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Overall Takeaways</a:t>
            </a:r>
            <a:endParaRPr lang="en-GB" dirty="0"/>
          </a:p>
        </p:txBody>
      </p:sp>
      <p:sp>
        <p:nvSpPr>
          <p:cNvPr id="3" name="Content Placeholder 2"/>
          <p:cNvSpPr>
            <a:spLocks noGrp="1"/>
          </p:cNvSpPr>
          <p:nvPr>
            <p:ph idx="1"/>
          </p:nvPr>
        </p:nvSpPr>
        <p:spPr>
          <a:xfrm>
            <a:off x="1097280" y="1627631"/>
            <a:ext cx="10058400" cy="4626865"/>
          </a:xfrm>
        </p:spPr>
        <p:txBody>
          <a:bodyPr anchor="ctr">
            <a:normAutofit/>
          </a:bodyPr>
          <a:lstStyle/>
          <a:p>
            <a:pPr marL="457200" indent="-457200">
              <a:buFont typeface="+mj-lt"/>
              <a:buAutoNum type="arabicPeriod"/>
            </a:pPr>
            <a:r>
              <a:rPr lang="en-US" dirty="0">
                <a:solidFill>
                  <a:schemeClr val="accent1"/>
                </a:solidFill>
              </a:rPr>
              <a:t>Casual Members </a:t>
            </a:r>
            <a:r>
              <a:rPr lang="en-US" dirty="0"/>
              <a:t>mainly use the </a:t>
            </a:r>
            <a:r>
              <a:rPr lang="en-US" i="1" dirty="0"/>
              <a:t>Streeter Dr &amp; Grand Ave, Millennium Park </a:t>
            </a:r>
            <a:r>
              <a:rPr lang="en-US" dirty="0"/>
              <a:t>and</a:t>
            </a:r>
            <a:r>
              <a:rPr lang="en-US" i="1" dirty="0"/>
              <a:t> Lake Shore Dr &amp; Monroe St </a:t>
            </a:r>
            <a:r>
              <a:rPr lang="en-US" dirty="0"/>
              <a:t>stations (these areas should be targeted specifically)</a:t>
            </a:r>
          </a:p>
          <a:p>
            <a:pPr marL="457200" indent="-457200">
              <a:buFont typeface="+mj-lt"/>
              <a:buAutoNum type="arabicPeriod"/>
            </a:pPr>
            <a:r>
              <a:rPr lang="en-US" dirty="0"/>
              <a:t>While most </a:t>
            </a:r>
            <a:r>
              <a:rPr lang="en-US" dirty="0">
                <a:solidFill>
                  <a:schemeClr val="accent1"/>
                </a:solidFill>
              </a:rPr>
              <a:t>Casual Members </a:t>
            </a:r>
            <a:r>
              <a:rPr lang="en-US" dirty="0"/>
              <a:t>make trips that last less than 1 hour, they make up the majority of trips longer than 1 hour (could be prioritized in a campaign for long trips)</a:t>
            </a:r>
          </a:p>
          <a:p>
            <a:pPr marL="457200" indent="-457200">
              <a:buFont typeface="+mj-lt"/>
              <a:buAutoNum type="arabicPeriod"/>
            </a:pPr>
            <a:r>
              <a:rPr lang="en-US" dirty="0"/>
              <a:t>The data suggests that </a:t>
            </a:r>
            <a:r>
              <a:rPr lang="en-US" dirty="0">
                <a:solidFill>
                  <a:schemeClr val="accent1"/>
                </a:solidFill>
              </a:rPr>
              <a:t>Casual Members</a:t>
            </a:r>
            <a:r>
              <a:rPr lang="en-US" dirty="0"/>
              <a:t> use bikes mainly on the weekend, while </a:t>
            </a:r>
            <a:r>
              <a:rPr lang="en-US" dirty="0">
                <a:solidFill>
                  <a:schemeClr val="accent2"/>
                </a:solidFill>
              </a:rPr>
              <a:t>Annual Members</a:t>
            </a:r>
            <a:r>
              <a:rPr lang="en-US" dirty="0"/>
              <a:t> tend to use it for commuting.</a:t>
            </a:r>
          </a:p>
          <a:p>
            <a:pPr marL="457200" indent="-457200">
              <a:buFont typeface="+mj-lt"/>
              <a:buAutoNum type="arabicPeriod"/>
            </a:pPr>
            <a:r>
              <a:rPr lang="en-US" dirty="0"/>
              <a:t>Both </a:t>
            </a:r>
            <a:r>
              <a:rPr lang="en-US" dirty="0">
                <a:solidFill>
                  <a:schemeClr val="accent2"/>
                </a:solidFill>
              </a:rPr>
              <a:t>Annual Members</a:t>
            </a:r>
            <a:r>
              <a:rPr lang="en-US" dirty="0"/>
              <a:t> and </a:t>
            </a:r>
            <a:r>
              <a:rPr lang="en-US" dirty="0">
                <a:solidFill>
                  <a:schemeClr val="accent1"/>
                </a:solidFill>
              </a:rPr>
              <a:t>Casual Members</a:t>
            </a:r>
            <a:r>
              <a:rPr lang="en-US" dirty="0"/>
              <a:t> prefer classic bikes over the rest of bikes.</a:t>
            </a:r>
          </a:p>
          <a:p>
            <a:pPr marL="457200" indent="-457200">
              <a:buFont typeface="+mj-lt"/>
              <a:buAutoNum type="arabicPeriod"/>
            </a:pPr>
            <a:r>
              <a:rPr lang="en-US" dirty="0"/>
              <a:t>Warmer </a:t>
            </a:r>
            <a:r>
              <a:rPr lang="en-US" sz="2000" kern="1200" dirty="0">
                <a:solidFill>
                  <a:srgbClr val="404040"/>
                </a:solidFill>
                <a:effectLst/>
                <a:latin typeface="Calibri" panose="020F0502020204030204" pitchFamily="34" charset="0"/>
                <a:ea typeface="+mn-ea"/>
                <a:cs typeface="+mn-cs"/>
              </a:rPr>
              <a:t>months bring more </a:t>
            </a:r>
            <a:r>
              <a:rPr lang="en-US" sz="2000" kern="1200" dirty="0">
                <a:solidFill>
                  <a:srgbClr val="4472C4"/>
                </a:solidFill>
                <a:effectLst/>
                <a:latin typeface="Calibri" panose="020F0502020204030204" pitchFamily="34" charset="0"/>
                <a:ea typeface="+mn-ea"/>
                <a:cs typeface="+mn-cs"/>
              </a:rPr>
              <a:t>Casual Members </a:t>
            </a:r>
            <a:r>
              <a:rPr lang="en-US" sz="2000" kern="1200" dirty="0">
                <a:solidFill>
                  <a:srgbClr val="000000"/>
                </a:solidFill>
                <a:effectLst/>
                <a:latin typeface="Calibri" panose="020F0502020204030204" pitchFamily="34" charset="0"/>
                <a:ea typeface="+mn-ea"/>
                <a:cs typeface="+mn-cs"/>
              </a:rPr>
              <a:t>than</a:t>
            </a:r>
            <a:r>
              <a:rPr lang="en-US" sz="2000" kern="1200" dirty="0">
                <a:solidFill>
                  <a:srgbClr val="4472C4"/>
                </a:solidFill>
                <a:effectLst/>
                <a:latin typeface="Calibri" panose="020F0502020204030204" pitchFamily="34" charset="0"/>
                <a:ea typeface="+mn-ea"/>
                <a:cs typeface="+mn-cs"/>
              </a:rPr>
              <a:t> </a:t>
            </a:r>
            <a:r>
              <a:rPr lang="en-US" sz="2000" kern="1200" dirty="0">
                <a:solidFill>
                  <a:srgbClr val="ED7D31"/>
                </a:solidFill>
                <a:effectLst/>
                <a:latin typeface="Calibri" panose="020F0502020204030204" pitchFamily="34" charset="0"/>
                <a:ea typeface="+mn-ea"/>
                <a:cs typeface="+mn-cs"/>
              </a:rPr>
              <a:t>Annual Members </a:t>
            </a:r>
            <a:r>
              <a:rPr lang="en-US" sz="2000" kern="1200" dirty="0">
                <a:solidFill>
                  <a:schemeClr val="tx1"/>
                </a:solidFill>
                <a:effectLst/>
                <a:latin typeface="Calibri" panose="020F0502020204030204" pitchFamily="34" charset="0"/>
                <a:ea typeface="+mn-ea"/>
                <a:cs typeface="+mn-cs"/>
              </a:rPr>
              <a:t>(summer campaign)</a:t>
            </a:r>
            <a:endParaRPr lang="en-US" dirty="0"/>
          </a:p>
        </p:txBody>
      </p:sp>
    </p:spTree>
    <p:extLst>
      <p:ext uri="{BB962C8B-B14F-4D97-AF65-F5344CB8AC3E}">
        <p14:creationId xmlns:p14="http://schemas.microsoft.com/office/powerpoint/2010/main" val="2581330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endParaRPr lang="en-GB" dirty="0"/>
          </a:p>
        </p:txBody>
      </p:sp>
      <p:sp>
        <p:nvSpPr>
          <p:cNvPr id="3" name="Content Placeholder 2"/>
          <p:cNvSpPr>
            <a:spLocks noGrp="1"/>
          </p:cNvSpPr>
          <p:nvPr>
            <p:ph idx="1"/>
          </p:nvPr>
        </p:nvSpPr>
        <p:spPr>
          <a:xfrm>
            <a:off x="1097280" y="1749849"/>
            <a:ext cx="10058400" cy="4488972"/>
          </a:xfrm>
        </p:spPr>
        <p:txBody>
          <a:bodyPr anchor="ctr">
            <a:normAutofit/>
          </a:bodyPr>
          <a:lstStyle/>
          <a:p>
            <a:pPr marL="457200" indent="-457200">
              <a:buFont typeface="+mj-lt"/>
              <a:buAutoNum type="arabicPeriod"/>
            </a:pPr>
            <a:r>
              <a:rPr lang="en-US" dirty="0"/>
              <a:t>Clarify anomalies in the existing data</a:t>
            </a:r>
          </a:p>
          <a:p>
            <a:pPr marL="749808" lvl="1" indent="-457200">
              <a:buFont typeface="Arial" panose="020B0604020202020204" pitchFamily="34" charset="0"/>
              <a:buChar char="•"/>
            </a:pPr>
            <a:r>
              <a:rPr lang="en-US" dirty="0"/>
              <a:t>Trips lengths (in minutes) less than or equal to 0</a:t>
            </a:r>
          </a:p>
          <a:p>
            <a:pPr marL="749808" lvl="1" indent="-457200">
              <a:buFont typeface="Arial" panose="020B0604020202020204" pitchFamily="34" charset="0"/>
              <a:buChar char="•"/>
            </a:pPr>
            <a:r>
              <a:rPr lang="en-US" dirty="0"/>
              <a:t>Start or End station names that were null or “Base Warehouse”</a:t>
            </a:r>
          </a:p>
          <a:p>
            <a:pPr marL="749808" lvl="1" indent="-457200">
              <a:buFont typeface="Arial" panose="020B0604020202020204" pitchFamily="34" charset="0"/>
              <a:buChar char="•"/>
            </a:pPr>
            <a:r>
              <a:rPr lang="en-US" dirty="0"/>
              <a:t>Inconsistent station IDs</a:t>
            </a:r>
          </a:p>
          <a:p>
            <a:pPr marL="749808" lvl="1" indent="-457200">
              <a:buFont typeface="Arial" panose="020B0604020202020204" pitchFamily="34" charset="0"/>
              <a:buChar char="•"/>
            </a:pPr>
            <a:r>
              <a:rPr lang="en-US" dirty="0"/>
              <a:t>Duplicated ride IDs</a:t>
            </a:r>
          </a:p>
          <a:p>
            <a:pPr marL="457200" indent="-457200">
              <a:buFont typeface="+mj-lt"/>
              <a:buAutoNum type="arabicPeriod"/>
            </a:pPr>
            <a:r>
              <a:rPr lang="en-US" dirty="0"/>
              <a:t>Gather more data for further analysis</a:t>
            </a:r>
          </a:p>
          <a:p>
            <a:pPr marL="749808" lvl="1" indent="-457200">
              <a:buFont typeface="Arial" panose="020B0604020202020204" pitchFamily="34" charset="0"/>
              <a:buChar char="•"/>
            </a:pPr>
            <a:r>
              <a:rPr lang="en-US" dirty="0"/>
              <a:t>Compare data with previous years</a:t>
            </a:r>
          </a:p>
          <a:p>
            <a:pPr marL="749808" lvl="1" indent="-457200">
              <a:buFont typeface="Arial" panose="020B0604020202020204" pitchFamily="34" charset="0"/>
              <a:buChar char="•"/>
            </a:pPr>
            <a:r>
              <a:rPr lang="en-US" dirty="0"/>
              <a:t>Check if trends stay the same as the results that were gathered</a:t>
            </a:r>
          </a:p>
          <a:p>
            <a:pPr marL="749808" lvl="1" indent="-457200">
              <a:buFont typeface="Arial" panose="020B0604020202020204" pitchFamily="34" charset="0"/>
              <a:buChar char="•"/>
            </a:pPr>
            <a:r>
              <a:rPr lang="en-US" dirty="0"/>
              <a:t>Check if data-privacy issues can be solved in order to identify better our customers</a:t>
            </a:r>
          </a:p>
          <a:p>
            <a:pPr marL="749808" lvl="1" indent="-457200">
              <a:buFont typeface="Arial" panose="020B0604020202020204" pitchFamily="34" charset="0"/>
              <a:buChar char="•"/>
            </a:pPr>
            <a:r>
              <a:rPr lang="en-US" dirty="0"/>
              <a:t>Make surveys to gather more relevant information regarding bike usage</a:t>
            </a:r>
          </a:p>
        </p:txBody>
      </p:sp>
    </p:spTree>
    <p:extLst>
      <p:ext uri="{BB962C8B-B14F-4D97-AF65-F5344CB8AC3E}">
        <p14:creationId xmlns:p14="http://schemas.microsoft.com/office/powerpoint/2010/main" val="42349037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811140"/>
            <a:ext cx="12126686" cy="830997"/>
          </a:xfrm>
          <a:prstGeom prst="rect">
            <a:avLst/>
          </a:prstGeom>
          <a:noFill/>
        </p:spPr>
        <p:txBody>
          <a:bodyPr wrap="square" rtlCol="0" anchor="ctr">
            <a:spAutoFit/>
          </a:bodyPr>
          <a:lstStyle/>
          <a:p>
            <a:pPr algn="ctr"/>
            <a:r>
              <a:rPr lang="en-US" sz="4800" dirty="0"/>
              <a:t>Thank You!</a:t>
            </a:r>
          </a:p>
        </p:txBody>
      </p:sp>
    </p:spTree>
    <p:extLst>
      <p:ext uri="{BB962C8B-B14F-4D97-AF65-F5344CB8AC3E}">
        <p14:creationId xmlns:p14="http://schemas.microsoft.com/office/powerpoint/2010/main" val="1641642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Agenda</a:t>
            </a:r>
            <a:endParaRPr lang="en-GB" b="1" dirty="0"/>
          </a:p>
        </p:txBody>
      </p:sp>
      <p:sp>
        <p:nvSpPr>
          <p:cNvPr id="3" name="Content Placeholder 2"/>
          <p:cNvSpPr>
            <a:spLocks noGrp="1"/>
          </p:cNvSpPr>
          <p:nvPr>
            <p:ph idx="1"/>
          </p:nvPr>
        </p:nvSpPr>
        <p:spPr/>
        <p:txBody>
          <a:bodyPr/>
          <a:lstStyle/>
          <a:p>
            <a:pPr marL="457200" indent="-457200">
              <a:buFont typeface="+mj-lt"/>
              <a:buAutoNum type="arabicPeriod"/>
            </a:pPr>
            <a:endParaRPr lang="en-US" sz="2800" dirty="0"/>
          </a:p>
          <a:p>
            <a:pPr marL="749808" lvl="1" indent="-457200">
              <a:lnSpc>
                <a:spcPct val="150000"/>
              </a:lnSpc>
              <a:buFont typeface="+mj-lt"/>
              <a:buAutoNum type="arabicPeriod"/>
            </a:pPr>
            <a:r>
              <a:rPr lang="en-US" sz="2600" dirty="0"/>
              <a:t>Objective</a:t>
            </a:r>
          </a:p>
          <a:p>
            <a:pPr marL="749808" lvl="1" indent="-457200">
              <a:lnSpc>
                <a:spcPct val="150000"/>
              </a:lnSpc>
              <a:buFont typeface="+mj-lt"/>
              <a:buAutoNum type="arabicPeriod"/>
            </a:pPr>
            <a:r>
              <a:rPr lang="en-US" sz="2600" dirty="0"/>
              <a:t>Findings</a:t>
            </a:r>
          </a:p>
          <a:p>
            <a:pPr marL="749808" lvl="1" indent="-457200">
              <a:lnSpc>
                <a:spcPct val="150000"/>
              </a:lnSpc>
              <a:buFont typeface="+mj-lt"/>
              <a:buAutoNum type="arabicPeriod"/>
            </a:pPr>
            <a:r>
              <a:rPr lang="en-US" sz="2600" dirty="0"/>
              <a:t>Recommendations</a:t>
            </a:r>
          </a:p>
          <a:p>
            <a:pPr marL="749808" lvl="1" indent="-457200">
              <a:lnSpc>
                <a:spcPct val="150000"/>
              </a:lnSpc>
              <a:buFont typeface="+mj-lt"/>
              <a:buAutoNum type="arabicPeriod"/>
            </a:pPr>
            <a:r>
              <a:rPr lang="en-US" sz="2600" dirty="0"/>
              <a:t>Questions</a:t>
            </a:r>
          </a:p>
          <a:p>
            <a:pPr marL="457200" indent="-457200">
              <a:buFont typeface="+mj-lt"/>
              <a:buAutoNum type="arabicPeriod"/>
            </a:pPr>
            <a:endParaRPr lang="en-US" dirty="0"/>
          </a:p>
          <a:p>
            <a:pPr marL="457200" indent="-457200">
              <a:buFont typeface="+mj-lt"/>
              <a:buAutoNum type="arabicPeriod"/>
            </a:pPr>
            <a:endParaRPr lang="en-GB" dirty="0"/>
          </a:p>
        </p:txBody>
      </p:sp>
    </p:spTree>
    <p:extLst>
      <p:ext uri="{BB962C8B-B14F-4D97-AF65-F5344CB8AC3E}">
        <p14:creationId xmlns:p14="http://schemas.microsoft.com/office/powerpoint/2010/main" val="80529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Objective</a:t>
            </a:r>
            <a:endParaRPr lang="en-GB" b="1" dirty="0"/>
          </a:p>
        </p:txBody>
      </p:sp>
      <p:sp>
        <p:nvSpPr>
          <p:cNvPr id="3" name="Content Placeholder 2"/>
          <p:cNvSpPr>
            <a:spLocks noGrp="1"/>
          </p:cNvSpPr>
          <p:nvPr>
            <p:ph idx="1"/>
          </p:nvPr>
        </p:nvSpPr>
        <p:spPr>
          <a:xfrm>
            <a:off x="1204332" y="1079936"/>
            <a:ext cx="9951348" cy="4789158"/>
          </a:xfrm>
        </p:spPr>
        <p:txBody>
          <a:bodyPr anchor="ctr">
            <a:normAutofit/>
          </a:bodyPr>
          <a:lstStyle/>
          <a:p>
            <a:pPr marL="0" indent="0">
              <a:buNone/>
            </a:pPr>
            <a:r>
              <a:rPr lang="en-US" sz="4000" dirty="0"/>
              <a:t>Understand how annual members and casual riders use </a:t>
            </a:r>
            <a:r>
              <a:rPr lang="en-US" sz="4000" dirty="0" err="1"/>
              <a:t>Cyclistic</a:t>
            </a:r>
            <a:r>
              <a:rPr lang="en-US" sz="4000" dirty="0"/>
              <a:t> bikes differently, in order to determine the best marketing strategy to convert casual riders into annual members.</a:t>
            </a:r>
            <a:endParaRPr lang="en-GB" sz="4000" dirty="0"/>
          </a:p>
        </p:txBody>
      </p:sp>
    </p:spTree>
    <p:extLst>
      <p:ext uri="{BB962C8B-B14F-4D97-AF65-F5344CB8AC3E}">
        <p14:creationId xmlns:p14="http://schemas.microsoft.com/office/powerpoint/2010/main" val="1035297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Findings</a:t>
            </a:r>
            <a:endParaRPr lang="en-GB" b="1" dirty="0"/>
          </a:p>
        </p:txBody>
      </p:sp>
      <p:sp>
        <p:nvSpPr>
          <p:cNvPr id="3" name="Content Placeholder 2"/>
          <p:cNvSpPr>
            <a:spLocks noGrp="1"/>
          </p:cNvSpPr>
          <p:nvPr>
            <p:ph idx="1"/>
          </p:nvPr>
        </p:nvSpPr>
        <p:spPr>
          <a:xfrm>
            <a:off x="1097280" y="1737360"/>
            <a:ext cx="10058400" cy="4323806"/>
          </a:xfrm>
        </p:spPr>
        <p:txBody>
          <a:bodyPr numCol="2">
            <a:normAutofit/>
          </a:bodyPr>
          <a:lstStyle/>
          <a:p>
            <a:pPr lvl="1">
              <a:lnSpc>
                <a:spcPct val="150000"/>
              </a:lnSpc>
              <a:buFont typeface="Arial" panose="020B0604020202020204" pitchFamily="34" charset="0"/>
              <a:buChar char="•"/>
            </a:pPr>
            <a:r>
              <a:rPr lang="en-US" sz="2600" dirty="0"/>
              <a:t>Number of trips</a:t>
            </a:r>
          </a:p>
          <a:p>
            <a:pPr lvl="3">
              <a:lnSpc>
                <a:spcPct val="150000"/>
              </a:lnSpc>
              <a:buFont typeface="Arial" panose="020B0604020202020204" pitchFamily="34" charset="0"/>
              <a:buChar char="•"/>
            </a:pPr>
            <a:r>
              <a:rPr lang="en-US" sz="1800" dirty="0"/>
              <a:t>By membership type</a:t>
            </a:r>
          </a:p>
          <a:p>
            <a:pPr lvl="3">
              <a:lnSpc>
                <a:spcPct val="150000"/>
              </a:lnSpc>
              <a:buFont typeface="Arial" panose="020B0604020202020204" pitchFamily="34" charset="0"/>
              <a:buChar char="•"/>
            </a:pPr>
            <a:r>
              <a:rPr lang="en-US" sz="1800" dirty="0"/>
              <a:t>By type of bicycle</a:t>
            </a:r>
          </a:p>
          <a:p>
            <a:pPr lvl="3">
              <a:lnSpc>
                <a:spcPct val="150000"/>
              </a:lnSpc>
              <a:buFont typeface="Arial" panose="020B0604020202020204" pitchFamily="34" charset="0"/>
              <a:buChar char="•"/>
            </a:pPr>
            <a:endParaRPr lang="en-US" sz="1800" dirty="0"/>
          </a:p>
          <a:p>
            <a:pPr lvl="1">
              <a:lnSpc>
                <a:spcPct val="150000"/>
              </a:lnSpc>
              <a:buFont typeface="Arial" panose="020B0604020202020204" pitchFamily="34" charset="0"/>
              <a:buChar char="•"/>
            </a:pPr>
            <a:r>
              <a:rPr lang="en-US" sz="2600" dirty="0"/>
              <a:t>Top Performing trips</a:t>
            </a:r>
          </a:p>
          <a:p>
            <a:pPr lvl="3">
              <a:lnSpc>
                <a:spcPct val="150000"/>
              </a:lnSpc>
              <a:buFont typeface="Arial" panose="020B0604020202020204" pitchFamily="34" charset="0"/>
              <a:buChar char="•"/>
            </a:pPr>
            <a:r>
              <a:rPr lang="en-US" sz="1800" dirty="0"/>
              <a:t>By Month</a:t>
            </a:r>
          </a:p>
          <a:p>
            <a:pPr lvl="3">
              <a:lnSpc>
                <a:spcPct val="150000"/>
              </a:lnSpc>
              <a:buFont typeface="Arial" panose="020B0604020202020204" pitchFamily="34" charset="0"/>
              <a:buChar char="•"/>
            </a:pPr>
            <a:r>
              <a:rPr lang="en-US" sz="1800" dirty="0"/>
              <a:t>By Day of Week</a:t>
            </a:r>
          </a:p>
          <a:p>
            <a:pPr lvl="3">
              <a:lnSpc>
                <a:spcPct val="150000"/>
              </a:lnSpc>
              <a:buFont typeface="Arial" panose="020B0604020202020204" pitchFamily="34" charset="0"/>
              <a:buChar char="•"/>
            </a:pPr>
            <a:r>
              <a:rPr lang="en-US" sz="1800" dirty="0"/>
              <a:t>By Hour</a:t>
            </a:r>
          </a:p>
          <a:p>
            <a:pPr lvl="1">
              <a:lnSpc>
                <a:spcPct val="150000"/>
              </a:lnSpc>
              <a:buFont typeface="Arial" panose="020B0604020202020204" pitchFamily="34" charset="0"/>
              <a:buChar char="•"/>
            </a:pPr>
            <a:r>
              <a:rPr lang="en-US" sz="2600" dirty="0"/>
              <a:t>Top 30 trips</a:t>
            </a:r>
          </a:p>
          <a:p>
            <a:pPr lvl="3">
              <a:lnSpc>
                <a:spcPct val="150000"/>
              </a:lnSpc>
              <a:buFont typeface="Arial" panose="020B0604020202020204" pitchFamily="34" charset="0"/>
              <a:buChar char="•"/>
            </a:pPr>
            <a:r>
              <a:rPr lang="en-US" sz="1800" dirty="0"/>
              <a:t>Casual members</a:t>
            </a:r>
          </a:p>
          <a:p>
            <a:pPr lvl="3">
              <a:lnSpc>
                <a:spcPct val="150000"/>
              </a:lnSpc>
              <a:buFont typeface="Arial" panose="020B0604020202020204" pitchFamily="34" charset="0"/>
              <a:buChar char="•"/>
            </a:pPr>
            <a:r>
              <a:rPr lang="en-US" sz="1800" dirty="0"/>
              <a:t>Annual members</a:t>
            </a:r>
          </a:p>
          <a:p>
            <a:pPr lvl="1">
              <a:lnSpc>
                <a:spcPct val="150000"/>
              </a:lnSpc>
              <a:buFont typeface="Arial" panose="020B0604020202020204" pitchFamily="34" charset="0"/>
              <a:buChar char="•"/>
            </a:pPr>
            <a:endParaRPr lang="en-US" sz="1600" dirty="0"/>
          </a:p>
          <a:p>
            <a:pPr lvl="1">
              <a:lnSpc>
                <a:spcPct val="150000"/>
              </a:lnSpc>
              <a:buFont typeface="Arial" panose="020B0604020202020204" pitchFamily="34" charset="0"/>
              <a:buChar char="•"/>
            </a:pPr>
            <a:r>
              <a:rPr lang="en-US" sz="2600" dirty="0"/>
              <a:t>Trip duration</a:t>
            </a:r>
            <a:endParaRPr lang="en-US" dirty="0"/>
          </a:p>
          <a:p>
            <a:pPr lvl="3">
              <a:lnSpc>
                <a:spcPct val="150000"/>
              </a:lnSpc>
              <a:buFont typeface="Arial" panose="020B0604020202020204" pitchFamily="34" charset="0"/>
              <a:buChar char="•"/>
            </a:pPr>
            <a:r>
              <a:rPr lang="en-US" sz="1800" dirty="0"/>
              <a:t>Average</a:t>
            </a:r>
          </a:p>
          <a:p>
            <a:pPr lvl="3">
              <a:lnSpc>
                <a:spcPct val="150000"/>
              </a:lnSpc>
              <a:buFont typeface="Arial" panose="020B0604020202020204" pitchFamily="34" charset="0"/>
              <a:buChar char="•"/>
            </a:pPr>
            <a:r>
              <a:rPr lang="en-US" sz="1800" dirty="0"/>
              <a:t>Trips between 0-1 </a:t>
            </a:r>
            <a:r>
              <a:rPr lang="en-US" sz="1800" dirty="0" err="1"/>
              <a:t>hs</a:t>
            </a:r>
            <a:r>
              <a:rPr lang="en-US" sz="1800" dirty="0"/>
              <a:t>.</a:t>
            </a:r>
          </a:p>
          <a:p>
            <a:pPr lvl="3">
              <a:lnSpc>
                <a:spcPct val="150000"/>
              </a:lnSpc>
              <a:buFont typeface="Arial" panose="020B0604020202020204" pitchFamily="34" charset="0"/>
              <a:buChar char="•"/>
            </a:pPr>
            <a:r>
              <a:rPr lang="en-US" sz="1800" dirty="0"/>
              <a:t>Trips between 1-2 </a:t>
            </a:r>
            <a:r>
              <a:rPr lang="en-US" sz="1800" dirty="0" err="1"/>
              <a:t>hs</a:t>
            </a:r>
            <a:r>
              <a:rPr lang="en-US" sz="1800" dirty="0"/>
              <a:t>.</a:t>
            </a:r>
          </a:p>
          <a:p>
            <a:pPr lvl="2">
              <a:buFont typeface="Arial" panose="020B0604020202020204" pitchFamily="34" charset="0"/>
              <a:buChar char="•"/>
            </a:pPr>
            <a:endParaRPr lang="en-GB" dirty="0"/>
          </a:p>
        </p:txBody>
      </p:sp>
    </p:spTree>
    <p:extLst>
      <p:ext uri="{BB962C8B-B14F-4D97-AF65-F5344CB8AC3E}">
        <p14:creationId xmlns:p14="http://schemas.microsoft.com/office/powerpoint/2010/main" val="3105704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Used</a:t>
            </a:r>
            <a:endParaRPr lang="en-GB" b="1" dirty="0"/>
          </a:p>
        </p:txBody>
      </p:sp>
      <p:sp>
        <p:nvSpPr>
          <p:cNvPr id="3" name="Content Placeholder 2"/>
          <p:cNvSpPr>
            <a:spLocks noGrp="1"/>
          </p:cNvSpPr>
          <p:nvPr>
            <p:ph idx="1"/>
          </p:nvPr>
        </p:nvSpPr>
        <p:spPr/>
        <p:txBody>
          <a:bodyPr anchor="ctr">
            <a:normAutofit/>
          </a:bodyPr>
          <a:lstStyle/>
          <a:p>
            <a:pPr lvl="1">
              <a:lnSpc>
                <a:spcPct val="150000"/>
              </a:lnSpc>
              <a:buFont typeface="Arial" panose="020B0604020202020204" pitchFamily="34" charset="0"/>
              <a:buChar char="•"/>
            </a:pPr>
            <a:r>
              <a:rPr lang="en-US" sz="2600" dirty="0"/>
              <a:t>Source: Monthly data directly from the company’s website</a:t>
            </a:r>
          </a:p>
          <a:p>
            <a:pPr lvl="1">
              <a:lnSpc>
                <a:spcPct val="150000"/>
              </a:lnSpc>
              <a:buFont typeface="Arial" panose="020B0604020202020204" pitchFamily="34" charset="0"/>
              <a:buChar char="•"/>
            </a:pPr>
            <a:r>
              <a:rPr lang="en-US" sz="2600" dirty="0"/>
              <a:t>Period covered: January 2021 to December 2021</a:t>
            </a:r>
          </a:p>
          <a:p>
            <a:pPr lvl="1">
              <a:lnSpc>
                <a:spcPct val="150000"/>
              </a:lnSpc>
              <a:buFont typeface="Arial" panose="020B0604020202020204" pitchFamily="34" charset="0"/>
              <a:buChar char="•"/>
            </a:pPr>
            <a:r>
              <a:rPr lang="en-US" sz="2600" dirty="0"/>
              <a:t>Data anomalies were cleaned as far as possible</a:t>
            </a:r>
          </a:p>
        </p:txBody>
      </p:sp>
    </p:spTree>
    <p:extLst>
      <p:ext uri="{BB962C8B-B14F-4D97-AF65-F5344CB8AC3E}">
        <p14:creationId xmlns:p14="http://schemas.microsoft.com/office/powerpoint/2010/main" val="3360708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Number of trips:</a:t>
            </a:r>
            <a:endParaRPr lang="en-GB" dirty="0"/>
          </a:p>
        </p:txBody>
      </p:sp>
      <p:sp>
        <p:nvSpPr>
          <p:cNvPr id="5" name="Content Placeholder 4"/>
          <p:cNvSpPr>
            <a:spLocks noGrp="1"/>
          </p:cNvSpPr>
          <p:nvPr>
            <p:ph sz="half" idx="1"/>
          </p:nvPr>
        </p:nvSpPr>
        <p:spPr>
          <a:xfrm>
            <a:off x="1097280" y="3338865"/>
            <a:ext cx="4937760" cy="1604120"/>
          </a:xfrm>
        </p:spPr>
        <p:txBody>
          <a:bodyPr/>
          <a:lstStyle/>
          <a:p>
            <a:r>
              <a:rPr lang="en-US" dirty="0"/>
              <a:t>Key takeaway</a:t>
            </a:r>
          </a:p>
          <a:p>
            <a:endParaRPr lang="en-US" dirty="0"/>
          </a:p>
          <a:p>
            <a:pPr lvl="1">
              <a:buFont typeface="Arial" panose="020B0604020202020204" pitchFamily="34" charset="0"/>
              <a:buChar char="•"/>
            </a:pPr>
            <a:r>
              <a:rPr lang="en-US" dirty="0">
                <a:solidFill>
                  <a:schemeClr val="accent2"/>
                </a:solidFill>
              </a:rPr>
              <a:t>Annual Members </a:t>
            </a:r>
            <a:r>
              <a:rPr lang="en-US" dirty="0"/>
              <a:t>make </a:t>
            </a:r>
            <a:r>
              <a:rPr lang="en-US" b="1" dirty="0"/>
              <a:t>the most </a:t>
            </a:r>
            <a:r>
              <a:rPr lang="en-US" dirty="0"/>
              <a:t>trips overall</a:t>
            </a:r>
            <a:endParaRPr lang="en-GB" dirty="0"/>
          </a:p>
        </p:txBody>
      </p:sp>
      <p:sp>
        <p:nvSpPr>
          <p:cNvPr id="2" name="Content Placeholder 4">
            <a:extLst>
              <a:ext uri="{FF2B5EF4-FFF2-40B4-BE49-F238E27FC236}">
                <a16:creationId xmlns:a16="http://schemas.microsoft.com/office/drawing/2014/main" id="{2F7CCE69-39AF-B9D6-1109-9C48E24E5C37}"/>
              </a:ext>
            </a:extLst>
          </p:cNvPr>
          <p:cNvSpPr txBox="1">
            <a:spLocks/>
          </p:cNvSpPr>
          <p:nvPr/>
        </p:nvSpPr>
        <p:spPr>
          <a:xfrm>
            <a:off x="1097280" y="1902822"/>
            <a:ext cx="4937760" cy="160412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84048" marR="0" lvl="1" indent="-182880" algn="l" defTabSz="914400" rtl="0" eaLnBrk="1" fontAlgn="auto" latinLnBrk="0" hangingPunct="1">
              <a:lnSpc>
                <a:spcPct val="150000"/>
              </a:lnSpc>
              <a:spcBef>
                <a:spcPts val="200"/>
              </a:spcBef>
              <a:spcAft>
                <a:spcPts val="400"/>
              </a:spcAft>
              <a:buClr>
                <a:srgbClr val="4472C4"/>
              </a:buClr>
              <a:buSzTx/>
              <a:buFont typeface="Arial" panose="020B0604020202020204" pitchFamily="34" charset="0"/>
              <a:buChar char="•"/>
              <a:tabLst/>
              <a:defRPr/>
            </a:pPr>
            <a:r>
              <a:rPr lang="en-US" sz="2600" dirty="0">
                <a:solidFill>
                  <a:prstClr val="black">
                    <a:lumMod val="75000"/>
                    <a:lumOff val="25000"/>
                  </a:prstClr>
                </a:solidFill>
                <a:latin typeface="Calibri" panose="020F0502020204030204"/>
              </a:rPr>
              <a:t>By Membership type</a:t>
            </a:r>
            <a:endParaRPr kumimoji="0" lang="en-US" sz="26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endParaRPr>
          </a:p>
          <a:p>
            <a:endParaRPr lang="en-GB" dirty="0"/>
          </a:p>
        </p:txBody>
      </p:sp>
      <p:pic>
        <p:nvPicPr>
          <p:cNvPr id="8" name="Content Placeholder 7">
            <a:extLst>
              <a:ext uri="{FF2B5EF4-FFF2-40B4-BE49-F238E27FC236}">
                <a16:creationId xmlns:a16="http://schemas.microsoft.com/office/drawing/2014/main" id="{A3FC5AD5-1E31-9926-ABC9-65E5056EA8D7}"/>
              </a:ext>
            </a:extLst>
          </p:cNvPr>
          <p:cNvPicPr>
            <a:picLocks noGrp="1" noChangeAspect="1"/>
          </p:cNvPicPr>
          <p:nvPr>
            <p:ph sz="half" idx="2"/>
          </p:nvPr>
        </p:nvPicPr>
        <p:blipFill>
          <a:blip r:embed="rId3"/>
          <a:stretch>
            <a:fillRect/>
          </a:stretch>
        </p:blipFill>
        <p:spPr>
          <a:xfrm>
            <a:off x="6281236" y="1846263"/>
            <a:ext cx="4811129" cy="4022725"/>
          </a:xfrm>
        </p:spPr>
      </p:pic>
    </p:spTree>
    <p:extLst>
      <p:ext uri="{BB962C8B-B14F-4D97-AF65-F5344CB8AC3E}">
        <p14:creationId xmlns:p14="http://schemas.microsoft.com/office/powerpoint/2010/main" val="1394342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Number of trips:</a:t>
            </a:r>
            <a:endParaRPr lang="en-GB" dirty="0"/>
          </a:p>
        </p:txBody>
      </p:sp>
      <p:sp>
        <p:nvSpPr>
          <p:cNvPr id="5" name="Content Placeholder 4"/>
          <p:cNvSpPr>
            <a:spLocks noGrp="1"/>
          </p:cNvSpPr>
          <p:nvPr>
            <p:ph sz="half" idx="1"/>
          </p:nvPr>
        </p:nvSpPr>
        <p:spPr>
          <a:xfrm>
            <a:off x="1097280" y="3338864"/>
            <a:ext cx="4937760" cy="2502845"/>
          </a:xfrm>
        </p:spPr>
        <p:txBody>
          <a:bodyPr/>
          <a:lstStyle/>
          <a:p>
            <a:r>
              <a:rPr lang="en-US" dirty="0"/>
              <a:t>Key takeaways</a:t>
            </a:r>
          </a:p>
          <a:p>
            <a:endParaRPr lang="en-US" dirty="0"/>
          </a:p>
          <a:p>
            <a:pPr lvl="1">
              <a:buFont typeface="Arial" panose="020B0604020202020204" pitchFamily="34" charset="0"/>
              <a:buChar char="•"/>
            </a:pPr>
            <a:r>
              <a:rPr lang="en-US" dirty="0">
                <a:solidFill>
                  <a:schemeClr val="tx1"/>
                </a:solidFill>
              </a:rPr>
              <a:t>Both</a:t>
            </a:r>
            <a:r>
              <a:rPr lang="en-US" dirty="0">
                <a:solidFill>
                  <a:schemeClr val="accent2"/>
                </a:solidFill>
              </a:rPr>
              <a:t> Annual Members </a:t>
            </a:r>
            <a:r>
              <a:rPr lang="en-US" dirty="0">
                <a:solidFill>
                  <a:schemeClr val="tx1"/>
                </a:solidFill>
              </a:rPr>
              <a:t>and</a:t>
            </a:r>
            <a:r>
              <a:rPr lang="en-US" dirty="0">
                <a:solidFill>
                  <a:schemeClr val="accent2"/>
                </a:solidFill>
              </a:rPr>
              <a:t> </a:t>
            </a:r>
            <a:r>
              <a:rPr lang="en-US" dirty="0">
                <a:solidFill>
                  <a:schemeClr val="accent1"/>
                </a:solidFill>
              </a:rPr>
              <a:t>Casual Members </a:t>
            </a:r>
            <a:r>
              <a:rPr lang="en-US" dirty="0">
                <a:solidFill>
                  <a:schemeClr val="tx1"/>
                </a:solidFill>
              </a:rPr>
              <a:t>prefer </a:t>
            </a:r>
            <a:r>
              <a:rPr lang="en-US" b="1" dirty="0">
                <a:solidFill>
                  <a:schemeClr val="tx1"/>
                </a:solidFill>
              </a:rPr>
              <a:t>classic bikes</a:t>
            </a:r>
            <a:r>
              <a:rPr lang="en-US" dirty="0">
                <a:solidFill>
                  <a:schemeClr val="tx1"/>
                </a:solidFill>
              </a:rPr>
              <a:t>, rather than other types of bike.</a:t>
            </a:r>
          </a:p>
          <a:p>
            <a:pPr lvl="1">
              <a:buFont typeface="Arial" panose="020B0604020202020204" pitchFamily="34" charset="0"/>
              <a:buChar char="•"/>
            </a:pPr>
            <a:endParaRPr lang="en-GB" dirty="0"/>
          </a:p>
          <a:p>
            <a:pPr lvl="1">
              <a:buFont typeface="Arial" panose="020B0604020202020204" pitchFamily="34" charset="0"/>
              <a:buChar char="•"/>
            </a:pPr>
            <a:r>
              <a:rPr lang="en-US" dirty="0">
                <a:solidFill>
                  <a:schemeClr val="accent2"/>
                </a:solidFill>
              </a:rPr>
              <a:t>Annual Members </a:t>
            </a:r>
            <a:r>
              <a:rPr lang="en-US" dirty="0">
                <a:solidFill>
                  <a:schemeClr val="tx1"/>
                </a:solidFill>
              </a:rPr>
              <a:t>made almost </a:t>
            </a:r>
            <a:r>
              <a:rPr lang="en-US" b="1" dirty="0">
                <a:solidFill>
                  <a:schemeClr val="tx1"/>
                </a:solidFill>
              </a:rPr>
              <a:t>600k more trips </a:t>
            </a:r>
            <a:r>
              <a:rPr lang="en-US" dirty="0">
                <a:solidFill>
                  <a:schemeClr val="tx1"/>
                </a:solidFill>
              </a:rPr>
              <a:t>than</a:t>
            </a:r>
            <a:r>
              <a:rPr lang="en-US" dirty="0">
                <a:solidFill>
                  <a:schemeClr val="accent2"/>
                </a:solidFill>
              </a:rPr>
              <a:t> </a:t>
            </a:r>
            <a:r>
              <a:rPr lang="en-US" dirty="0">
                <a:solidFill>
                  <a:schemeClr val="accent1"/>
                </a:solidFill>
              </a:rPr>
              <a:t>Casual Members. </a:t>
            </a:r>
            <a:endParaRPr lang="en-GB" dirty="0"/>
          </a:p>
        </p:txBody>
      </p:sp>
      <p:sp>
        <p:nvSpPr>
          <p:cNvPr id="2" name="Content Placeholder 4">
            <a:extLst>
              <a:ext uri="{FF2B5EF4-FFF2-40B4-BE49-F238E27FC236}">
                <a16:creationId xmlns:a16="http://schemas.microsoft.com/office/drawing/2014/main" id="{2F7CCE69-39AF-B9D6-1109-9C48E24E5C37}"/>
              </a:ext>
            </a:extLst>
          </p:cNvPr>
          <p:cNvSpPr txBox="1">
            <a:spLocks/>
          </p:cNvSpPr>
          <p:nvPr/>
        </p:nvSpPr>
        <p:spPr>
          <a:xfrm>
            <a:off x="1097280" y="1902822"/>
            <a:ext cx="4937760" cy="85605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84048" marR="0" lvl="1" indent="-182880" algn="l" defTabSz="914400" rtl="0" eaLnBrk="1" fontAlgn="auto" latinLnBrk="0" hangingPunct="1">
              <a:lnSpc>
                <a:spcPct val="150000"/>
              </a:lnSpc>
              <a:spcBef>
                <a:spcPts val="200"/>
              </a:spcBef>
              <a:spcAft>
                <a:spcPts val="400"/>
              </a:spcAft>
              <a:buClr>
                <a:srgbClr val="4472C4"/>
              </a:buClr>
              <a:buSzTx/>
              <a:buFont typeface="Arial" panose="020B0604020202020204" pitchFamily="34" charset="0"/>
              <a:buChar char="•"/>
              <a:tabLst/>
              <a:defRPr/>
            </a:pPr>
            <a:r>
              <a:rPr lang="en-US" sz="2600" dirty="0">
                <a:solidFill>
                  <a:prstClr val="black">
                    <a:lumMod val="75000"/>
                    <a:lumOff val="25000"/>
                  </a:prstClr>
                </a:solidFill>
                <a:latin typeface="Calibri" panose="020F0502020204030204"/>
              </a:rPr>
              <a:t>By type of bicycle</a:t>
            </a:r>
            <a:endParaRPr kumimoji="0" lang="en-US" sz="26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endParaRPr>
          </a:p>
          <a:p>
            <a:endParaRPr lang="en-GB" dirty="0"/>
          </a:p>
        </p:txBody>
      </p:sp>
      <p:pic>
        <p:nvPicPr>
          <p:cNvPr id="9" name="Content Placeholder 8">
            <a:extLst>
              <a:ext uri="{FF2B5EF4-FFF2-40B4-BE49-F238E27FC236}">
                <a16:creationId xmlns:a16="http://schemas.microsoft.com/office/drawing/2014/main" id="{8039AF07-C174-05EE-FD99-A52C3DD79F7D}"/>
              </a:ext>
            </a:extLst>
          </p:cNvPr>
          <p:cNvPicPr>
            <a:picLocks noGrp="1" noChangeAspect="1"/>
          </p:cNvPicPr>
          <p:nvPr>
            <p:ph sz="half" idx="2"/>
          </p:nvPr>
        </p:nvPicPr>
        <p:blipFill>
          <a:blip r:embed="rId3"/>
          <a:stretch>
            <a:fillRect/>
          </a:stretch>
        </p:blipFill>
        <p:spPr>
          <a:xfrm>
            <a:off x="6779249" y="1846263"/>
            <a:ext cx="3997359" cy="4214903"/>
          </a:xfrm>
        </p:spPr>
      </p:pic>
    </p:spTree>
    <p:extLst>
      <p:ext uri="{BB962C8B-B14F-4D97-AF65-F5344CB8AC3E}">
        <p14:creationId xmlns:p14="http://schemas.microsoft.com/office/powerpoint/2010/main" val="806711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Top performing trips:</a:t>
            </a:r>
            <a:endParaRPr lang="en-GB" dirty="0"/>
          </a:p>
        </p:txBody>
      </p:sp>
      <p:sp>
        <p:nvSpPr>
          <p:cNvPr id="5" name="Content Placeholder 4"/>
          <p:cNvSpPr>
            <a:spLocks noGrp="1"/>
          </p:cNvSpPr>
          <p:nvPr>
            <p:ph sz="half" idx="1"/>
          </p:nvPr>
        </p:nvSpPr>
        <p:spPr>
          <a:xfrm>
            <a:off x="1094116" y="2758875"/>
            <a:ext cx="4937760" cy="3298807"/>
          </a:xfrm>
        </p:spPr>
        <p:txBody>
          <a:bodyPr>
            <a:normAutofit/>
          </a:bodyPr>
          <a:lstStyle/>
          <a:p>
            <a:r>
              <a:rPr lang="en-US" dirty="0"/>
              <a:t>Key takeaways</a:t>
            </a:r>
          </a:p>
          <a:p>
            <a:endParaRPr lang="en-US" dirty="0"/>
          </a:p>
          <a:p>
            <a:pPr lvl="1">
              <a:buFont typeface="Arial" panose="020B0604020202020204" pitchFamily="34" charset="0"/>
              <a:buChar char="•"/>
            </a:pPr>
            <a:r>
              <a:rPr lang="en-US" dirty="0">
                <a:solidFill>
                  <a:schemeClr val="accent1"/>
                </a:solidFill>
              </a:rPr>
              <a:t>Casual Members</a:t>
            </a:r>
            <a:r>
              <a:rPr lang="en-US" dirty="0"/>
              <a:t> overtook the </a:t>
            </a:r>
            <a:r>
              <a:rPr lang="en-US" dirty="0">
                <a:solidFill>
                  <a:schemeClr val="accent2"/>
                </a:solidFill>
              </a:rPr>
              <a:t>Annual Members</a:t>
            </a:r>
            <a:r>
              <a:rPr lang="en-US" dirty="0"/>
              <a:t> from </a:t>
            </a:r>
            <a:r>
              <a:rPr lang="en-US" b="1" dirty="0">
                <a:solidFill>
                  <a:schemeClr val="tx1"/>
                </a:solidFill>
              </a:rPr>
              <a:t>June 2021 to August 2021.</a:t>
            </a:r>
          </a:p>
          <a:p>
            <a:pPr lvl="1">
              <a:buFont typeface="Arial" panose="020B0604020202020204" pitchFamily="34" charset="0"/>
              <a:buChar char="•"/>
            </a:pPr>
            <a:endParaRPr lang="en-US" dirty="0"/>
          </a:p>
          <a:p>
            <a:pPr lvl="1">
              <a:buFont typeface="Arial" panose="020B0604020202020204" pitchFamily="34" charset="0"/>
              <a:buChar char="•"/>
            </a:pPr>
            <a:r>
              <a:rPr lang="en-US" b="1" dirty="0"/>
              <a:t>Warmer</a:t>
            </a:r>
            <a:r>
              <a:rPr lang="en-US" dirty="0"/>
              <a:t> months bring more </a:t>
            </a:r>
            <a:r>
              <a:rPr lang="en-US" dirty="0">
                <a:solidFill>
                  <a:schemeClr val="accent1"/>
                </a:solidFill>
              </a:rPr>
              <a:t>Casual Members </a:t>
            </a:r>
            <a:r>
              <a:rPr lang="en-US" dirty="0">
                <a:solidFill>
                  <a:schemeClr val="tx1"/>
                </a:solidFill>
              </a:rPr>
              <a:t>than</a:t>
            </a:r>
            <a:r>
              <a:rPr lang="en-US" dirty="0">
                <a:solidFill>
                  <a:schemeClr val="accent1"/>
                </a:solidFill>
              </a:rPr>
              <a:t> </a:t>
            </a:r>
            <a:r>
              <a:rPr lang="en-US" dirty="0">
                <a:solidFill>
                  <a:schemeClr val="accent2"/>
                </a:solidFill>
              </a:rPr>
              <a:t>Annual Members.</a:t>
            </a:r>
            <a:endParaRPr lang="en-US" dirty="0"/>
          </a:p>
          <a:p>
            <a:pPr lvl="1">
              <a:buFont typeface="Arial" panose="020B0604020202020204" pitchFamily="34" charset="0"/>
              <a:buChar char="•"/>
            </a:pPr>
            <a:endParaRPr lang="en-US" dirty="0"/>
          </a:p>
          <a:p>
            <a:pPr lvl="1">
              <a:buFont typeface="Arial" panose="020B0604020202020204" pitchFamily="34" charset="0"/>
              <a:buChar char="•"/>
            </a:pPr>
            <a:r>
              <a:rPr lang="en-US" dirty="0"/>
              <a:t>Further analysis is needed to identify:</a:t>
            </a:r>
          </a:p>
          <a:p>
            <a:pPr lvl="2">
              <a:buFont typeface="Arial" panose="020B0604020202020204" pitchFamily="34" charset="0"/>
              <a:buChar char="•"/>
            </a:pPr>
            <a:r>
              <a:rPr lang="en-US" dirty="0"/>
              <a:t>If this pattern is consistent with other years</a:t>
            </a:r>
          </a:p>
          <a:p>
            <a:pPr lvl="1">
              <a:buFont typeface="Arial" panose="020B0604020202020204" pitchFamily="34" charset="0"/>
              <a:buChar char="•"/>
            </a:pPr>
            <a:endParaRPr lang="en-GB" dirty="0"/>
          </a:p>
        </p:txBody>
      </p:sp>
      <p:pic>
        <p:nvPicPr>
          <p:cNvPr id="7" name="Content Placeholder 6">
            <a:extLst>
              <a:ext uri="{FF2B5EF4-FFF2-40B4-BE49-F238E27FC236}">
                <a16:creationId xmlns:a16="http://schemas.microsoft.com/office/drawing/2014/main" id="{19F4BD74-C1DE-E9E2-4E13-E552CC1595DA}"/>
              </a:ext>
            </a:extLst>
          </p:cNvPr>
          <p:cNvPicPr>
            <a:picLocks noGrp="1" noChangeAspect="1"/>
          </p:cNvPicPr>
          <p:nvPr>
            <p:ph sz="half" idx="2"/>
          </p:nvPr>
        </p:nvPicPr>
        <p:blipFill>
          <a:blip r:embed="rId3"/>
          <a:stretch>
            <a:fillRect/>
          </a:stretch>
        </p:blipFill>
        <p:spPr>
          <a:xfrm>
            <a:off x="6031876" y="2104739"/>
            <a:ext cx="5807120" cy="3705619"/>
          </a:xfrm>
        </p:spPr>
      </p:pic>
      <p:sp>
        <p:nvSpPr>
          <p:cNvPr id="8" name="Content Placeholder 4">
            <a:extLst>
              <a:ext uri="{FF2B5EF4-FFF2-40B4-BE49-F238E27FC236}">
                <a16:creationId xmlns:a16="http://schemas.microsoft.com/office/drawing/2014/main" id="{6559461E-7D05-CEEC-55CA-486035DFD9DF}"/>
              </a:ext>
            </a:extLst>
          </p:cNvPr>
          <p:cNvSpPr txBox="1">
            <a:spLocks/>
          </p:cNvSpPr>
          <p:nvPr/>
        </p:nvSpPr>
        <p:spPr>
          <a:xfrm>
            <a:off x="1097280" y="1902822"/>
            <a:ext cx="4937760" cy="85605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84048" marR="0" lvl="1" indent="-182880" algn="l" defTabSz="914400" rtl="0" eaLnBrk="1" fontAlgn="auto" latinLnBrk="0" hangingPunct="1">
              <a:lnSpc>
                <a:spcPct val="150000"/>
              </a:lnSpc>
              <a:spcBef>
                <a:spcPts val="200"/>
              </a:spcBef>
              <a:spcAft>
                <a:spcPts val="400"/>
              </a:spcAft>
              <a:buClr>
                <a:srgbClr val="4472C4"/>
              </a:buClr>
              <a:buSzTx/>
              <a:buFont typeface="Arial" panose="020B0604020202020204" pitchFamily="34" charset="0"/>
              <a:buChar char="•"/>
              <a:tabLst/>
              <a:defRPr/>
            </a:pPr>
            <a:r>
              <a:rPr lang="en-US" sz="2600" dirty="0">
                <a:solidFill>
                  <a:prstClr val="black">
                    <a:lumMod val="75000"/>
                    <a:lumOff val="25000"/>
                  </a:prstClr>
                </a:solidFill>
                <a:latin typeface="Calibri" panose="020F0502020204030204"/>
              </a:rPr>
              <a:t>By Month</a:t>
            </a:r>
            <a:endParaRPr kumimoji="0" lang="en-US" sz="26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endParaRPr>
          </a:p>
          <a:p>
            <a:endParaRPr lang="en-GB" dirty="0"/>
          </a:p>
        </p:txBody>
      </p:sp>
    </p:spTree>
    <p:extLst>
      <p:ext uri="{BB962C8B-B14F-4D97-AF65-F5344CB8AC3E}">
        <p14:creationId xmlns:p14="http://schemas.microsoft.com/office/powerpoint/2010/main" val="3744618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Top performing trips:</a:t>
            </a:r>
            <a:endParaRPr lang="en-GB" dirty="0"/>
          </a:p>
        </p:txBody>
      </p:sp>
      <p:sp>
        <p:nvSpPr>
          <p:cNvPr id="5" name="Content Placeholder 4"/>
          <p:cNvSpPr>
            <a:spLocks noGrp="1"/>
          </p:cNvSpPr>
          <p:nvPr>
            <p:ph sz="half" idx="1"/>
          </p:nvPr>
        </p:nvSpPr>
        <p:spPr>
          <a:xfrm>
            <a:off x="1097280" y="3035808"/>
            <a:ext cx="5021362" cy="3083191"/>
          </a:xfrm>
        </p:spPr>
        <p:txBody>
          <a:bodyPr/>
          <a:lstStyle/>
          <a:p>
            <a:r>
              <a:rPr lang="en-US" dirty="0"/>
              <a:t>Key takeaways</a:t>
            </a:r>
          </a:p>
          <a:p>
            <a:endParaRPr lang="en-US" dirty="0"/>
          </a:p>
          <a:p>
            <a:pPr lvl="1">
              <a:buFont typeface="Arial" panose="020B0604020202020204" pitchFamily="34" charset="0"/>
              <a:buChar char="•"/>
            </a:pPr>
            <a:r>
              <a:rPr lang="en-US" dirty="0">
                <a:solidFill>
                  <a:schemeClr val="accent1"/>
                </a:solidFill>
              </a:rPr>
              <a:t>Casual Members</a:t>
            </a:r>
            <a:r>
              <a:rPr lang="en-US" dirty="0"/>
              <a:t> made most trips on </a:t>
            </a:r>
            <a:r>
              <a:rPr lang="en-US" b="1" dirty="0">
                <a:solidFill>
                  <a:schemeClr val="tx1"/>
                </a:solidFill>
              </a:rPr>
              <a:t>Sundays </a:t>
            </a:r>
            <a:r>
              <a:rPr lang="en-US" dirty="0">
                <a:solidFill>
                  <a:schemeClr val="tx1"/>
                </a:solidFill>
              </a:rPr>
              <a:t>and</a:t>
            </a:r>
            <a:r>
              <a:rPr lang="en-US" b="1" dirty="0">
                <a:solidFill>
                  <a:schemeClr val="tx1"/>
                </a:solidFill>
              </a:rPr>
              <a:t> Saturdays.</a:t>
            </a:r>
          </a:p>
          <a:p>
            <a:pPr lvl="1">
              <a:buFont typeface="Arial" panose="020B0604020202020204" pitchFamily="34" charset="0"/>
              <a:buChar char="•"/>
            </a:pPr>
            <a:endParaRPr lang="en-US" dirty="0">
              <a:solidFill>
                <a:schemeClr val="accent2"/>
              </a:solidFill>
            </a:endParaRPr>
          </a:p>
          <a:p>
            <a:pPr lvl="1">
              <a:buFont typeface="Arial" panose="020B0604020202020204" pitchFamily="34" charset="0"/>
              <a:buChar char="•"/>
            </a:pPr>
            <a:r>
              <a:rPr lang="en-US" dirty="0">
                <a:solidFill>
                  <a:schemeClr val="accent2"/>
                </a:solidFill>
              </a:rPr>
              <a:t>Annual Members </a:t>
            </a:r>
            <a:r>
              <a:rPr lang="en-US" dirty="0"/>
              <a:t>preferred day is </a:t>
            </a:r>
            <a:r>
              <a:rPr lang="en-US" b="1" dirty="0"/>
              <a:t>Wednesday, </a:t>
            </a:r>
            <a:r>
              <a:rPr lang="en-US" dirty="0"/>
              <a:t>although they’re consistent with the usage through the week.</a:t>
            </a:r>
            <a:endParaRPr lang="en-US" b="1" dirty="0"/>
          </a:p>
          <a:p>
            <a:pPr lvl="1">
              <a:buFont typeface="Arial" panose="020B0604020202020204" pitchFamily="34" charset="0"/>
              <a:buChar char="•"/>
            </a:pPr>
            <a:endParaRPr lang="en-GB" dirty="0"/>
          </a:p>
        </p:txBody>
      </p:sp>
      <p:pic>
        <p:nvPicPr>
          <p:cNvPr id="7" name="Content Placeholder 6">
            <a:extLst>
              <a:ext uri="{FF2B5EF4-FFF2-40B4-BE49-F238E27FC236}">
                <a16:creationId xmlns:a16="http://schemas.microsoft.com/office/drawing/2014/main" id="{AB3FE486-5BD6-BE74-4BEB-538024DE5CBA}"/>
              </a:ext>
            </a:extLst>
          </p:cNvPr>
          <p:cNvPicPr>
            <a:picLocks noGrp="1" noChangeAspect="1"/>
          </p:cNvPicPr>
          <p:nvPr>
            <p:ph sz="half" idx="2"/>
          </p:nvPr>
        </p:nvPicPr>
        <p:blipFill>
          <a:blip r:embed="rId3"/>
          <a:stretch>
            <a:fillRect/>
          </a:stretch>
        </p:blipFill>
        <p:spPr>
          <a:xfrm>
            <a:off x="6490872" y="1846263"/>
            <a:ext cx="4664808" cy="4272736"/>
          </a:xfrm>
        </p:spPr>
      </p:pic>
      <p:sp>
        <p:nvSpPr>
          <p:cNvPr id="9" name="Content Placeholder 4">
            <a:extLst>
              <a:ext uri="{FF2B5EF4-FFF2-40B4-BE49-F238E27FC236}">
                <a16:creationId xmlns:a16="http://schemas.microsoft.com/office/drawing/2014/main" id="{F3BF2273-C4CA-A1FD-F4BC-3BFD612ABE09}"/>
              </a:ext>
            </a:extLst>
          </p:cNvPr>
          <p:cNvSpPr txBox="1">
            <a:spLocks/>
          </p:cNvSpPr>
          <p:nvPr/>
        </p:nvSpPr>
        <p:spPr>
          <a:xfrm>
            <a:off x="1097280" y="1902822"/>
            <a:ext cx="4937760" cy="85605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84048" marR="0" lvl="1" indent="-182880" algn="l" defTabSz="914400" rtl="0" eaLnBrk="1" fontAlgn="auto" latinLnBrk="0" hangingPunct="1">
              <a:lnSpc>
                <a:spcPct val="150000"/>
              </a:lnSpc>
              <a:spcBef>
                <a:spcPts val="200"/>
              </a:spcBef>
              <a:spcAft>
                <a:spcPts val="400"/>
              </a:spcAft>
              <a:buClr>
                <a:srgbClr val="4472C4"/>
              </a:buClr>
              <a:buSzTx/>
              <a:buFont typeface="Arial" panose="020B0604020202020204" pitchFamily="34" charset="0"/>
              <a:buChar char="•"/>
              <a:tabLst/>
              <a:defRPr/>
            </a:pPr>
            <a:r>
              <a:rPr lang="en-US" sz="2600" dirty="0">
                <a:solidFill>
                  <a:prstClr val="black">
                    <a:lumMod val="75000"/>
                    <a:lumOff val="25000"/>
                  </a:prstClr>
                </a:solidFill>
                <a:latin typeface="Calibri" panose="020F0502020204030204"/>
              </a:rPr>
              <a:t>By Days of the Week</a:t>
            </a:r>
            <a:endParaRPr kumimoji="0" lang="en-US" sz="26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endParaRPr>
          </a:p>
          <a:p>
            <a:endParaRPr lang="en-GB" dirty="0"/>
          </a:p>
        </p:txBody>
      </p:sp>
    </p:spTree>
    <p:extLst>
      <p:ext uri="{BB962C8B-B14F-4D97-AF65-F5344CB8AC3E}">
        <p14:creationId xmlns:p14="http://schemas.microsoft.com/office/powerpoint/2010/main" val="1790741471"/>
      </p:ext>
    </p:extLst>
  </p:cSld>
  <p:clrMapOvr>
    <a:masterClrMapping/>
  </p:clrMapOvr>
</p:sld>
</file>

<file path=ppt/theme/theme1.xml><?xml version="1.0" encoding="utf-8"?>
<a:theme xmlns:a="http://schemas.openxmlformats.org/drawingml/2006/main" name="Retrospec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795</TotalTime>
  <Words>926</Words>
  <Application>Microsoft Office PowerPoint</Application>
  <PresentationFormat>Widescreen</PresentationFormat>
  <Paragraphs>150</Paragraphs>
  <Slides>19</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Retrospect</vt:lpstr>
      <vt:lpstr>Annual Members vs. Casual Riders Bike Usage</vt:lpstr>
      <vt:lpstr>Agenda</vt:lpstr>
      <vt:lpstr>Objective</vt:lpstr>
      <vt:lpstr>Findings</vt:lpstr>
      <vt:lpstr>Data Used</vt:lpstr>
      <vt:lpstr>Number of trips:</vt:lpstr>
      <vt:lpstr>Number of trips:</vt:lpstr>
      <vt:lpstr>Top performing trips:</vt:lpstr>
      <vt:lpstr>Top performing trips:</vt:lpstr>
      <vt:lpstr>Top performing trips:</vt:lpstr>
      <vt:lpstr>Top 30 casual trips:</vt:lpstr>
      <vt:lpstr>Top 30 annual member trips:</vt:lpstr>
      <vt:lpstr>Top 30 trips:</vt:lpstr>
      <vt:lpstr>Trip duration:</vt:lpstr>
      <vt:lpstr>Trip duration:</vt:lpstr>
      <vt:lpstr>Trip duration:</vt:lpstr>
      <vt:lpstr>Overall Takeaways</vt:lpstr>
      <vt:lpstr>Next Steps</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Marcy</dc:creator>
  <cp:lastModifiedBy>Fede</cp:lastModifiedBy>
  <cp:revision>79</cp:revision>
  <dcterms:created xsi:type="dcterms:W3CDTF">2021-09-18T20:39:41Z</dcterms:created>
  <dcterms:modified xsi:type="dcterms:W3CDTF">2022-09-28T15:25:21Z</dcterms:modified>
</cp:coreProperties>
</file>