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sldIdLst>
    <p:sldId id="257" r:id="rId2"/>
    <p:sldId id="256" r:id="rId3"/>
    <p:sldId id="280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1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4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4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4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88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5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95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3297" y="1633814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1063"/>
            <a:ext cx="9601196" cy="68370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82861"/>
            <a:ext cx="9601196" cy="409300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0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497588"/>
          </a:xfrm>
        </p:spPr>
        <p:txBody>
          <a:bodyPr anchor="b">
            <a:normAutofit/>
          </a:bodyPr>
          <a:lstStyle>
            <a:lvl1pPr algn="ctr" fontAlgn="ctr">
              <a:defRPr sz="44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377" y="3573449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0377" y="3411821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8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9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3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python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OnWngRyeR8" TargetMode="External"/><Relationship Id="rId2" Type="http://schemas.openxmlformats.org/officeDocument/2006/relationships/hyperlink" Target="http://www.runoob.com/python3/python3-se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3/python-func-str.html" TargetMode="External"/><Relationship Id="rId13" Type="http://schemas.openxmlformats.org/officeDocument/2006/relationships/hyperlink" Target="http://www.runoob.com/python3/python-func-ord.html" TargetMode="External"/><Relationship Id="rId3" Type="http://schemas.openxmlformats.org/officeDocument/2006/relationships/hyperlink" Target="http://www.runoob.com/python3/python3-att-list-list.html" TargetMode="External"/><Relationship Id="rId7" Type="http://schemas.openxmlformats.org/officeDocument/2006/relationships/hyperlink" Target="http://www.runoob.com/python3/python-func-dict.html" TargetMode="External"/><Relationship Id="rId12" Type="http://schemas.openxmlformats.org/officeDocument/2006/relationships/hyperlink" Target="http://www.runoob.com/python3/python-func-eval.html" TargetMode="External"/><Relationship Id="rId2" Type="http://schemas.openxmlformats.org/officeDocument/2006/relationships/hyperlink" Target="http://www.runoob.com/python3/python-func-int.html" TargetMode="External"/><Relationship Id="rId16" Type="http://schemas.openxmlformats.org/officeDocument/2006/relationships/hyperlink" Target="http://www.runoob.com/python3/python-func-o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3/python-func-complex.html" TargetMode="External"/><Relationship Id="rId11" Type="http://schemas.openxmlformats.org/officeDocument/2006/relationships/hyperlink" Target="http://www.runoob.com/python3/python-func-chr.html" TargetMode="External"/><Relationship Id="rId5" Type="http://schemas.openxmlformats.org/officeDocument/2006/relationships/hyperlink" Target="http://www.runoob.com/python3/python-func-set.html" TargetMode="External"/><Relationship Id="rId15" Type="http://schemas.openxmlformats.org/officeDocument/2006/relationships/hyperlink" Target="http://www.runoob.com/python3/python-func-hex.html" TargetMode="External"/><Relationship Id="rId10" Type="http://schemas.openxmlformats.org/officeDocument/2006/relationships/hyperlink" Target="http://www.runoob.com/python3/python-func-repr.html" TargetMode="External"/><Relationship Id="rId4" Type="http://schemas.openxmlformats.org/officeDocument/2006/relationships/hyperlink" Target="http://www.runoob.com/python3/python-func-float.html" TargetMode="External"/><Relationship Id="rId9" Type="http://schemas.openxmlformats.org/officeDocument/2006/relationships/hyperlink" Target="http://www.runoob.com/python3/python-func-frozenset.html" TargetMode="External"/><Relationship Id="rId14" Type="http://schemas.openxmlformats.org/officeDocument/2006/relationships/hyperlink" Target="http://www.runoob.com/python3/python3-func-tup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ppt</a:t>
            </a:r>
            <a:r>
              <a:rPr lang="zh-CN" altLang="en-US" dirty="0"/>
              <a:t>是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runoob</a:t>
            </a:r>
            <a:r>
              <a:rPr lang="zh-CN" altLang="en-US" dirty="0" smtClean="0"/>
              <a:t>中的教程</a:t>
            </a:r>
            <a:r>
              <a:rPr lang="zh-CN" altLang="en-US" dirty="0"/>
              <a:t>制作的</a:t>
            </a:r>
            <a:r>
              <a:rPr lang="zh-CN" altLang="en-US" dirty="0" smtClean="0"/>
              <a:t>，地址</a:t>
            </a:r>
            <a:r>
              <a:rPr lang="zh-CN" altLang="en-US" dirty="0"/>
              <a:t>如下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www.runoob.com/python3</a:t>
            </a:r>
            <a:endParaRPr lang="en-US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因为是自己做的</a:t>
            </a:r>
            <a:r>
              <a:rPr lang="en-US" altLang="zh-CN" dirty="0" err="1"/>
              <a:t>ppt</a:t>
            </a:r>
            <a:r>
              <a:rPr lang="zh-CN" altLang="en-US" dirty="0"/>
              <a:t>，没有人帮助复核，不可避免可能有些错误之类的。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我的要求是：自己看可以，没有我的同意不得公开用我的</a:t>
            </a:r>
            <a:r>
              <a:rPr lang="en-US" altLang="zh-CN" dirty="0" err="1"/>
              <a:t>ppt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如果你写帖子或者做视频，请把引用于我写出来，谢谢。</a:t>
            </a:r>
            <a:endParaRPr lang="en-US" altLang="zh-CN" dirty="0"/>
          </a:p>
          <a:p>
            <a:pPr lvl="1"/>
            <a:r>
              <a:rPr lang="zh-CN" altLang="en-US" dirty="0"/>
              <a:t>写我的名字 人人易（</a:t>
            </a:r>
            <a:r>
              <a:rPr lang="en-US" altLang="zh-CN" dirty="0" err="1"/>
              <a:t>renrenyi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以及视频来源（比如哔哩哔哩）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856" y="3379697"/>
            <a:ext cx="8618145" cy="289435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索引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str1 </a:t>
            </a:r>
            <a:r>
              <a:rPr lang="en-US" altLang="zh-CN" dirty="0"/>
              <a:t>=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HelloLEO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r>
              <a:rPr lang="en-US" altLang="zh-CN" dirty="0"/>
              <a:t>print (</a:t>
            </a:r>
            <a:r>
              <a:rPr lang="en-US" altLang="zh-CN" dirty="0" smtClean="0"/>
              <a:t>str1)          </a:t>
            </a:r>
            <a:r>
              <a:rPr lang="en-US" altLang="zh-CN" dirty="0"/>
              <a:t># </a:t>
            </a:r>
            <a:r>
              <a:rPr lang="zh-CN" altLang="en-US" dirty="0" smtClean="0"/>
              <a:t>输出整个字符串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HelloLEO</a:t>
            </a:r>
            <a:endParaRPr lang="en-US" altLang="zh-CN" dirty="0" smtClean="0"/>
          </a:p>
          <a:p>
            <a:r>
              <a:rPr lang="en-US" altLang="zh-CN" dirty="0" smtClean="0"/>
              <a:t>print </a:t>
            </a:r>
            <a:r>
              <a:rPr lang="en-US" altLang="zh-CN" dirty="0"/>
              <a:t>(</a:t>
            </a:r>
            <a:r>
              <a:rPr lang="en-US" altLang="zh-CN" dirty="0" smtClean="0"/>
              <a:t>str1[0</a:t>
            </a:r>
            <a:r>
              <a:rPr lang="en-US" altLang="zh-CN" dirty="0"/>
              <a:t>])       # </a:t>
            </a:r>
            <a:r>
              <a:rPr lang="zh-CN" altLang="en-US" dirty="0" smtClean="0"/>
              <a:t>输出第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个字符  </a:t>
            </a:r>
            <a:r>
              <a:rPr lang="en-US" altLang="zh-CN" dirty="0" smtClean="0"/>
              <a:t>H</a:t>
            </a:r>
            <a:endParaRPr lang="zh-CN" altLang="en-US" dirty="0"/>
          </a:p>
          <a:p>
            <a:r>
              <a:rPr lang="en-US" altLang="zh-CN" dirty="0"/>
              <a:t>print (str1</a:t>
            </a:r>
            <a:r>
              <a:rPr lang="en-US" altLang="zh-CN" dirty="0" smtClean="0"/>
              <a:t>[-2])    </a:t>
            </a:r>
            <a:r>
              <a:rPr lang="en-US" altLang="zh-CN" dirty="0"/>
              <a:t># </a:t>
            </a:r>
            <a:r>
              <a:rPr lang="zh-CN" altLang="en-US" dirty="0"/>
              <a:t>输出倒数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个字符  </a:t>
            </a:r>
            <a:r>
              <a:rPr lang="en-US" altLang="zh-CN" dirty="0" smtClean="0"/>
              <a:t>E</a:t>
            </a:r>
            <a:endParaRPr lang="zh-CN" altLang="en-US" dirty="0"/>
          </a:p>
          <a:p>
            <a:r>
              <a:rPr lang="en-US" altLang="zh-CN" dirty="0"/>
              <a:t>print (</a:t>
            </a:r>
            <a:r>
              <a:rPr lang="en-US" altLang="zh-CN" dirty="0" smtClean="0"/>
              <a:t>str1[2:5</a:t>
            </a:r>
            <a:r>
              <a:rPr lang="en-US" altLang="zh-CN" dirty="0"/>
              <a:t>])     # </a:t>
            </a:r>
            <a:r>
              <a:rPr lang="zh-CN" altLang="en-US" dirty="0"/>
              <a:t>输出从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个到第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zh-CN" altLang="en-US" dirty="0"/>
              <a:t>的</a:t>
            </a:r>
            <a:r>
              <a:rPr lang="zh-CN" altLang="en-US" dirty="0" smtClean="0"/>
              <a:t>字符  </a:t>
            </a:r>
            <a:r>
              <a:rPr lang="en-US" altLang="zh-CN" dirty="0" err="1" smtClean="0"/>
              <a:t>llo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print </a:t>
            </a:r>
            <a:r>
              <a:rPr lang="en-US" altLang="zh-CN" dirty="0"/>
              <a:t>(str1[2</a:t>
            </a:r>
            <a:r>
              <a:rPr lang="en-US" altLang="zh-CN" dirty="0" smtClean="0"/>
              <a:t>:-1])    # </a:t>
            </a:r>
            <a:r>
              <a:rPr lang="zh-CN" altLang="en-US" dirty="0" smtClean="0"/>
              <a:t>输出   </a:t>
            </a:r>
            <a:r>
              <a:rPr lang="en-US" altLang="zh-CN" dirty="0" err="1"/>
              <a:t>lloLEO</a:t>
            </a:r>
            <a:endParaRPr lang="zh-CN" altLang="en-US" dirty="0"/>
          </a:p>
          <a:p>
            <a:r>
              <a:rPr lang="en-US" altLang="zh-CN" dirty="0"/>
              <a:t>print (</a:t>
            </a:r>
            <a:r>
              <a:rPr lang="en-US" altLang="zh-CN" dirty="0" smtClean="0"/>
              <a:t>str1[2</a:t>
            </a:r>
            <a:r>
              <a:rPr lang="en-US" altLang="zh-CN" dirty="0"/>
              <a:t>:])      # </a:t>
            </a:r>
            <a:r>
              <a:rPr lang="zh-CN" altLang="en-US" dirty="0"/>
              <a:t>输出从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个到最后的所有字符 </a:t>
            </a:r>
            <a:r>
              <a:rPr lang="en-US" altLang="zh-CN" dirty="0" err="1" smtClean="0"/>
              <a:t>lloLEO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47801" y="1935261"/>
            <a:ext cx="3874128" cy="1559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用成对的单引号</a:t>
            </a:r>
            <a:r>
              <a:rPr lang="en-US" altLang="zh-CN" sz="2000" dirty="0" smtClean="0"/>
              <a:t> ' </a:t>
            </a:r>
            <a:r>
              <a:rPr lang="zh-CN" altLang="en-US" sz="2000" dirty="0" smtClean="0"/>
              <a:t>或者双引号 </a:t>
            </a:r>
            <a:r>
              <a:rPr lang="en-US" altLang="zh-CN" sz="2000" dirty="0" smtClean="0"/>
              <a:t>" </a:t>
            </a:r>
            <a:r>
              <a:rPr lang="zh-CN" altLang="en-US" sz="2000" dirty="0" smtClean="0"/>
              <a:t>来创建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比如： </a:t>
            </a:r>
            <a:r>
              <a:rPr lang="en-US" altLang="zh-CN" sz="1800" dirty="0" smtClean="0"/>
              <a:t>name= 'LEO'  print(name)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43786"/>
              </p:ext>
            </p:extLst>
          </p:nvPr>
        </p:nvGraphicFramePr>
        <p:xfrm>
          <a:off x="4907018" y="2568395"/>
          <a:ext cx="5658375" cy="137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051">
                  <a:extLst>
                    <a:ext uri="{9D8B030D-6E8A-4147-A177-3AD203B41FA5}">
                      <a16:colId xmlns:a16="http://schemas.microsoft.com/office/drawing/2014/main" val="2376131382"/>
                    </a:ext>
                  </a:extLst>
                </a:gridCol>
                <a:gridCol w="536843">
                  <a:extLst>
                    <a:ext uri="{9D8B030D-6E8A-4147-A177-3AD203B41FA5}">
                      <a16:colId xmlns:a16="http://schemas.microsoft.com/office/drawing/2014/main" val="2966594003"/>
                    </a:ext>
                  </a:extLst>
                </a:gridCol>
                <a:gridCol w="536843">
                  <a:extLst>
                    <a:ext uri="{9D8B030D-6E8A-4147-A177-3AD203B41FA5}">
                      <a16:colId xmlns:a16="http://schemas.microsoft.com/office/drawing/2014/main" val="4123166740"/>
                    </a:ext>
                  </a:extLst>
                </a:gridCol>
                <a:gridCol w="536843">
                  <a:extLst>
                    <a:ext uri="{9D8B030D-6E8A-4147-A177-3AD203B41FA5}">
                      <a16:colId xmlns:a16="http://schemas.microsoft.com/office/drawing/2014/main" val="2089553403"/>
                    </a:ext>
                  </a:extLst>
                </a:gridCol>
                <a:gridCol w="536843">
                  <a:extLst>
                    <a:ext uri="{9D8B030D-6E8A-4147-A177-3AD203B41FA5}">
                      <a16:colId xmlns:a16="http://schemas.microsoft.com/office/drawing/2014/main" val="2252610754"/>
                    </a:ext>
                  </a:extLst>
                </a:gridCol>
                <a:gridCol w="536843">
                  <a:extLst>
                    <a:ext uri="{9D8B030D-6E8A-4147-A177-3AD203B41FA5}">
                      <a16:colId xmlns:a16="http://schemas.microsoft.com/office/drawing/2014/main" val="3571919075"/>
                    </a:ext>
                  </a:extLst>
                </a:gridCol>
                <a:gridCol w="536843">
                  <a:extLst>
                    <a:ext uri="{9D8B030D-6E8A-4147-A177-3AD203B41FA5}">
                      <a16:colId xmlns:a16="http://schemas.microsoft.com/office/drawing/2014/main" val="1721906232"/>
                    </a:ext>
                  </a:extLst>
                </a:gridCol>
                <a:gridCol w="536843">
                  <a:extLst>
                    <a:ext uri="{9D8B030D-6E8A-4147-A177-3AD203B41FA5}">
                      <a16:colId xmlns:a16="http://schemas.microsoft.com/office/drawing/2014/main" val="4127336819"/>
                    </a:ext>
                  </a:extLst>
                </a:gridCol>
                <a:gridCol w="495423">
                  <a:extLst>
                    <a:ext uri="{9D8B030D-6E8A-4147-A177-3AD203B41FA5}">
                      <a16:colId xmlns:a16="http://schemas.microsoft.com/office/drawing/2014/main" val="3129139706"/>
                    </a:ext>
                  </a:extLst>
                </a:gridCol>
              </a:tblGrid>
              <a:tr h="45392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</a:rPr>
                        <a:t> </a:t>
                      </a:r>
                      <a:endParaRPr lang="zh-CN" altLang="en-US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07209"/>
                  </a:ext>
                </a:extLst>
              </a:tr>
              <a:tr h="4688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2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前面开始索引</a:t>
                      </a:r>
                      <a:endParaRPr lang="zh-CN" altLang="en-US" sz="12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09808"/>
                  </a:ext>
                </a:extLst>
              </a:tr>
              <a:tr h="4539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2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后面开始索引</a:t>
                      </a:r>
                      <a:endParaRPr lang="zh-CN" altLang="en-US" sz="12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-8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-7</a:t>
                      </a:r>
                      <a:r>
                        <a:rPr lang="zh-CN" altLang="en-US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-6</a:t>
                      </a:r>
                      <a:r>
                        <a:rPr lang="zh-CN" altLang="en-US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-5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-4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-3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-2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-1</a:t>
                      </a:r>
                      <a:endParaRPr lang="zh-CN" altLang="en-US" sz="105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1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36643" y="2476844"/>
          <a:ext cx="4424045" cy="110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376131382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966594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4123166740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895534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252610754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3571919075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1721906232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4127336819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129139706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</a:rPr>
                        <a:t> </a:t>
                      </a:r>
                      <a:endParaRPr lang="zh-CN" altLang="en-US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e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l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l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o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L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O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072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前面开始索引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 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 </a:t>
                      </a:r>
                      <a:endParaRPr lang="zh-CN" altLang="en-US" sz="1200" b="1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 </a:t>
                      </a:r>
                      <a:endParaRPr lang="zh-CN" altLang="en-US" sz="1200" b="1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0980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后面开始索引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r>
                        <a:rPr lang="en-US" altLang="zh-CN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-8</a:t>
                      </a:r>
                      <a:endParaRPr lang="zh-CN" altLang="en-US" sz="1200" b="1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-7</a:t>
                      </a:r>
                      <a:r>
                        <a:rPr lang="zh-CN" altLang="en-US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-6</a:t>
                      </a:r>
                      <a:r>
                        <a:rPr lang="zh-CN" altLang="en-US" sz="1800" b="1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-5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-4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-3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-2</a:t>
                      </a:r>
                      <a:r>
                        <a:rPr lang="zh-CN" altLang="en-US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12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-1</a:t>
                      </a:r>
                      <a:endParaRPr lang="zh-CN" altLang="en-US" sz="105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10881"/>
                  </a:ext>
                </a:extLst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8"/>
            <a:ext cx="9601196" cy="4093007"/>
          </a:xfrm>
        </p:spPr>
        <p:txBody>
          <a:bodyPr/>
          <a:lstStyle/>
          <a:p>
            <a:r>
              <a:rPr lang="zh-CN" altLang="en-US" b="1" u="sng" dirty="0"/>
              <a:t>字符串</a:t>
            </a:r>
            <a:r>
              <a:rPr lang="zh-CN" altLang="en-US" b="1" u="sng" dirty="0" smtClean="0"/>
              <a:t>运算符</a:t>
            </a:r>
            <a:endParaRPr lang="en-US" altLang="zh-CN" b="1" u="sng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05846"/>
              </p:ext>
            </p:extLst>
          </p:nvPr>
        </p:nvGraphicFramePr>
        <p:xfrm>
          <a:off x="1320496" y="2612975"/>
          <a:ext cx="4775503" cy="2465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61">
                  <a:extLst>
                    <a:ext uri="{9D8B030D-6E8A-4147-A177-3AD203B41FA5}">
                      <a16:colId xmlns:a16="http://schemas.microsoft.com/office/drawing/2014/main" val="1068533359"/>
                    </a:ext>
                  </a:extLst>
                </a:gridCol>
                <a:gridCol w="3972842">
                  <a:extLst>
                    <a:ext uri="{9D8B030D-6E8A-4147-A177-3AD203B41FA5}">
                      <a16:colId xmlns:a16="http://schemas.microsoft.com/office/drawing/2014/main" val="558050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操作符</a:t>
                      </a:r>
                      <a:endParaRPr lang="zh-CN" alt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描述</a:t>
                      </a:r>
                      <a:endParaRPr lang="zh-CN" altLang="en-US" sz="24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624656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+</a:t>
                      </a:r>
                      <a:endParaRPr lang="zh-CN" alt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字符串连接</a:t>
                      </a:r>
                      <a:endParaRPr lang="zh-CN" alt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42893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*</a:t>
                      </a:r>
                      <a:endParaRPr lang="zh-CN" alt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重复输出字符串</a:t>
                      </a:r>
                      <a:endParaRPr lang="zh-CN" alt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89212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[a]</a:t>
                      </a:r>
                      <a:endParaRPr 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通过索引获取字符串中字符，索引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</a:t>
                      </a:r>
                      <a:r>
                        <a:rPr lang="zh-CN" altLang="en-US" sz="18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对应的字符</a:t>
                      </a:r>
                      <a:endParaRPr lang="zh-CN" alt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235936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[</a:t>
                      </a:r>
                      <a:r>
                        <a:rPr lang="en-US" sz="1800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a:b</a:t>
                      </a:r>
                      <a:r>
                        <a:rPr 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]</a:t>
                      </a:r>
                      <a:endParaRPr 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截取字符串中的一部分，索引</a:t>
                      </a:r>
                      <a:r>
                        <a:rPr 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到</a:t>
                      </a:r>
                      <a:r>
                        <a:rPr 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b-1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位置的字符串</a:t>
                      </a:r>
                      <a:endParaRPr lang="zh-CN" altLang="en-US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9892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8"/>
            <a:ext cx="9601196" cy="4093007"/>
          </a:xfrm>
        </p:spPr>
        <p:txBody>
          <a:bodyPr/>
          <a:lstStyle/>
          <a:p>
            <a:r>
              <a:rPr lang="zh-CN" altLang="en-US" b="1" u="sng" dirty="0" smtClean="0"/>
              <a:t>转义字符</a:t>
            </a:r>
            <a:r>
              <a:rPr lang="en-US" altLang="zh-CN" b="1" u="sng" dirty="0" smtClean="0"/>
              <a:t>\</a:t>
            </a:r>
          </a:p>
          <a:p>
            <a:r>
              <a:rPr lang="zh-CN" altLang="en-US" dirty="0" smtClean="0"/>
              <a:t>我们想输出</a:t>
            </a:r>
            <a:r>
              <a:rPr lang="en-US" altLang="zh-CN" dirty="0" smtClean="0"/>
              <a:t>I'm LEO</a:t>
            </a:r>
            <a:r>
              <a:rPr lang="zh-CN" altLang="en-US" dirty="0" smtClean="0"/>
              <a:t>，如果按照</a:t>
            </a:r>
            <a:r>
              <a:rPr lang="en-US" altLang="zh-CN" dirty="0"/>
              <a:t>print</a:t>
            </a:r>
            <a:r>
              <a:rPr lang="en-US" altLang="zh-CN" dirty="0" smtClean="0"/>
              <a:t>('I'm LEO')</a:t>
            </a:r>
            <a:r>
              <a:rPr lang="zh-CN" altLang="en-US" dirty="0" smtClean="0"/>
              <a:t>格式会报错</a:t>
            </a:r>
            <a:endParaRPr lang="en-US" altLang="zh-CN" dirty="0" smtClean="0"/>
          </a:p>
          <a:p>
            <a:r>
              <a:rPr lang="zh-CN" altLang="en-US" dirty="0"/>
              <a:t>在需要在字符中使用特殊字符时，</a:t>
            </a:r>
            <a:r>
              <a:rPr lang="en-US" altLang="zh-CN" dirty="0"/>
              <a:t>python</a:t>
            </a:r>
            <a:r>
              <a:rPr lang="zh-CN" altLang="en-US" dirty="0"/>
              <a:t>用反斜杠</a:t>
            </a:r>
            <a:r>
              <a:rPr lang="en-US" altLang="zh-CN" dirty="0"/>
              <a:t>(\)</a:t>
            </a:r>
            <a:r>
              <a:rPr lang="zh-CN" altLang="en-US" dirty="0" smtClean="0"/>
              <a:t>转义字符</a:t>
            </a:r>
            <a:endParaRPr lang="en-US" altLang="zh-CN" dirty="0" smtClean="0"/>
          </a:p>
          <a:p>
            <a:pPr lvl="1"/>
            <a:r>
              <a:rPr lang="en-US" altLang="zh-CN" dirty="0"/>
              <a:t># </a:t>
            </a:r>
            <a:r>
              <a:rPr lang="zh-CN" altLang="en-US" dirty="0"/>
              <a:t>想输出 </a:t>
            </a:r>
            <a:r>
              <a:rPr lang="en-US" altLang="zh-CN" dirty="0"/>
              <a:t>I'm LEO</a:t>
            </a:r>
          </a:p>
          <a:p>
            <a:pPr lvl="1"/>
            <a:r>
              <a:rPr lang="en-US" altLang="zh-CN" dirty="0"/>
              <a:t>print('I\'m LEO</a:t>
            </a:r>
            <a:r>
              <a:rPr lang="en-US" altLang="zh-CN" dirty="0" smtClean="0"/>
              <a:t>')</a:t>
            </a:r>
          </a:p>
          <a:p>
            <a:r>
              <a:rPr lang="zh-CN" altLang="en-US" dirty="0"/>
              <a:t>常用</a:t>
            </a:r>
            <a:r>
              <a:rPr lang="zh-CN" altLang="en-US" dirty="0" smtClean="0"/>
              <a:t>的转义字符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73750"/>
              </p:ext>
            </p:extLst>
          </p:nvPr>
        </p:nvGraphicFramePr>
        <p:xfrm>
          <a:off x="4691304" y="4084130"/>
          <a:ext cx="4108665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213">
                  <a:extLst>
                    <a:ext uri="{9D8B030D-6E8A-4147-A177-3AD203B41FA5}">
                      <a16:colId xmlns:a16="http://schemas.microsoft.com/office/drawing/2014/main" val="3011194823"/>
                    </a:ext>
                  </a:extLst>
                </a:gridCol>
                <a:gridCol w="2434452">
                  <a:extLst>
                    <a:ext uri="{9D8B030D-6E8A-4147-A177-3AD203B41FA5}">
                      <a16:colId xmlns:a16="http://schemas.microsoft.com/office/drawing/2014/main" val="3979316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转义字符</a:t>
                      </a:r>
                      <a:endParaRPr lang="zh-CN" altLang="en-US" sz="20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altLang="en-US" sz="20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17001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\(</a:t>
                      </a:r>
                      <a:r>
                        <a:rPr lang="zh-CN" altLang="en-US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在行尾时</a:t>
                      </a:r>
                      <a:r>
                        <a:rPr lang="en-US" altLang="zh-CN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续行符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86527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\\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反斜杠符号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877538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\'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单引号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34450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\"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双引号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994232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\n</a:t>
                      </a:r>
                      <a:endParaRPr lang="en-US" altLang="zh-CN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换行</a:t>
                      </a:r>
                      <a:endParaRPr lang="zh-CN" altLang="en-US" sz="18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8451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9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9"/>
            <a:ext cx="9601196" cy="4137434"/>
          </a:xfrm>
        </p:spPr>
        <p:txBody>
          <a:bodyPr>
            <a:normAutofit lnSpcReduction="10000"/>
          </a:bodyPr>
          <a:lstStyle/>
          <a:p>
            <a:r>
              <a:rPr lang="zh-CN" altLang="en-US" b="1" u="sng" dirty="0"/>
              <a:t>字符串</a:t>
            </a:r>
            <a:r>
              <a:rPr lang="zh-CN" altLang="en-US" b="1" u="sng" dirty="0" smtClean="0"/>
              <a:t>格式化</a:t>
            </a:r>
            <a:r>
              <a:rPr lang="en-US" altLang="zh-CN" b="1" u="sng" dirty="0" smtClean="0"/>
              <a:t>%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一个值插入到一个有字符串格式符 </a:t>
            </a:r>
            <a:r>
              <a:rPr lang="en-US" altLang="zh-CN" dirty="0" smtClean="0"/>
              <a:t>% </a:t>
            </a:r>
            <a:r>
              <a:rPr lang="zh-CN" altLang="en-US" dirty="0"/>
              <a:t>的字符串中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print ("My name is </a:t>
            </a:r>
            <a:r>
              <a:rPr lang="en-US" altLang="zh-CN" dirty="0">
                <a:solidFill>
                  <a:srgbClr val="FF0000"/>
                </a:solidFill>
              </a:rPr>
              <a:t>%s</a:t>
            </a:r>
            <a:r>
              <a:rPr lang="en-US" altLang="zh-CN" dirty="0"/>
              <a:t> and I\'m </a:t>
            </a:r>
            <a:r>
              <a:rPr lang="en-US" altLang="zh-CN" dirty="0">
                <a:solidFill>
                  <a:srgbClr val="FF0000"/>
                </a:solidFill>
              </a:rPr>
              <a:t>%d</a:t>
            </a:r>
            <a:r>
              <a:rPr lang="en-US" altLang="zh-CN" dirty="0"/>
              <a:t> months" % ('LEO', 10))</a:t>
            </a:r>
          </a:p>
          <a:p>
            <a:r>
              <a:rPr lang="zh-CN" altLang="en-US" dirty="0" smtClean="0"/>
              <a:t>其他的格式化可以需要用的时候网上查一下格式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u="sng" dirty="0"/>
              <a:t>字符串</a:t>
            </a:r>
            <a:r>
              <a:rPr lang="zh-CN" altLang="en-US" b="1" u="sng" dirty="0" smtClean="0"/>
              <a:t>内建函数</a:t>
            </a:r>
            <a:endParaRPr lang="en-US" altLang="zh-CN" b="1" u="sng" dirty="0" smtClean="0"/>
          </a:p>
          <a:p>
            <a:pPr lvl="1"/>
            <a:r>
              <a:rPr lang="zh-CN" altLang="en-US" dirty="0" smtClean="0"/>
              <a:t>实现字符串</a:t>
            </a:r>
            <a:r>
              <a:rPr lang="zh-CN" altLang="en-US" dirty="0"/>
              <a:t>的第一个</a:t>
            </a:r>
            <a:r>
              <a:rPr lang="zh-CN" altLang="en-US" dirty="0" smtClean="0"/>
              <a:t>字符为大写，其它字符串全部小写</a:t>
            </a:r>
            <a:r>
              <a:rPr lang="en-US" altLang="zh-CN" dirty="0"/>
              <a:t>print(</a:t>
            </a:r>
            <a:r>
              <a:rPr lang="en-US" altLang="zh-CN" dirty="0" err="1"/>
              <a:t>str.</a:t>
            </a:r>
            <a:r>
              <a:rPr lang="en-US" altLang="zh-CN" dirty="0" err="1">
                <a:solidFill>
                  <a:srgbClr val="FF0000"/>
                </a:solidFill>
              </a:rPr>
              <a:t>capitalize</a:t>
            </a:r>
            <a:r>
              <a:rPr lang="en-US" altLang="zh-CN" dirty="0"/>
              <a:t>('</a:t>
            </a:r>
            <a:r>
              <a:rPr lang="en-US" altLang="zh-CN" dirty="0" err="1"/>
              <a:t>heLLo</a:t>
            </a:r>
            <a:r>
              <a:rPr lang="en-US" altLang="zh-CN" dirty="0"/>
              <a:t>, LEO</a:t>
            </a:r>
            <a:r>
              <a:rPr lang="en-US" altLang="zh-CN" dirty="0" smtClean="0"/>
              <a:t>'))</a:t>
            </a:r>
          </a:p>
          <a:p>
            <a:pPr lvl="1"/>
            <a:r>
              <a:rPr lang="zh-CN" altLang="en-US" dirty="0"/>
              <a:t>字符串中所有大写字符为</a:t>
            </a:r>
            <a:r>
              <a:rPr lang="zh-CN" altLang="en-US" dirty="0" smtClean="0"/>
              <a:t>小写  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str.</a:t>
            </a:r>
            <a:r>
              <a:rPr lang="en-US" altLang="zh-CN" dirty="0" err="1" smtClean="0">
                <a:solidFill>
                  <a:srgbClr val="FF0000"/>
                </a:solidFill>
              </a:rPr>
              <a:t>lower</a:t>
            </a:r>
            <a:r>
              <a:rPr lang="en-US" altLang="zh-CN" dirty="0"/>
              <a:t>('</a:t>
            </a:r>
            <a:r>
              <a:rPr lang="en-US" altLang="zh-CN" dirty="0" err="1"/>
              <a:t>heLLo</a:t>
            </a:r>
            <a:r>
              <a:rPr lang="en-US" altLang="zh-CN" dirty="0"/>
              <a:t>, LEO'))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437234" y="5972282"/>
            <a:ext cx="511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可以查看：</a:t>
            </a:r>
            <a:r>
              <a:rPr lang="en-US" altLang="zh-CN" sz="1400" dirty="0"/>
              <a:t>http://www.runoob.com/python3/python3-string.html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69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与元组</a:t>
            </a:r>
            <a:r>
              <a:rPr lang="en-US" altLang="zh-CN" dirty="0" smtClean="0"/>
              <a:t>(Tuple)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9"/>
            <a:ext cx="9601196" cy="413743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列表</a:t>
            </a:r>
            <a:r>
              <a:rPr lang="zh-CN" altLang="en-US" dirty="0"/>
              <a:t>是最常用的</a:t>
            </a:r>
            <a:r>
              <a:rPr lang="en-US" altLang="zh-CN" dirty="0"/>
              <a:t>Python</a:t>
            </a:r>
            <a:r>
              <a:rPr lang="zh-CN" altLang="en-US" dirty="0"/>
              <a:t>数据类型，它可以作为一个</a:t>
            </a:r>
            <a:r>
              <a:rPr lang="zh-CN" altLang="en-US" dirty="0" smtClean="0"/>
              <a:t>方括号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中括号内</a:t>
            </a:r>
            <a:r>
              <a:rPr lang="zh-CN" altLang="en-US" dirty="0"/>
              <a:t>的逗号分隔值出现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list1 = [ 'Love', 520 , 5.21, </a:t>
            </a:r>
            <a:r>
              <a:rPr lang="en-US" altLang="zh-CN" dirty="0" smtClean="0"/>
              <a:t>'Leo', 666]</a:t>
            </a:r>
            <a:endParaRPr lang="en-US" altLang="zh-CN" dirty="0"/>
          </a:p>
          <a:p>
            <a:pPr lvl="1"/>
            <a:r>
              <a:rPr lang="en-US" altLang="zh-CN" dirty="0"/>
              <a:t>list2 = </a:t>
            </a:r>
            <a:r>
              <a:rPr lang="en-US" altLang="zh-CN" dirty="0" smtClean="0"/>
              <a:t>['Happy</a:t>
            </a:r>
            <a:r>
              <a:rPr lang="en-US" altLang="zh-CN" dirty="0"/>
              <a:t>', </a:t>
            </a:r>
            <a:r>
              <a:rPr lang="en-US" altLang="zh-CN" dirty="0" smtClean="0"/>
              <a:t>'Birthday', 'to', 'LEO' ]</a:t>
            </a:r>
            <a:endParaRPr lang="en-US" altLang="zh-CN" dirty="0"/>
          </a:p>
          <a:p>
            <a:r>
              <a:rPr lang="zh-CN" altLang="en-US" dirty="0" smtClean="0"/>
              <a:t>类比</a:t>
            </a:r>
            <a:r>
              <a:rPr lang="zh-CN" altLang="en-US" b="1" u="sng" dirty="0" smtClean="0"/>
              <a:t>字符串</a:t>
            </a:r>
            <a:r>
              <a:rPr lang="zh-CN" altLang="en-US" dirty="0" smtClean="0"/>
              <a:t>，</a:t>
            </a:r>
            <a:r>
              <a:rPr lang="zh-CN" altLang="en-US" dirty="0"/>
              <a:t>列表索引从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。可以</a:t>
            </a:r>
            <a:r>
              <a:rPr lang="zh-CN" altLang="en-US" dirty="0"/>
              <a:t>进行截取、组合</a:t>
            </a:r>
            <a:r>
              <a:rPr lang="zh-CN" altLang="en-US" dirty="0" smtClean="0"/>
              <a:t>等操作。</a:t>
            </a:r>
            <a:endParaRPr lang="en-US" altLang="zh-CN" dirty="0"/>
          </a:p>
          <a:p>
            <a:pPr lvl="1"/>
            <a:r>
              <a:rPr lang="en-US" altLang="zh-CN" dirty="0" smtClean="0"/>
              <a:t>print(list1)               # </a:t>
            </a:r>
            <a:r>
              <a:rPr lang="zh-CN" altLang="en-US" dirty="0" smtClean="0"/>
              <a:t>输出</a:t>
            </a:r>
          </a:p>
          <a:p>
            <a:pPr lvl="1"/>
            <a:r>
              <a:rPr lang="en-US" altLang="zh-CN" dirty="0" smtClean="0"/>
              <a:t>print(list1[0</a:t>
            </a:r>
            <a:r>
              <a:rPr lang="en-US" altLang="zh-CN" dirty="0"/>
              <a:t>])            #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print(list1[1:3</a:t>
            </a:r>
            <a:r>
              <a:rPr lang="en-US" altLang="zh-CN" dirty="0"/>
              <a:t>])          # </a:t>
            </a:r>
            <a:r>
              <a:rPr lang="zh-CN" altLang="en-US" dirty="0" smtClean="0"/>
              <a:t>输出</a:t>
            </a:r>
            <a:endParaRPr lang="zh-CN" altLang="en-US" dirty="0"/>
          </a:p>
          <a:p>
            <a:pPr lvl="1"/>
            <a:r>
              <a:rPr lang="en-US" altLang="zh-CN" dirty="0"/>
              <a:t>print(list1[2:])           # </a:t>
            </a:r>
            <a:r>
              <a:rPr lang="zh-CN" altLang="en-US" dirty="0" smtClean="0"/>
              <a:t>输出</a:t>
            </a:r>
            <a:endParaRPr lang="zh-CN" altLang="en-US" dirty="0"/>
          </a:p>
          <a:p>
            <a:pPr lvl="1"/>
            <a:r>
              <a:rPr lang="en-US" altLang="zh-CN" dirty="0"/>
              <a:t># </a:t>
            </a:r>
            <a:r>
              <a:rPr lang="zh-CN" altLang="en-US" dirty="0"/>
              <a:t>加号 </a:t>
            </a:r>
            <a:r>
              <a:rPr lang="en-US" altLang="zh-CN" dirty="0"/>
              <a:t>+ </a:t>
            </a:r>
            <a:r>
              <a:rPr lang="zh-CN" altLang="en-US" dirty="0"/>
              <a:t>是列表连接运算符，星号 * 是重复操作。</a:t>
            </a:r>
          </a:p>
          <a:p>
            <a:pPr lvl="1"/>
            <a:r>
              <a:rPr lang="en-US" altLang="zh-CN" dirty="0"/>
              <a:t>print(list1 + list2)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输出</a:t>
            </a:r>
            <a:endParaRPr lang="zh-CN" altLang="en-US" dirty="0"/>
          </a:p>
          <a:p>
            <a:pPr lvl="1"/>
            <a:r>
              <a:rPr lang="en-US" altLang="zh-CN" dirty="0"/>
              <a:t>print(list2 * 2)       # </a:t>
            </a:r>
            <a:r>
              <a:rPr lang="zh-CN" altLang="en-US" dirty="0" smtClean="0"/>
              <a:t>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91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与元组</a:t>
            </a:r>
            <a:r>
              <a:rPr lang="en-US" altLang="zh-CN" dirty="0" smtClean="0"/>
              <a:t>(Tuple)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9"/>
            <a:ext cx="9601196" cy="4137434"/>
          </a:xfrm>
        </p:spPr>
        <p:txBody>
          <a:bodyPr>
            <a:normAutofit/>
          </a:bodyPr>
          <a:lstStyle/>
          <a:p>
            <a:r>
              <a:rPr lang="zh-CN" altLang="en-US" b="1" u="sng" dirty="0"/>
              <a:t>更新</a:t>
            </a:r>
            <a:r>
              <a:rPr lang="zh-CN" altLang="en-US" b="1" u="sng" dirty="0" smtClean="0"/>
              <a:t>列表</a:t>
            </a:r>
            <a:endParaRPr lang="en-US" altLang="zh-CN" b="1" u="sng" dirty="0" smtClean="0"/>
          </a:p>
          <a:p>
            <a:pPr lvl="1"/>
            <a:r>
              <a:rPr lang="en-US" altLang="zh-CN" dirty="0"/>
              <a:t>list1 = [ 'Love', 520 , 5.21, </a:t>
            </a:r>
            <a:r>
              <a:rPr lang="en-US" altLang="zh-CN" dirty="0" smtClean="0"/>
              <a:t>'Leo', </a:t>
            </a:r>
            <a:r>
              <a:rPr lang="en-US" altLang="zh-CN" dirty="0"/>
              <a:t>666]</a:t>
            </a:r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list1[4] </a:t>
            </a:r>
            <a:r>
              <a:rPr lang="en-US" altLang="zh-CN" dirty="0"/>
              <a:t>= </a:t>
            </a:r>
            <a:r>
              <a:rPr lang="en-US" altLang="zh-CN" dirty="0" smtClean="0"/>
              <a:t>2017</a:t>
            </a:r>
          </a:p>
          <a:p>
            <a:endParaRPr lang="en-US" altLang="zh-CN" dirty="0" smtClean="0"/>
          </a:p>
          <a:p>
            <a:r>
              <a:rPr lang="zh-CN" altLang="en-US" b="1" u="sng" dirty="0"/>
              <a:t>删除列表元素</a:t>
            </a:r>
            <a:endParaRPr lang="en-US" altLang="zh-CN" b="1" u="sng" dirty="0"/>
          </a:p>
          <a:p>
            <a:pPr lvl="1"/>
            <a:r>
              <a:rPr lang="en-US" altLang="zh-CN" dirty="0"/>
              <a:t>del </a:t>
            </a:r>
            <a:r>
              <a:rPr lang="en-US" altLang="zh-CN" dirty="0" smtClean="0"/>
              <a:t>list1[4]  #delete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33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与元组</a:t>
            </a:r>
            <a:r>
              <a:rPr lang="en-US" altLang="zh-CN" dirty="0" smtClean="0"/>
              <a:t>(Tuple)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9"/>
            <a:ext cx="9601196" cy="4218914"/>
          </a:xfrm>
        </p:spPr>
        <p:txBody>
          <a:bodyPr>
            <a:normAutofit/>
          </a:bodyPr>
          <a:lstStyle/>
          <a:p>
            <a:r>
              <a:rPr lang="zh-CN" altLang="en-US" b="1" u="sng" dirty="0"/>
              <a:t>列表函数</a:t>
            </a:r>
            <a:r>
              <a:rPr lang="en-US" altLang="zh-CN" b="1" u="sng" dirty="0"/>
              <a:t>&amp;</a:t>
            </a:r>
            <a:r>
              <a:rPr lang="zh-CN" altLang="en-US" b="1" u="sng" dirty="0" smtClean="0"/>
              <a:t>方法</a:t>
            </a:r>
            <a:endParaRPr lang="en-US" altLang="zh-CN" b="1" u="sng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800" dirty="0"/>
              <a:t>list1 = [ 'Love', 520 , 5.21, 'Leo', 666]</a:t>
            </a:r>
          </a:p>
          <a:p>
            <a:r>
              <a:rPr lang="en-US" altLang="zh-CN" sz="1800" dirty="0" smtClean="0"/>
              <a:t>print(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(list1)) #list1</a:t>
            </a:r>
            <a:r>
              <a:rPr lang="zh-CN" altLang="en-US" sz="1800" dirty="0" smtClean="0"/>
              <a:t>长度， </a:t>
            </a:r>
            <a:r>
              <a:rPr lang="en-US" altLang="zh-CN" sz="1800" dirty="0" err="1"/>
              <a:t>len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r>
              <a:rPr lang="en-US" altLang="zh-CN" sz="1800" dirty="0" smtClean="0"/>
              <a:t>list1.clear()  # </a:t>
            </a:r>
            <a:r>
              <a:rPr lang="zh-CN" altLang="en-US" sz="1800" dirty="0" smtClean="0"/>
              <a:t>清空列表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r>
              <a:rPr lang="en-US" altLang="zh-CN" sz="1800" dirty="0"/>
              <a:t>print(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(list1)) #list1</a:t>
            </a:r>
            <a:r>
              <a:rPr lang="zh-CN" altLang="en-US" sz="1800" dirty="0"/>
              <a:t>长度</a:t>
            </a:r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84068"/>
              </p:ext>
            </p:extLst>
          </p:nvPr>
        </p:nvGraphicFramePr>
        <p:xfrm>
          <a:off x="1586254" y="2477172"/>
          <a:ext cx="2813729" cy="184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990">
                  <a:extLst>
                    <a:ext uri="{9D8B030D-6E8A-4147-A177-3AD203B41FA5}">
                      <a16:colId xmlns:a16="http://schemas.microsoft.com/office/drawing/2014/main" val="707384743"/>
                    </a:ext>
                  </a:extLst>
                </a:gridCol>
                <a:gridCol w="2326739">
                  <a:extLst>
                    <a:ext uri="{9D8B030D-6E8A-4147-A177-3AD203B41FA5}">
                      <a16:colId xmlns:a16="http://schemas.microsoft.com/office/drawing/2014/main" val="3119645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序号</a:t>
                      </a:r>
                      <a:endParaRPr lang="zh-CN" altLang="en-US" sz="16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函数</a:t>
                      </a:r>
                      <a:endParaRPr lang="zh-CN" altLang="en-US" sz="16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752273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len</a:t>
                      </a:r>
                      <a:r>
                        <a:rPr lang="en-US" sz="1050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(list</a:t>
                      </a:r>
                      <a:r>
                        <a:rPr lang="en-US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r>
                        <a:rPr lang="zh-CN" altLang="en-US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列表</a:t>
                      </a:r>
                      <a:r>
                        <a:rPr lang="zh-CN" alt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元素个数</a:t>
                      </a:r>
                      <a:endParaRPr lang="zh-CN" altLang="en-US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90614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max(list</a:t>
                      </a:r>
                      <a:r>
                        <a:rPr lang="en-US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r>
                        <a:rPr lang="zh-CN" altLang="en-US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zh-CN" alt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列表元素最大值</a:t>
                      </a:r>
                      <a:endParaRPr lang="zh-CN" altLang="en-US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52245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min(list</a:t>
                      </a:r>
                      <a:r>
                        <a:rPr lang="en-US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r>
                        <a:rPr lang="zh-CN" altLang="en-US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zh-CN" alt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列表元素最小值</a:t>
                      </a:r>
                      <a:endParaRPr lang="zh-CN" altLang="en-US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59723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list(</a:t>
                      </a:r>
                      <a:r>
                        <a:rPr lang="en-US" altLang="zh-CN" sz="1050" u="sng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seq</a:t>
                      </a:r>
                      <a:r>
                        <a:rPr lang="en-US" altLang="zh-CN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r>
                        <a:rPr lang="zh-CN" altLang="en-US" sz="1050" u="sng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</a:t>
                      </a:r>
                      <a:r>
                        <a:rPr lang="zh-CN" alt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元组转换为列表</a:t>
                      </a:r>
                      <a:endParaRPr lang="zh-CN" altLang="en-US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72154123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82490"/>
              </p:ext>
            </p:extLst>
          </p:nvPr>
        </p:nvGraphicFramePr>
        <p:xfrm>
          <a:off x="6072996" y="2030008"/>
          <a:ext cx="3632319" cy="3840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604">
                  <a:extLst>
                    <a:ext uri="{9D8B030D-6E8A-4147-A177-3AD203B41FA5}">
                      <a16:colId xmlns:a16="http://schemas.microsoft.com/office/drawing/2014/main" val="3272746260"/>
                    </a:ext>
                  </a:extLst>
                </a:gridCol>
                <a:gridCol w="2999715">
                  <a:extLst>
                    <a:ext uri="{9D8B030D-6E8A-4147-A177-3AD203B41FA5}">
                      <a16:colId xmlns:a16="http://schemas.microsoft.com/office/drawing/2014/main" val="101851074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序号</a:t>
                      </a:r>
                    </a:p>
                  </a:txBody>
                  <a:tcPr marL="24136" marR="24136" marT="24136" marB="24136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0" spc="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方法</a:t>
                      </a:r>
                    </a:p>
                  </a:txBody>
                  <a:tcPr marL="24136" marR="24136" marT="24136" marB="24136"/>
                </a:tc>
                <a:extLst>
                  <a:ext uri="{0D108BD9-81ED-4DB2-BD59-A6C34878D82A}">
                    <a16:rowId xmlns:a16="http://schemas.microsoft.com/office/drawing/2014/main" val="3139041753"/>
                  </a:ext>
                </a:extLst>
              </a:tr>
              <a:tr h="563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0226" marR="40226" marT="56317" marB="56317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list.append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obj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)</a:t>
                      </a:r>
                      <a:b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</a:b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在列表末尾添加新的对象</a:t>
                      </a:r>
                    </a:p>
                  </a:txBody>
                  <a:tcPr marL="40226" marR="40226" marT="56317" marB="56317"/>
                </a:tc>
                <a:extLst>
                  <a:ext uri="{0D108BD9-81ED-4DB2-BD59-A6C34878D82A}">
                    <a16:rowId xmlns:a16="http://schemas.microsoft.com/office/drawing/2014/main" val="1468438958"/>
                  </a:ext>
                </a:extLst>
              </a:tr>
              <a:tr h="563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0226" marR="40226" marT="56317" marB="56317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list.count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obj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)</a:t>
                      </a:r>
                      <a:b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</a:b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统计某个元素在列表中出现的次数</a:t>
                      </a:r>
                    </a:p>
                  </a:txBody>
                  <a:tcPr marL="40226" marR="40226" marT="56317" marB="56317"/>
                </a:tc>
                <a:extLst>
                  <a:ext uri="{0D108BD9-81ED-4DB2-BD59-A6C34878D82A}">
                    <a16:rowId xmlns:a16="http://schemas.microsoft.com/office/drawing/2014/main" val="501216743"/>
                  </a:ext>
                </a:extLst>
              </a:tr>
              <a:tr h="563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0226" marR="40226" marT="56317" marB="56317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list.remove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obj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)</a:t>
                      </a:r>
                      <a:b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</a:b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移除列表中某个值的第一个匹配项</a:t>
                      </a:r>
                    </a:p>
                  </a:txBody>
                  <a:tcPr marL="40226" marR="40226" marT="56317" marB="56317"/>
                </a:tc>
                <a:extLst>
                  <a:ext uri="{0D108BD9-81ED-4DB2-BD59-A6C34878D82A}">
                    <a16:rowId xmlns:a16="http://schemas.microsoft.com/office/drawing/2014/main" val="360036944"/>
                  </a:ext>
                </a:extLst>
              </a:tr>
              <a:tr h="563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0226" marR="40226" marT="56317" marB="56317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list.clear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()</a:t>
                      </a:r>
                      <a:b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</a:b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清空列表</a:t>
                      </a:r>
                    </a:p>
                  </a:txBody>
                  <a:tcPr marL="40226" marR="40226" marT="56317" marB="56317"/>
                </a:tc>
                <a:extLst>
                  <a:ext uri="{0D108BD9-81ED-4DB2-BD59-A6C34878D82A}">
                    <a16:rowId xmlns:a16="http://schemas.microsoft.com/office/drawing/2014/main" val="2509031819"/>
                  </a:ext>
                </a:extLst>
              </a:tr>
              <a:tr h="56317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0226" marR="40226" marT="56317" marB="56317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list.copy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()</a:t>
                      </a:r>
                      <a:b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</a:b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复制列表</a:t>
                      </a:r>
                    </a:p>
                  </a:txBody>
                  <a:tcPr marL="40226" marR="40226" marT="56317" marB="56317"/>
                </a:tc>
                <a:extLst>
                  <a:ext uri="{0D108BD9-81ED-4DB2-BD59-A6C34878D82A}">
                    <a16:rowId xmlns:a16="http://schemas.microsoft.com/office/drawing/2014/main" val="3474924125"/>
                  </a:ext>
                </a:extLst>
              </a:tr>
              <a:tr h="337902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...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0226" marR="40226" marT="56317" marB="56317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...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0226" marR="40226" marT="56317" marB="56317"/>
                </a:tc>
                <a:extLst>
                  <a:ext uri="{0D108BD9-81ED-4DB2-BD59-A6C34878D82A}">
                    <a16:rowId xmlns:a16="http://schemas.microsoft.com/office/drawing/2014/main" val="121393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与元组</a:t>
            </a:r>
            <a:r>
              <a:rPr lang="en-US" altLang="zh-CN" dirty="0" smtClean="0"/>
              <a:t>(Tuple)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9"/>
            <a:ext cx="9601196" cy="413743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元组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/>
              <a:t>元组与列表类似</a:t>
            </a:r>
            <a:r>
              <a:rPr lang="zh-CN" altLang="en-US" dirty="0" smtClean="0"/>
              <a:t>，只是</a:t>
            </a:r>
            <a:r>
              <a:rPr lang="zh-CN" altLang="en-US" b="1" dirty="0" smtClean="0">
                <a:solidFill>
                  <a:srgbClr val="FF0000"/>
                </a:solidFill>
              </a:rPr>
              <a:t>元组</a:t>
            </a:r>
            <a:r>
              <a:rPr lang="zh-CN" altLang="en-US" b="1" dirty="0">
                <a:solidFill>
                  <a:srgbClr val="FF0000"/>
                </a:solidFill>
              </a:rPr>
              <a:t>的元素不能修改</a:t>
            </a:r>
            <a:r>
              <a:rPr lang="zh-CN" altLang="en-US" dirty="0"/>
              <a:t>。</a:t>
            </a:r>
            <a:endParaRPr lang="en-US" altLang="zh-CN" b="1" dirty="0" smtClean="0"/>
          </a:p>
          <a:p>
            <a:r>
              <a:rPr lang="zh-CN" altLang="en-US" dirty="0" smtClean="0"/>
              <a:t>定义：</a:t>
            </a:r>
            <a:r>
              <a:rPr lang="zh-CN" altLang="en-US" u="sng" dirty="0" smtClean="0"/>
              <a:t>元组</a:t>
            </a:r>
            <a:r>
              <a:rPr lang="zh-CN" altLang="en-US" u="sng" dirty="0"/>
              <a:t>使用</a:t>
            </a:r>
            <a:r>
              <a:rPr lang="zh-CN" altLang="en-US" b="1" u="sng" dirty="0" smtClean="0"/>
              <a:t>小括号</a:t>
            </a:r>
            <a:r>
              <a:rPr lang="en-US" altLang="zh-CN" u="sng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，</a:t>
            </a:r>
            <a:r>
              <a:rPr lang="zh-CN" altLang="en-US" dirty="0"/>
              <a:t>列表使用</a:t>
            </a:r>
            <a:r>
              <a:rPr lang="zh-CN" altLang="en-US" dirty="0" smtClean="0"/>
              <a:t>方括号</a:t>
            </a:r>
            <a:r>
              <a:rPr lang="en-US" altLang="zh-CN" dirty="0" smtClean="0"/>
              <a:t>[]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tuple1</a:t>
            </a:r>
            <a:r>
              <a:rPr lang="da-DK" altLang="zh-CN" dirty="0" smtClean="0"/>
              <a:t> </a:t>
            </a:r>
            <a:r>
              <a:rPr lang="da-DK" altLang="zh-CN" dirty="0"/>
              <a:t>= ('Love', 520 , 5.21, 'Leo', 666</a:t>
            </a:r>
            <a:r>
              <a:rPr lang="da-DK" altLang="zh-CN" dirty="0" smtClean="0"/>
              <a:t>)</a:t>
            </a:r>
          </a:p>
          <a:p>
            <a:pPr lvl="1"/>
            <a:r>
              <a:rPr lang="en-US" altLang="zh-CN" dirty="0" smtClean="0"/>
              <a:t>tuple2 </a:t>
            </a:r>
            <a:r>
              <a:rPr lang="en-US" altLang="zh-CN" dirty="0"/>
              <a:t>= </a:t>
            </a:r>
            <a:r>
              <a:rPr lang="en-US" altLang="zh-CN" dirty="0" smtClean="0"/>
              <a:t>(123</a:t>
            </a:r>
            <a:r>
              <a:rPr lang="en-US" altLang="zh-CN" dirty="0"/>
              <a:t>, 'Happy', </a:t>
            </a:r>
            <a:r>
              <a:rPr lang="en-US" altLang="zh-CN" dirty="0" smtClean="0"/>
              <a:t>'Birthday‘)</a:t>
            </a:r>
          </a:p>
        </p:txBody>
      </p:sp>
    </p:spTree>
    <p:extLst>
      <p:ext uri="{BB962C8B-B14F-4D97-AF65-F5344CB8AC3E}">
        <p14:creationId xmlns:p14="http://schemas.microsoft.com/office/powerpoint/2010/main" val="29532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与元组</a:t>
            </a:r>
            <a:r>
              <a:rPr lang="en-US" altLang="zh-CN" dirty="0" smtClean="0"/>
              <a:t>(Tuple)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9"/>
            <a:ext cx="9601196" cy="4137434"/>
          </a:xfrm>
        </p:spPr>
        <p:txBody>
          <a:bodyPr>
            <a:normAutofit/>
          </a:bodyPr>
          <a:lstStyle/>
          <a:p>
            <a:r>
              <a:rPr lang="zh-CN" altLang="en-US" dirty="0"/>
              <a:t>元组中的元素值是不允许修改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/>
              <a:t># </a:t>
            </a:r>
            <a:r>
              <a:rPr lang="zh-CN" altLang="en-US" dirty="0" smtClean="0"/>
              <a:t>修改</a:t>
            </a:r>
            <a:r>
              <a:rPr lang="zh-CN" altLang="en-US" dirty="0"/>
              <a:t>元组</a:t>
            </a:r>
            <a:r>
              <a:rPr lang="zh-CN" altLang="en-US" dirty="0" smtClean="0"/>
              <a:t>元素会报错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 tuple1[1] </a:t>
            </a:r>
            <a:r>
              <a:rPr lang="en-US" altLang="zh-CN" dirty="0"/>
              <a:t>= 100</a:t>
            </a:r>
          </a:p>
          <a:p>
            <a:r>
              <a:rPr lang="zh-CN" altLang="en-US" dirty="0"/>
              <a:t>元组中的元素值是不允许删除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/>
              <a:t># </a:t>
            </a:r>
            <a:r>
              <a:rPr lang="zh-CN" altLang="en-US" dirty="0" smtClean="0"/>
              <a:t>删除元组</a:t>
            </a:r>
            <a:r>
              <a:rPr lang="zh-CN" altLang="en-US" dirty="0"/>
              <a:t>元素会报错 </a:t>
            </a:r>
            <a:endParaRPr lang="en-US" altLang="zh-CN" dirty="0"/>
          </a:p>
          <a:p>
            <a:pPr lvl="1"/>
            <a:r>
              <a:rPr lang="en-US" altLang="zh-CN" dirty="0"/>
              <a:t># </a:t>
            </a:r>
            <a:r>
              <a:rPr lang="en-US" altLang="zh-CN" dirty="0" smtClean="0"/>
              <a:t>del tuple1[1]</a:t>
            </a:r>
            <a:endParaRPr lang="en-US" altLang="zh-CN" dirty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和列表类似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字典</a:t>
            </a:r>
            <a:r>
              <a:rPr lang="en-US" altLang="zh-CN" dirty="0" smtClean="0"/>
              <a:t>(Dictionary)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28389"/>
            <a:ext cx="9601196" cy="41736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和元组</a:t>
            </a:r>
            <a:r>
              <a:rPr lang="en-US" altLang="zh-CN" dirty="0" smtClean="0"/>
              <a:t>tuple</a:t>
            </a:r>
            <a:r>
              <a:rPr lang="zh-CN" altLang="en-US" dirty="0"/>
              <a:t>都属于</a:t>
            </a:r>
            <a:r>
              <a:rPr lang="en-US" altLang="zh-CN" dirty="0"/>
              <a:t>sequence</a:t>
            </a:r>
            <a:r>
              <a:rPr lang="zh-CN" altLang="en-US" dirty="0"/>
              <a:t>（序列）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列表是有序的对象集合，字典是无序的对象集合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两者</a:t>
            </a:r>
            <a:r>
              <a:rPr lang="zh-CN" altLang="en-US" dirty="0"/>
              <a:t>之间的区别在于：字典当中的元素是通过键来存取的，而不是通过偏移</a:t>
            </a:r>
            <a:r>
              <a:rPr lang="zh-CN" altLang="en-US" dirty="0" smtClean="0"/>
              <a:t>存取  </a:t>
            </a:r>
            <a:r>
              <a:rPr lang="en-US" altLang="zh-CN" dirty="0" smtClean="0"/>
              <a:t>list1[1</a:t>
            </a:r>
            <a:r>
              <a:rPr lang="en-US" altLang="zh-CN" dirty="0"/>
              <a:t>]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字典的</a:t>
            </a:r>
            <a:r>
              <a:rPr lang="zh-CN" altLang="en-US" dirty="0" smtClean="0"/>
              <a:t>每</a:t>
            </a:r>
            <a:r>
              <a:rPr lang="zh-CN" altLang="en-US" dirty="0"/>
              <a:t>一对</a:t>
            </a:r>
            <a:r>
              <a:rPr lang="zh-CN" altLang="en-US" dirty="0" smtClean="0"/>
              <a:t>键</a:t>
            </a:r>
            <a:r>
              <a:rPr lang="zh-CN" altLang="en-US" dirty="0"/>
              <a:t>值</a:t>
            </a:r>
            <a:r>
              <a:rPr lang="en-US" altLang="zh-CN" dirty="0"/>
              <a:t>(key=&gt;value)</a:t>
            </a:r>
            <a:r>
              <a:rPr lang="zh-CN" altLang="en-US" dirty="0"/>
              <a:t>对用</a:t>
            </a:r>
            <a:r>
              <a:rPr lang="zh-CN" altLang="en-US" dirty="0" smtClean="0">
                <a:solidFill>
                  <a:srgbClr val="FF0000"/>
                </a:solidFill>
              </a:rPr>
              <a:t>冒号</a:t>
            </a:r>
            <a:r>
              <a:rPr lang="en-US" altLang="zh-CN" dirty="0" smtClean="0">
                <a:solidFill>
                  <a:srgbClr val="FF0000"/>
                </a:solidFill>
              </a:rPr>
              <a:t> : </a:t>
            </a:r>
            <a:r>
              <a:rPr lang="zh-CN" altLang="en-US" dirty="0" smtClean="0"/>
              <a:t>分割</a:t>
            </a:r>
            <a:r>
              <a:rPr lang="zh-CN" altLang="en-US" dirty="0"/>
              <a:t>，每个对之间用</a:t>
            </a:r>
            <a:r>
              <a:rPr lang="zh-CN" altLang="en-US" dirty="0" smtClean="0">
                <a:solidFill>
                  <a:srgbClr val="FF0000"/>
                </a:solidFill>
              </a:rPr>
              <a:t>逗号</a:t>
            </a:r>
            <a:r>
              <a:rPr lang="en-US" altLang="zh-CN" dirty="0" smtClean="0">
                <a:solidFill>
                  <a:srgbClr val="FF0000"/>
                </a:solidFill>
              </a:rPr>
              <a:t> ,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分割</a:t>
            </a:r>
            <a:r>
              <a:rPr lang="zh-CN" altLang="en-US" dirty="0"/>
              <a:t>，整个字典包括在</a:t>
            </a:r>
            <a:r>
              <a:rPr lang="zh-CN" altLang="en-US" dirty="0" smtClean="0">
                <a:solidFill>
                  <a:srgbClr val="FF0000"/>
                </a:solidFill>
              </a:rPr>
              <a:t>花括号</a:t>
            </a:r>
            <a:r>
              <a:rPr lang="en-US" altLang="zh-CN" dirty="0" smtClean="0">
                <a:solidFill>
                  <a:srgbClr val="FF0000"/>
                </a:solidFill>
              </a:rPr>
              <a:t> {} </a:t>
            </a:r>
            <a:r>
              <a:rPr lang="zh-CN" altLang="en-US" dirty="0" smtClean="0"/>
              <a:t>中 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d </a:t>
            </a:r>
            <a:r>
              <a:rPr lang="en-US" altLang="zh-CN" dirty="0"/>
              <a:t>= {key1 : value1, key2 : value2 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栗子：</a:t>
            </a:r>
            <a:r>
              <a:rPr lang="en-US" altLang="zh-CN" dirty="0"/>
              <a:t> dict1 = </a:t>
            </a:r>
            <a:r>
              <a:rPr lang="en-US" altLang="zh-CN" dirty="0" smtClean="0"/>
              <a:t>{'name': 'Leo', 'birthday': '0731', </a:t>
            </a:r>
            <a:r>
              <a:rPr lang="en-US" altLang="zh-CN" dirty="0"/>
              <a:t>100: 2017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上面的栗子有三个元素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第三课 </a:t>
            </a:r>
            <a:r>
              <a:rPr lang="en-US" altLang="zh-CN" sz="4800" dirty="0" smtClean="0"/>
              <a:t>Python</a:t>
            </a:r>
            <a:r>
              <a:rPr lang="zh-CN" altLang="en-US" sz="4800" dirty="0" smtClean="0"/>
              <a:t>数据类型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Renrenyi (</a:t>
            </a:r>
            <a:r>
              <a:rPr lang="zh-CN" altLang="en-US" sz="2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人人易</a:t>
            </a:r>
            <a:r>
              <a:rPr lang="en-US" altLang="zh-CN" sz="2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字典</a:t>
            </a:r>
            <a:r>
              <a:rPr lang="en-US" altLang="zh-CN" dirty="0" smtClean="0"/>
              <a:t>(Dictionary)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37441"/>
            <a:ext cx="9601196" cy="445430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访问字典里的值</a:t>
            </a:r>
          </a:p>
          <a:p>
            <a:pPr lvl="1"/>
            <a:r>
              <a:rPr lang="en-US" altLang="zh-CN" dirty="0"/>
              <a:t>dict1 = {'name': 'Leo', 'birthday': '0731', 100: 2017}</a:t>
            </a:r>
          </a:p>
          <a:p>
            <a:pPr lvl="1"/>
            <a:r>
              <a:rPr lang="en-US" altLang="zh-CN" dirty="0"/>
              <a:t>print(dict1)             # </a:t>
            </a:r>
            <a:r>
              <a:rPr lang="zh-CN" altLang="en-US" dirty="0"/>
              <a:t>输出完整的字典</a:t>
            </a:r>
          </a:p>
          <a:p>
            <a:pPr lvl="1"/>
            <a:r>
              <a:rPr lang="en-US" altLang="zh-CN" dirty="0"/>
              <a:t>print(dict1.keys())      # </a:t>
            </a:r>
            <a:r>
              <a:rPr lang="zh-CN" altLang="en-US" dirty="0"/>
              <a:t>输出所有键</a:t>
            </a:r>
          </a:p>
          <a:p>
            <a:pPr lvl="1"/>
            <a:r>
              <a:rPr lang="en-US" altLang="zh-CN" dirty="0"/>
              <a:t>print(dict1.values())    # </a:t>
            </a:r>
            <a:r>
              <a:rPr lang="zh-CN" altLang="en-US" dirty="0"/>
              <a:t>输出所有值</a:t>
            </a:r>
          </a:p>
          <a:p>
            <a:pPr lvl="1"/>
            <a:r>
              <a:rPr lang="en-US" altLang="zh-CN" dirty="0"/>
              <a:t>print(dict1['name'])          # </a:t>
            </a:r>
            <a:r>
              <a:rPr lang="zh-CN" altLang="en-US" dirty="0"/>
              <a:t>输出键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‘name' </a:t>
            </a:r>
            <a:r>
              <a:rPr lang="zh-CN" altLang="en-US" dirty="0"/>
              <a:t>的值</a:t>
            </a:r>
          </a:p>
          <a:p>
            <a:pPr lvl="1"/>
            <a:r>
              <a:rPr lang="en-US" altLang="zh-CN" dirty="0"/>
              <a:t>print(dict1[100])              # </a:t>
            </a:r>
            <a:r>
              <a:rPr lang="zh-CN" altLang="en-US" dirty="0"/>
              <a:t>输出键为 </a:t>
            </a:r>
            <a:r>
              <a:rPr lang="en-US" altLang="zh-CN" dirty="0" smtClean="0"/>
              <a:t>100 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b="1" dirty="0"/>
              <a:t>修改</a:t>
            </a:r>
            <a:r>
              <a:rPr lang="zh-CN" altLang="en-US" b="1" dirty="0" smtClean="0"/>
              <a:t>字典</a:t>
            </a:r>
            <a:endParaRPr lang="en-US" altLang="zh-CN" b="1" dirty="0" smtClean="0"/>
          </a:p>
          <a:p>
            <a:pPr lvl="1"/>
            <a:r>
              <a:rPr lang="en-US" altLang="zh-CN" dirty="0"/>
              <a:t>dict1[100] = 2018;     # </a:t>
            </a:r>
            <a:r>
              <a:rPr lang="zh-CN" altLang="en-US" dirty="0"/>
              <a:t>更新 </a:t>
            </a:r>
            <a:r>
              <a:rPr lang="en-US" altLang="zh-CN" dirty="0"/>
              <a:t>100 </a:t>
            </a:r>
          </a:p>
          <a:p>
            <a:pPr lvl="1"/>
            <a:r>
              <a:rPr lang="en-US" altLang="zh-CN" dirty="0"/>
              <a:t>dict1['place'] = '</a:t>
            </a:r>
            <a:r>
              <a:rPr lang="en-US" altLang="zh-CN" dirty="0" err="1"/>
              <a:t>js</a:t>
            </a:r>
            <a:r>
              <a:rPr lang="en-US" altLang="zh-CN" dirty="0"/>
              <a:t>'     # </a:t>
            </a:r>
            <a:r>
              <a:rPr lang="zh-CN" altLang="en-US" dirty="0"/>
              <a:t>添加信息</a:t>
            </a:r>
            <a:endParaRPr lang="en-US" altLang="zh-CN" dirty="0"/>
          </a:p>
          <a:p>
            <a:r>
              <a:rPr lang="zh-CN" altLang="en-US" b="1" dirty="0" smtClean="0"/>
              <a:t>字典的函数、方法可以根据自己的需求查</a:t>
            </a:r>
            <a:r>
              <a:rPr lang="zh-CN" altLang="en-US" dirty="0" smtClean="0"/>
              <a:t>（如求元素个数、删除元素等）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32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789561"/>
            <a:ext cx="9601196" cy="683705"/>
          </a:xfrm>
        </p:spPr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(Set)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1" y="1937441"/>
            <a:ext cx="9601196" cy="445430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）是一个</a:t>
            </a:r>
            <a:r>
              <a:rPr lang="zh-CN" altLang="en-US" b="1" u="sng" dirty="0">
                <a:solidFill>
                  <a:srgbClr val="0070C0"/>
                </a:solidFill>
              </a:rPr>
              <a:t>无序</a:t>
            </a:r>
            <a:r>
              <a:rPr lang="zh-CN" altLang="en-US" b="1" u="sng" dirty="0">
                <a:solidFill>
                  <a:schemeClr val="accent2"/>
                </a:solidFill>
              </a:rPr>
              <a:t>不重复</a:t>
            </a:r>
            <a:r>
              <a:rPr lang="zh-CN" altLang="en-US" dirty="0"/>
              <a:t>元素的序列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大括号 </a:t>
            </a:r>
            <a:r>
              <a:rPr lang="en-US" altLang="zh-CN" dirty="0"/>
              <a:t>{ } </a:t>
            </a:r>
            <a:r>
              <a:rPr lang="zh-CN" altLang="en-US" dirty="0"/>
              <a:t>或者 </a:t>
            </a:r>
            <a:r>
              <a:rPr lang="en-US" altLang="zh-CN" dirty="0"/>
              <a:t>set() </a:t>
            </a:r>
            <a:r>
              <a:rPr lang="zh-CN" altLang="en-US" dirty="0"/>
              <a:t>函数创建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注意：空集</a:t>
            </a:r>
            <a:r>
              <a:rPr lang="zh-CN" altLang="en-US" dirty="0"/>
              <a:t>合必须用 </a:t>
            </a:r>
            <a:r>
              <a:rPr lang="en-US" altLang="zh-CN" dirty="0"/>
              <a:t>set() </a:t>
            </a:r>
            <a:r>
              <a:rPr lang="zh-CN" altLang="en-US" dirty="0"/>
              <a:t>而不是 </a:t>
            </a:r>
            <a:r>
              <a:rPr lang="en-US" altLang="zh-CN" dirty="0"/>
              <a:t>{ }</a:t>
            </a:r>
            <a:r>
              <a:rPr lang="zh-CN" altLang="en-US" dirty="0"/>
              <a:t>，因为 </a:t>
            </a:r>
            <a:r>
              <a:rPr lang="en-US" altLang="zh-CN" dirty="0"/>
              <a:t>{ } </a:t>
            </a:r>
            <a:r>
              <a:rPr lang="zh-CN" altLang="en-US" dirty="0"/>
              <a:t>是用来创建一个空字典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set1 = {'Shanghai', 'Shenzhen', 'Guangzhou', 'Shanghai', 'Beijing'}</a:t>
            </a:r>
          </a:p>
          <a:p>
            <a:r>
              <a:rPr lang="en-US" altLang="zh-CN" dirty="0"/>
              <a:t>print(set1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去掉了重复元素</a:t>
            </a:r>
            <a:r>
              <a:rPr lang="en-US" altLang="zh-CN" dirty="0" smtClean="0"/>
              <a:t>Shanghai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我觉得集合用的不会很多，详细</a:t>
            </a:r>
            <a:r>
              <a:rPr lang="zh-CN" altLang="en-US" u="sng" dirty="0" smtClean="0"/>
              <a:t>函数和方法</a:t>
            </a:r>
            <a:r>
              <a:rPr lang="zh-CN" altLang="en-US" dirty="0" smtClean="0"/>
              <a:t>可以看网址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www.runoob.com/python3/python3-set.html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www.youtube.com/watch?v=0OnWngRyeR8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55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数据类型</a:t>
            </a:r>
            <a:r>
              <a:rPr lang="zh-CN" altLang="en-US" dirty="0"/>
              <a:t>转换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270485"/>
              </p:ext>
            </p:extLst>
          </p:nvPr>
        </p:nvGraphicFramePr>
        <p:xfrm>
          <a:off x="1295401" y="2558343"/>
          <a:ext cx="9264729" cy="3695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674">
                  <a:extLst>
                    <a:ext uri="{9D8B030D-6E8A-4147-A177-3AD203B41FA5}">
                      <a16:colId xmlns:a16="http://schemas.microsoft.com/office/drawing/2014/main" val="2574141055"/>
                    </a:ext>
                  </a:extLst>
                </a:gridCol>
                <a:gridCol w="3612158">
                  <a:extLst>
                    <a:ext uri="{9D8B030D-6E8A-4147-A177-3AD203B41FA5}">
                      <a16:colId xmlns:a16="http://schemas.microsoft.com/office/drawing/2014/main" val="3145550600"/>
                    </a:ext>
                  </a:extLst>
                </a:gridCol>
                <a:gridCol w="883036">
                  <a:extLst>
                    <a:ext uri="{9D8B030D-6E8A-4147-A177-3AD203B41FA5}">
                      <a16:colId xmlns:a16="http://schemas.microsoft.com/office/drawing/2014/main" val="1849077799"/>
                    </a:ext>
                  </a:extLst>
                </a:gridCol>
                <a:gridCol w="3316861">
                  <a:extLst>
                    <a:ext uri="{9D8B030D-6E8A-4147-A177-3AD203B41FA5}">
                      <a16:colId xmlns:a16="http://schemas.microsoft.com/office/drawing/2014/main" val="3254598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函数</a:t>
                      </a:r>
                      <a:endParaRPr lang="zh-CN" altLang="en-US" sz="18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altLang="en-US" sz="18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0" spc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函数</a:t>
                      </a:r>
                      <a:endParaRPr lang="zh-CN" altLang="en-US" sz="1800" b="1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0" spc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altLang="en-US" sz="18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683919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2"/>
                        </a:rPr>
                        <a:t>int</a:t>
                      </a: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2"/>
                        </a:rPr>
                        <a:t>(x [,base])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</a:t>
                      </a:r>
                      <a:r>
                        <a:rPr lang="en-US" altLang="zh-CN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转换为一个整数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3"/>
                        </a:rPr>
                        <a:t>list(s)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将序列 </a:t>
                      </a:r>
                      <a:r>
                        <a:rPr lang="en-US" altLang="zh-CN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 </a:t>
                      </a: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转换为一个列表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13248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4"/>
                        </a:rPr>
                        <a:t>float(x)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</a:t>
                      </a:r>
                      <a:r>
                        <a:rPr lang="en-US" altLang="zh-CN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转换到一个浮点数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5"/>
                        </a:rPr>
                        <a:t>set(s)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转换为可变集合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152443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6"/>
                        </a:rPr>
                        <a:t>complex(real [,</a:t>
                      </a:r>
                      <a:r>
                        <a:rPr lang="en-US" sz="1200" b="1" u="sng" kern="0" spc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6"/>
                        </a:rPr>
                        <a:t>imag</a:t>
                      </a: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6"/>
                        </a:rPr>
                        <a:t>])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创建一个复数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7"/>
                        </a:rPr>
                        <a:t>dict</a:t>
                      </a: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7"/>
                        </a:rPr>
                        <a:t>(d)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创建一个字典。</a:t>
                      </a:r>
                      <a:r>
                        <a:rPr 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 </a:t>
                      </a: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必须是一个序列 </a:t>
                      </a:r>
                      <a:r>
                        <a:rPr lang="en-US" altLang="zh-CN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key,value)</a:t>
                      </a: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元组。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39101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8"/>
                        </a:rPr>
                        <a:t>str</a:t>
                      </a: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8"/>
                        </a:rPr>
                        <a:t>(x)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将对象 </a:t>
                      </a:r>
                      <a:r>
                        <a:rPr lang="en-US" altLang="zh-CN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 </a:t>
                      </a: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转换为字符串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9"/>
                        </a:rPr>
                        <a:t>frozenset</a:t>
                      </a: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9"/>
                        </a:rPr>
                        <a:t>(s)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转换为不可变集合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69610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0"/>
                        </a:rPr>
                        <a:t>repr</a:t>
                      </a: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0"/>
                        </a:rPr>
                        <a:t>(x)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将对象 </a:t>
                      </a:r>
                      <a:r>
                        <a:rPr lang="en-US" altLang="zh-CN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 </a:t>
                      </a: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转换为表达式字符串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1"/>
                        </a:rPr>
                        <a:t>chr</a:t>
                      </a: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1"/>
                        </a:rPr>
                        <a:t>(x)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将一个整数转换为一个字符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54015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2"/>
                        </a:rPr>
                        <a:t>eval</a:t>
                      </a: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2"/>
                        </a:rPr>
                        <a:t>(</a:t>
                      </a:r>
                      <a:r>
                        <a:rPr lang="en-US" sz="1200" b="1" u="sng" kern="0" spc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2"/>
                        </a:rPr>
                        <a:t>str</a:t>
                      </a: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2"/>
                        </a:rPr>
                        <a:t>)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用来计算在字符串中的有效</a:t>
                      </a:r>
                      <a:r>
                        <a:rPr lang="en-US" altLang="zh-CN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Python</a:t>
                      </a: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表达式</a:t>
                      </a:r>
                      <a:r>
                        <a:rPr lang="en-US" altLang="zh-CN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,</a:t>
                      </a: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并返回一个对象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3"/>
                        </a:rPr>
                        <a:t>ord</a:t>
                      </a: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3"/>
                        </a:rPr>
                        <a:t>(x)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将一个字符转换为它的整数值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84829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4"/>
                        </a:rPr>
                        <a:t>tuple(s)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将序列 </a:t>
                      </a:r>
                      <a:r>
                        <a:rPr lang="en-US" altLang="zh-CN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 </a:t>
                      </a:r>
                      <a:r>
                        <a:rPr lang="zh-CN" altLang="en-US" sz="1200" kern="0" spc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转换为一个元组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5"/>
                        </a:rPr>
                        <a:t>hex(x)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将一个整数转换为一个十六进制字符串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07162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altLang="en-US" sz="20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6"/>
                        </a:rPr>
                        <a:t>oct</a:t>
                      </a:r>
                      <a:r>
                        <a:rPr lang="en-US" sz="1200" b="1" u="sng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hlinkClick r:id="rId16"/>
                        </a:rPr>
                        <a:t>(x)</a:t>
                      </a:r>
                      <a:endParaRPr 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将一个整数转换为一个八进制字符串</a:t>
                      </a:r>
                      <a:endParaRPr lang="zh-CN" altLang="en-US" sz="20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60274"/>
                  </a:ext>
                </a:extLst>
              </a:tr>
            </a:tbl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915156" y="1808790"/>
            <a:ext cx="10410730" cy="99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如，</a:t>
            </a:r>
            <a:r>
              <a:rPr lang="en-US" altLang="zh-CN" dirty="0"/>
              <a:t> </a:t>
            </a:r>
            <a:r>
              <a:rPr lang="en-US" altLang="zh-CN" dirty="0" smtClean="0"/>
              <a:t>print(type(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(100</a:t>
            </a:r>
            <a:r>
              <a:rPr lang="en-US" altLang="zh-CN" dirty="0"/>
              <a:t>))) </a:t>
            </a:r>
            <a:r>
              <a:rPr lang="en-US" altLang="zh-CN" dirty="0" smtClean="0"/>
              <a:t>    print(type(float(100)))     print(type(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(100</a:t>
            </a:r>
            <a:r>
              <a:rPr lang="en-US" altLang="zh-CN" dirty="0"/>
              <a:t>)))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66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3.0 </a:t>
            </a:r>
            <a:r>
              <a:rPr lang="zh-CN" altLang="en-US" dirty="0" smtClean="0"/>
              <a:t>变量与赋值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中的变量不需要声明。每个变量在使用前都必须赋值，变量赋值以后该变量才会被</a:t>
            </a:r>
            <a:r>
              <a:rPr lang="zh-CN" altLang="en-US" dirty="0" smtClean="0"/>
              <a:t>创建。</a:t>
            </a:r>
            <a:endParaRPr lang="en-US" altLang="zh-CN" dirty="0" smtClean="0"/>
          </a:p>
          <a:p>
            <a:r>
              <a:rPr lang="zh-CN" altLang="en-US" dirty="0" smtClean="0"/>
              <a:t>等号</a:t>
            </a:r>
            <a:r>
              <a:rPr lang="zh-CN" altLang="en-US" dirty="0"/>
              <a:t>（</a:t>
            </a:r>
            <a:r>
              <a:rPr lang="en-US" altLang="zh-CN" dirty="0"/>
              <a:t>=</a:t>
            </a:r>
            <a:r>
              <a:rPr lang="zh-CN" altLang="en-US" dirty="0"/>
              <a:t>）用来给变量赋值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等号</a:t>
            </a:r>
            <a:r>
              <a:rPr lang="zh-CN" altLang="en-US" dirty="0"/>
              <a:t>（</a:t>
            </a:r>
            <a:r>
              <a:rPr lang="en-US" altLang="zh-CN" dirty="0"/>
              <a:t>=</a:t>
            </a:r>
            <a:r>
              <a:rPr lang="zh-CN" altLang="en-US" dirty="0"/>
              <a:t>）运算符左边</a:t>
            </a:r>
            <a:r>
              <a:rPr lang="zh-CN" altLang="en-US" dirty="0" smtClean="0"/>
              <a:t>是变量</a:t>
            </a:r>
            <a:r>
              <a:rPr lang="zh-CN" altLang="en-US" dirty="0"/>
              <a:t>名</a:t>
            </a:r>
            <a:r>
              <a:rPr lang="en-US" altLang="zh-CN" dirty="0"/>
              <a:t>,</a:t>
            </a:r>
            <a:r>
              <a:rPr lang="zh-CN" altLang="en-US" dirty="0"/>
              <a:t>等号（</a:t>
            </a:r>
            <a:r>
              <a:rPr lang="en-US" altLang="zh-CN" dirty="0"/>
              <a:t>=</a:t>
            </a:r>
            <a:r>
              <a:rPr lang="zh-CN" altLang="en-US" dirty="0"/>
              <a:t>）运算符右边是存储在变量中的值。例如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name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"</a:t>
            </a:r>
            <a:r>
              <a:rPr lang="en-US" altLang="zh-CN" dirty="0" smtClean="0"/>
              <a:t>LEO"</a:t>
            </a:r>
          </a:p>
          <a:p>
            <a:pPr lvl="1"/>
            <a:r>
              <a:rPr lang="en-US" altLang="zh-CN" dirty="0" smtClean="0"/>
              <a:t>print </a:t>
            </a:r>
            <a:r>
              <a:rPr lang="en-US" altLang="zh-CN" dirty="0"/>
              <a:t>(name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1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3.0 </a:t>
            </a:r>
            <a:r>
              <a:rPr lang="zh-CN" altLang="en-US" dirty="0" smtClean="0"/>
              <a:t>变量与赋值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多</a:t>
            </a:r>
            <a:r>
              <a:rPr lang="zh-CN" altLang="en-US" b="1" dirty="0"/>
              <a:t>个变量赋值</a:t>
            </a:r>
          </a:p>
          <a:p>
            <a:pPr lvl="1"/>
            <a:r>
              <a:rPr lang="en-US" altLang="zh-CN" dirty="0"/>
              <a:t>a = b = c = </a:t>
            </a:r>
            <a:r>
              <a:rPr lang="en-US" altLang="zh-CN" dirty="0" smtClean="0"/>
              <a:t>520   # </a:t>
            </a:r>
            <a:r>
              <a:rPr lang="en-US" altLang="zh-CN" dirty="0"/>
              <a:t>print(a, b, c)</a:t>
            </a:r>
          </a:p>
          <a:p>
            <a:pPr lvl="1"/>
            <a:r>
              <a:rPr lang="en-US" altLang="zh-CN" dirty="0"/>
              <a:t>a, b, c = 'we', 520, "</a:t>
            </a:r>
            <a:r>
              <a:rPr lang="en-US" altLang="zh-CN" dirty="0" smtClean="0"/>
              <a:t>LEO"    </a:t>
            </a:r>
            <a:r>
              <a:rPr lang="en-US" altLang="zh-CN" dirty="0"/>
              <a:t># print(a, b, c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# type</a:t>
            </a:r>
            <a:r>
              <a:rPr lang="zh-CN" altLang="en-US" dirty="0"/>
              <a:t>可以查看</a:t>
            </a:r>
            <a:r>
              <a:rPr lang="zh-CN" altLang="en-US" dirty="0" smtClean="0"/>
              <a:t>数据类型  </a:t>
            </a:r>
            <a:r>
              <a:rPr lang="en-US" altLang="zh-CN" dirty="0" smtClean="0"/>
              <a:t># print(type(a</a:t>
            </a:r>
            <a:r>
              <a:rPr lang="en-US" altLang="zh-CN" dirty="0"/>
              <a:t>), type(b), type(c))</a:t>
            </a:r>
          </a:p>
          <a:p>
            <a:r>
              <a:rPr lang="zh-CN" altLang="en-US" b="1" dirty="0"/>
              <a:t>标准</a:t>
            </a:r>
            <a:r>
              <a:rPr lang="zh-CN" altLang="en-US" b="1" dirty="0" smtClean="0"/>
              <a:t>数据类型</a:t>
            </a:r>
            <a:endParaRPr lang="en-US" altLang="zh-CN" b="1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Number</a:t>
            </a:r>
            <a:r>
              <a:rPr lang="zh-CN" altLang="en-US" dirty="0">
                <a:solidFill>
                  <a:srgbClr val="FF0000"/>
                </a:solidFill>
              </a:rPr>
              <a:t>（数字）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（字符串）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（列表）</a:t>
            </a:r>
          </a:p>
          <a:p>
            <a:pPr lvl="1"/>
            <a:r>
              <a:rPr lang="en-US" altLang="zh-CN" dirty="0"/>
              <a:t>Tuple</a:t>
            </a:r>
            <a:r>
              <a:rPr lang="zh-CN" altLang="en-US" dirty="0"/>
              <a:t>（元组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Dictionary</a:t>
            </a:r>
            <a:r>
              <a:rPr lang="zh-CN" altLang="en-US" dirty="0">
                <a:solidFill>
                  <a:srgbClr val="FF0000"/>
                </a:solidFill>
              </a:rPr>
              <a:t>（字典）</a:t>
            </a:r>
          </a:p>
          <a:p>
            <a:pPr lvl="1"/>
            <a:r>
              <a:rPr lang="en-US" altLang="zh-CN" dirty="0"/>
              <a:t>Set</a:t>
            </a:r>
            <a:r>
              <a:rPr lang="zh-CN" altLang="en-US" dirty="0"/>
              <a:t>（集合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数字</a:t>
            </a:r>
            <a:r>
              <a:rPr lang="en-US" altLang="zh-CN" dirty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支持三种不同的数值类型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/>
              <a:t>整型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</a:t>
            </a:r>
            <a:r>
              <a:rPr lang="zh-CN" altLang="en-US" dirty="0"/>
              <a:t>被称为是整型或整数</a:t>
            </a:r>
            <a:r>
              <a:rPr lang="zh-CN" altLang="en-US" dirty="0" smtClean="0"/>
              <a:t>，不</a:t>
            </a:r>
            <a:r>
              <a:rPr lang="zh-CN" altLang="en-US" dirty="0"/>
              <a:t>带小数</a:t>
            </a:r>
            <a:r>
              <a:rPr lang="zh-CN" altLang="en-US" dirty="0" smtClean="0"/>
              <a:t>点；</a:t>
            </a:r>
            <a:r>
              <a:rPr lang="en-US" altLang="zh-CN" dirty="0" smtClean="0"/>
              <a:t>a=3  a=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(3)</a:t>
            </a:r>
            <a:endParaRPr lang="en-US" altLang="zh-CN" dirty="0"/>
          </a:p>
          <a:p>
            <a:r>
              <a:rPr lang="zh-CN" altLang="en-US" dirty="0" smtClean="0"/>
              <a:t>浮点</a:t>
            </a:r>
            <a:r>
              <a:rPr lang="zh-CN" altLang="en-US" dirty="0"/>
              <a:t>型</a:t>
            </a:r>
            <a:r>
              <a:rPr lang="en-US" altLang="zh-CN" dirty="0"/>
              <a:t>(float)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</a:t>
            </a:r>
            <a:r>
              <a:rPr lang="zh-CN" altLang="en-US" dirty="0"/>
              <a:t>型由整数部分与小数部分组成</a:t>
            </a:r>
            <a:r>
              <a:rPr lang="zh-CN" altLang="en-US" dirty="0" smtClean="0"/>
              <a:t>，带小数点</a:t>
            </a:r>
            <a:r>
              <a:rPr lang="en-US" altLang="zh-CN" dirty="0"/>
              <a:t>; </a:t>
            </a:r>
            <a:r>
              <a:rPr lang="en-US" altLang="zh-CN" dirty="0" smtClean="0"/>
              <a:t>  b=3.0   a=float(3.0)</a:t>
            </a:r>
            <a:endParaRPr lang="zh-CN" altLang="en-US" dirty="0" smtClean="0"/>
          </a:p>
          <a:p>
            <a:r>
              <a:rPr lang="zh-CN" altLang="en-US" dirty="0" smtClean="0"/>
              <a:t>复数</a:t>
            </a:r>
            <a:r>
              <a:rPr lang="en-US" altLang="zh-CN" dirty="0" smtClean="0"/>
              <a:t>(complex) </a:t>
            </a:r>
          </a:p>
          <a:p>
            <a:pPr lvl="1"/>
            <a:r>
              <a:rPr lang="zh-CN" altLang="en-US" dirty="0" smtClean="0"/>
              <a:t>复数</a:t>
            </a:r>
            <a:r>
              <a:rPr lang="zh-CN" altLang="en-US" dirty="0"/>
              <a:t>由实数部分和虚数部分构成，可以用</a:t>
            </a:r>
            <a:r>
              <a:rPr lang="en-US" altLang="zh-CN" dirty="0"/>
              <a:t>a + </a:t>
            </a:r>
            <a:r>
              <a:rPr lang="en-US" altLang="zh-CN" dirty="0" err="1"/>
              <a:t>bj</a:t>
            </a:r>
            <a:r>
              <a:rPr lang="en-US" altLang="zh-CN" dirty="0"/>
              <a:t>,</a:t>
            </a:r>
            <a:r>
              <a:rPr lang="zh-CN" altLang="en-US" dirty="0"/>
              <a:t>或者</a:t>
            </a:r>
            <a:r>
              <a:rPr lang="en-US" altLang="zh-CN" dirty="0"/>
              <a:t>complex(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zh-CN" altLang="en-US" dirty="0" smtClean="0"/>
              <a:t>，复数</a:t>
            </a:r>
            <a:r>
              <a:rPr lang="zh-CN" altLang="en-US" dirty="0"/>
              <a:t>的实部</a:t>
            </a:r>
            <a:r>
              <a:rPr lang="en-US" altLang="zh-CN" dirty="0"/>
              <a:t>a</a:t>
            </a:r>
            <a:r>
              <a:rPr lang="zh-CN" altLang="en-US" dirty="0"/>
              <a:t>和虚部</a:t>
            </a:r>
            <a:r>
              <a:rPr lang="en-US" altLang="zh-CN" dirty="0"/>
              <a:t>b</a:t>
            </a:r>
            <a:r>
              <a:rPr lang="zh-CN" altLang="en-US" dirty="0"/>
              <a:t>都是浮点型</a:t>
            </a:r>
            <a:r>
              <a:rPr lang="zh-CN" altLang="en-US" dirty="0" smtClean="0"/>
              <a:t>。  </a:t>
            </a:r>
            <a:r>
              <a:rPr lang="en-US" altLang="zh-CN" dirty="0"/>
              <a:t>2+3j </a:t>
            </a:r>
            <a:r>
              <a:rPr lang="en-US" altLang="zh-CN" dirty="0" smtClean="0"/>
              <a:t>    complex(2,3)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0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数字</a:t>
            </a:r>
            <a:r>
              <a:rPr lang="en-US" altLang="zh-CN" dirty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数字类型转换</a:t>
            </a:r>
          </a:p>
          <a:p>
            <a:r>
              <a:rPr lang="zh-CN" altLang="en-US" u="sng" dirty="0" smtClean="0"/>
              <a:t>将数据类型作为函数名</a:t>
            </a:r>
            <a:endParaRPr lang="zh-CN" altLang="en-US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(x) 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转换为一个整数</a:t>
            </a:r>
            <a:r>
              <a:rPr lang="zh-CN" altLang="en-US" dirty="0" smtClean="0"/>
              <a:t>。 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向下取整，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(3.9</a:t>
            </a:r>
            <a:r>
              <a:rPr lang="en-US" altLang="zh-CN" dirty="0"/>
              <a:t>)=</a:t>
            </a:r>
            <a:r>
              <a:rPr lang="en-US" altLang="zh-CN" dirty="0" smtClean="0"/>
              <a:t>3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en-US" altLang="zh-CN" dirty="0"/>
              <a:t>float(x) 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转换到一个浮点数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float(3)=3.0</a:t>
            </a:r>
            <a:endParaRPr lang="zh-CN" altLang="en-US" dirty="0"/>
          </a:p>
          <a:p>
            <a:pPr lvl="1"/>
            <a:r>
              <a:rPr lang="en-US" altLang="zh-CN" dirty="0"/>
              <a:t>complex(x) 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转换到一个复数，实数部分为 </a:t>
            </a:r>
            <a:r>
              <a:rPr lang="en-US" altLang="zh-CN" dirty="0"/>
              <a:t>x</a:t>
            </a:r>
            <a:r>
              <a:rPr lang="zh-CN" altLang="en-US" dirty="0"/>
              <a:t>，虚数部分为 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complex(x, y) </a:t>
            </a:r>
            <a:r>
              <a:rPr lang="zh-CN" altLang="en-US" dirty="0"/>
              <a:t>将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转换到一个复数，实数部分为 </a:t>
            </a:r>
            <a:r>
              <a:rPr lang="en-US" altLang="zh-CN" dirty="0"/>
              <a:t>x</a:t>
            </a:r>
            <a:r>
              <a:rPr lang="zh-CN" altLang="en-US" dirty="0"/>
              <a:t>，虚数部分为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是数字表达式。</a:t>
            </a:r>
          </a:p>
        </p:txBody>
      </p:sp>
    </p:spTree>
    <p:extLst>
      <p:ext uri="{BB962C8B-B14F-4D97-AF65-F5344CB8AC3E}">
        <p14:creationId xmlns:p14="http://schemas.microsoft.com/office/powerpoint/2010/main" val="11734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数字</a:t>
            </a:r>
            <a:r>
              <a:rPr lang="en-US" altLang="zh-CN" dirty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数字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11587"/>
              </p:ext>
            </p:extLst>
          </p:nvPr>
        </p:nvGraphicFramePr>
        <p:xfrm>
          <a:off x="1698782" y="2334411"/>
          <a:ext cx="6350000" cy="3131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813">
                  <a:extLst>
                    <a:ext uri="{9D8B030D-6E8A-4147-A177-3AD203B41FA5}">
                      <a16:colId xmlns:a16="http://schemas.microsoft.com/office/drawing/2014/main" val="4041948151"/>
                    </a:ext>
                  </a:extLst>
                </a:gridCol>
                <a:gridCol w="5516187">
                  <a:extLst>
                    <a:ext uri="{9D8B030D-6E8A-4147-A177-3AD203B41FA5}">
                      <a16:colId xmlns:a16="http://schemas.microsoft.com/office/drawing/2014/main" val="2413330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运算符</a:t>
                      </a:r>
                      <a:endParaRPr lang="zh-CN" altLang="en-US" sz="18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描述</a:t>
                      </a:r>
                      <a:endParaRPr lang="zh-CN" altLang="en-US" sz="1800" b="1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787179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+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加 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两个对象相加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73013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减 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得到负数或是一个数减去另一个数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873818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*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乘 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两个数相乘或是返回一个被重复若干次的字符串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24532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除 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</a:t>
                      </a:r>
                      <a:r>
                        <a:rPr 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除以</a:t>
                      </a:r>
                      <a:r>
                        <a:rPr 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  <a:endParaRPr 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40292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%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取模 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返回除法的余数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280592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**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幂 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次</a:t>
                      </a:r>
                      <a:r>
                        <a:rPr lang="zh-CN" altLang="en-US" sz="1800" kern="0" spc="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幂  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5600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取整除 </a:t>
                      </a:r>
                      <a:r>
                        <a:rPr lang="en-US" altLang="zh-CN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</a:t>
                      </a:r>
                      <a:r>
                        <a:rPr lang="zh-CN" altLang="en-US" sz="1800" kern="0" spc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返回商的整数部分（向下取整）</a:t>
                      </a:r>
                      <a:endParaRPr lang="zh-CN" altLang="en-US" sz="18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13983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8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数字</a:t>
            </a:r>
            <a:r>
              <a:rPr lang="en-US" altLang="zh-CN" dirty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en-US" altLang="zh-CN" dirty="0" smtClean="0"/>
          </a:p>
          <a:p>
            <a:r>
              <a:rPr lang="zh-CN" altLang="en-US" sz="2000" dirty="0"/>
              <a:t>不能直接</a:t>
            </a:r>
            <a:r>
              <a:rPr lang="zh-CN" altLang="en-US" sz="2000" dirty="0" smtClean="0"/>
              <a:t>访问，先导</a:t>
            </a:r>
            <a:r>
              <a:rPr lang="zh-CN" altLang="en-US" sz="2000" dirty="0"/>
              <a:t>入 </a:t>
            </a:r>
            <a:r>
              <a:rPr lang="en-US" altLang="zh-CN" sz="2000" dirty="0">
                <a:solidFill>
                  <a:srgbClr val="FF0000"/>
                </a:solidFill>
              </a:rPr>
              <a:t>math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模块</a:t>
            </a:r>
            <a:r>
              <a:rPr lang="en-US" altLang="zh-CN" sz="2000" b="1" dirty="0">
                <a:solidFill>
                  <a:srgbClr val="C00000"/>
                </a:solidFill>
              </a:rPr>
              <a:t>import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math</a:t>
            </a:r>
            <a:r>
              <a:rPr lang="zh-CN" altLang="en-US" sz="2000" dirty="0" smtClean="0"/>
              <a:t>，随后调用函数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数学</a:t>
            </a:r>
            <a:r>
              <a:rPr lang="zh-CN" altLang="en-US" sz="2000" dirty="0" smtClean="0"/>
              <a:t>常量    </a:t>
            </a:r>
            <a:r>
              <a:rPr lang="en-US" altLang="zh-CN" sz="2000" dirty="0" smtClean="0"/>
              <a:t>(1) </a:t>
            </a:r>
            <a:r>
              <a:rPr lang="en-US" altLang="zh-CN" sz="2000" dirty="0" err="1" smtClean="0"/>
              <a:t>math.pi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圆周率</a:t>
            </a:r>
            <a:r>
              <a:rPr lang="el-GR" altLang="zh-CN" dirty="0"/>
              <a:t>π</a:t>
            </a:r>
            <a:r>
              <a:rPr lang="en-US" altLang="zh-CN" sz="2000" dirty="0" smtClean="0"/>
              <a:t>     (2) </a:t>
            </a:r>
            <a:r>
              <a:rPr lang="en-US" altLang="zh-CN" sz="2000" dirty="0" err="1" smtClean="0"/>
              <a:t>math.e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自然对数</a:t>
            </a:r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60927"/>
              </p:ext>
            </p:extLst>
          </p:nvPr>
        </p:nvGraphicFramePr>
        <p:xfrm>
          <a:off x="1429007" y="2728265"/>
          <a:ext cx="9543791" cy="2621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550">
                  <a:extLst>
                    <a:ext uri="{9D8B030D-6E8A-4147-A177-3AD203B41FA5}">
                      <a16:colId xmlns:a16="http://schemas.microsoft.com/office/drawing/2014/main" val="2770695693"/>
                    </a:ext>
                  </a:extLst>
                </a:gridCol>
                <a:gridCol w="3854820">
                  <a:extLst>
                    <a:ext uri="{9D8B030D-6E8A-4147-A177-3AD203B41FA5}">
                      <a16:colId xmlns:a16="http://schemas.microsoft.com/office/drawing/2014/main" val="206204693"/>
                    </a:ext>
                  </a:extLst>
                </a:gridCol>
                <a:gridCol w="1121199">
                  <a:extLst>
                    <a:ext uri="{9D8B030D-6E8A-4147-A177-3AD203B41FA5}">
                      <a16:colId xmlns:a16="http://schemas.microsoft.com/office/drawing/2014/main" val="2823944004"/>
                    </a:ext>
                  </a:extLst>
                </a:gridCol>
                <a:gridCol w="3756222">
                  <a:extLst>
                    <a:ext uri="{9D8B030D-6E8A-4147-A177-3AD203B41FA5}">
                      <a16:colId xmlns:a16="http://schemas.microsoft.com/office/drawing/2014/main" val="2011193428"/>
                    </a:ext>
                  </a:extLst>
                </a:gridCol>
              </a:tblGrid>
              <a:tr h="1483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</a:t>
                      </a:r>
                      <a:endParaRPr lang="zh-CN" alt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描述 </a:t>
                      </a:r>
                      <a:endParaRPr lang="zh-CN" alt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</a:t>
                      </a:r>
                      <a:endParaRPr lang="zh-CN" alt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描述 </a:t>
                      </a:r>
                      <a:endParaRPr lang="zh-CN" altLang="en-US" sz="2000" b="1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extLst>
                  <a:ext uri="{0D108BD9-81ED-4DB2-BD59-A6C34878D82A}">
                    <a16:rowId xmlns:a16="http://schemas.microsoft.com/office/drawing/2014/main" val="292543933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abs(x)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返回数字的绝对值，如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abs(-10) 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 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log10(x)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返回以</a:t>
                      </a:r>
                      <a:r>
                        <a:rPr lang="en-US" altLang="zh-CN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r>
                        <a:rPr lang="zh-CN" altLang="en-US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为基数的</a:t>
                      </a:r>
                      <a:r>
                        <a:rPr lang="en-US" altLang="zh-CN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的对数，如</a:t>
                      </a:r>
                      <a:r>
                        <a:rPr lang="en-US" altLang="zh-CN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math.log10(100)</a:t>
                      </a:r>
                      <a:r>
                        <a:rPr lang="zh-CN" altLang="en-US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 </a:t>
                      </a:r>
                      <a:r>
                        <a:rPr lang="en-US" altLang="zh-CN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2.0</a:t>
                      </a:r>
                      <a:endParaRPr lang="zh-CN" altLang="en-US" sz="18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extLst>
                  <a:ext uri="{0D108BD9-81ED-4DB2-BD59-A6C34878D82A}">
                    <a16:rowId xmlns:a16="http://schemas.microsoft.com/office/drawing/2014/main" val="3361150016"/>
                  </a:ext>
                </a:extLst>
              </a:tr>
              <a:tr h="24986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ceil(x)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返回数字的上入整数，如</a:t>
                      </a:r>
                      <a:r>
                        <a:rPr lang="en-US" altLang="zh-CN" sz="1400" kern="12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math.ceil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(4.1) 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 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max(x1, x2,...)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返回给定参数的最大值，参数可以为序列。</a:t>
                      </a:r>
                      <a:endParaRPr lang="zh-CN" altLang="en-US" sz="18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extLst>
                  <a:ext uri="{0D108BD9-81ED-4DB2-BD59-A6C34878D82A}">
                    <a16:rowId xmlns:a16="http://schemas.microsoft.com/office/drawing/2014/main" val="4019259685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 err="1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exp</a:t>
                      </a: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e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次幂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e</a:t>
                      </a:r>
                      <a:r>
                        <a:rPr lang="en-US" sz="1400" kern="1200" baseline="300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),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</a:t>
                      </a:r>
                      <a:r>
                        <a:rPr lang="en-US" sz="1400" kern="12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math.exp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(1) 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2.718281828459045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 err="1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modf</a:t>
                      </a: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的整数部分与小数部分，两部分的数值符号与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相同，整数部分以浮点型表示。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extLst>
                  <a:ext uri="{0D108BD9-81ED-4DB2-BD59-A6C34878D82A}">
                    <a16:rowId xmlns:a16="http://schemas.microsoft.com/office/drawing/2014/main" val="295631978"/>
                  </a:ext>
                </a:extLst>
              </a:tr>
              <a:tr h="28065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 err="1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fabs</a:t>
                      </a: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返回数字的绝对值，如</a:t>
                      </a:r>
                      <a:r>
                        <a:rPr lang="en-US" altLang="zh-CN" sz="1400" kern="12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math.fabs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(-10) 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10.0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pow(x, y)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x**y 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运算后的值。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extLst>
                  <a:ext uri="{0D108BD9-81ED-4DB2-BD59-A6C34878D82A}">
                    <a16:rowId xmlns:a16="http://schemas.microsoft.com/office/drawing/2014/main" val="3044064900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floor(x)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返回数字的下舍整数，如</a:t>
                      </a:r>
                      <a:r>
                        <a:rPr lang="en-US" sz="1400" kern="12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math.floor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(4.9)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 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round(x [,n])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返回浮点数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的四舍五入值，如给出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值，则代表舍入到小数点后的位数。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extLst>
                  <a:ext uri="{0D108BD9-81ED-4DB2-BD59-A6C34878D82A}">
                    <a16:rowId xmlns:a16="http://schemas.microsoft.com/office/drawing/2014/main" val="693449260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log(x)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math.log(</a:t>
                      </a:r>
                      <a:r>
                        <a:rPr lang="en-US" sz="1400" kern="12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math.e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1.0,</a:t>
                      </a:r>
                      <a:r>
                        <a:rPr 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math.log(100,10)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2.0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 err="1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sqrt</a:t>
                      </a:r>
                      <a:r>
                        <a:rPr lang="en-US" sz="1400" u="sng" kern="1200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返回数字</a:t>
                      </a:r>
                      <a:r>
                        <a:rPr lang="en-US" altLang="zh-CN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400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的平方根。</a:t>
                      </a:r>
                      <a:endParaRPr lang="zh-CN" altLang="en-US" sz="18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10" marR="16510" marT="22860" marB="22860"/>
                </a:tc>
                <a:extLst>
                  <a:ext uri="{0D108BD9-81ED-4DB2-BD59-A6C34878D82A}">
                    <a16:rowId xmlns:a16="http://schemas.microsoft.com/office/drawing/2014/main" val="9051186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37234" y="5972282"/>
            <a:ext cx="511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可以查看：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://www.runoob.com/python3/python3-number.html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9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数字</a:t>
            </a:r>
            <a:r>
              <a:rPr lang="en-US" altLang="zh-CN" dirty="0"/>
              <a:t>(Number)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三角函数</a:t>
            </a:r>
            <a:endParaRPr lang="en-US" altLang="zh-CN" dirty="0" smtClean="0"/>
          </a:p>
          <a:p>
            <a:r>
              <a:rPr lang="zh-CN" altLang="en-US" dirty="0"/>
              <a:t>不能直接访问，先导入 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en-US" altLang="zh-CN" dirty="0"/>
              <a:t> </a:t>
            </a:r>
            <a:r>
              <a:rPr lang="zh-CN" altLang="en-US" dirty="0"/>
              <a:t>模块，随后调用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比如：	</a:t>
            </a:r>
            <a:endParaRPr lang="en-US" altLang="zh-CN" dirty="0"/>
          </a:p>
          <a:p>
            <a:pPr lvl="1"/>
            <a:r>
              <a:rPr lang="zh-CN" altLang="en-US" dirty="0"/>
              <a:t>返回的</a:t>
            </a:r>
            <a:r>
              <a:rPr lang="en-US" altLang="zh-CN" dirty="0"/>
              <a:t>x</a:t>
            </a:r>
            <a:r>
              <a:rPr lang="zh-CN" altLang="en-US" dirty="0"/>
              <a:t>弧度的正弦值</a:t>
            </a:r>
            <a:r>
              <a:rPr lang="en-US" altLang="zh-CN" dirty="0"/>
              <a:t>  </a:t>
            </a:r>
            <a:r>
              <a:rPr lang="en-US" altLang="zh-CN" dirty="0" err="1" smtClean="0"/>
              <a:t>math.sin</a:t>
            </a:r>
            <a:r>
              <a:rPr lang="en-US" altLang="zh-CN" dirty="0" smtClean="0"/>
              <a:t>(x)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随机数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先导入 </a:t>
            </a:r>
            <a:r>
              <a:rPr lang="en-US" altLang="zh-CN" dirty="0" smtClean="0">
                <a:solidFill>
                  <a:srgbClr val="FF0000"/>
                </a:solidFill>
              </a:rPr>
              <a:t>random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比如：	</a:t>
            </a:r>
            <a:endParaRPr lang="en-US" altLang="zh-CN" dirty="0"/>
          </a:p>
          <a:p>
            <a:pPr lvl="1"/>
            <a:r>
              <a:rPr lang="en-US" altLang="zh-CN" dirty="0"/>
              <a:t>import </a:t>
            </a:r>
            <a:r>
              <a:rPr lang="en-US" altLang="zh-CN" dirty="0" smtClean="0"/>
              <a:t>random</a:t>
            </a:r>
          </a:p>
          <a:p>
            <a:pPr lvl="1"/>
            <a:r>
              <a:rPr lang="en-US" altLang="zh-CN" dirty="0" smtClean="0"/>
              <a:t>print </a:t>
            </a:r>
            <a:r>
              <a:rPr lang="en-US" altLang="zh-CN" dirty="0"/>
              <a:t>("random() : ", </a:t>
            </a:r>
            <a:r>
              <a:rPr lang="en-US" altLang="zh-CN" dirty="0" err="1"/>
              <a:t>random.random</a:t>
            </a:r>
            <a:r>
              <a:rPr lang="en-US" altLang="zh-CN" dirty="0"/>
              <a:t>())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37234" y="5972282"/>
            <a:ext cx="511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可以查看：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://www.runoob.com/python3/python3-number.html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00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自定义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2060"/>
      </a:hlink>
      <a:folHlink>
        <a:srgbClr val="0070C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654</TotalTime>
  <Words>2073</Words>
  <Application>Microsoft Office PowerPoint</Application>
  <PresentationFormat>宽屏</PresentationFormat>
  <Paragraphs>358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方正舒体</vt:lpstr>
      <vt:lpstr>黑体</vt:lpstr>
      <vt:lpstr>华文楷体</vt:lpstr>
      <vt:lpstr>宋体</vt:lpstr>
      <vt:lpstr>Arial</vt:lpstr>
      <vt:lpstr>Calibri</vt:lpstr>
      <vt:lpstr>Garamond</vt:lpstr>
      <vt:lpstr>Times New Roman</vt:lpstr>
      <vt:lpstr>环保</vt:lpstr>
      <vt:lpstr>小小说明</vt:lpstr>
      <vt:lpstr>第三课 Python数据类型</vt:lpstr>
      <vt:lpstr>3.0 变量与赋值</vt:lpstr>
      <vt:lpstr>3.0 变量与赋值</vt:lpstr>
      <vt:lpstr>3.1 数字(Number)</vt:lpstr>
      <vt:lpstr>3.1 数字(Number)</vt:lpstr>
      <vt:lpstr>3.1 数字(Number)</vt:lpstr>
      <vt:lpstr>3.1 数字(Number)</vt:lpstr>
      <vt:lpstr>3.1 数字(Number)</vt:lpstr>
      <vt:lpstr>3.2 字符串(String)</vt:lpstr>
      <vt:lpstr>3.2 字符串(String)</vt:lpstr>
      <vt:lpstr>3.2 字符串(String)</vt:lpstr>
      <vt:lpstr>3.2 字符串(String)</vt:lpstr>
      <vt:lpstr>3.3 列表(List)与元组(Tuple)</vt:lpstr>
      <vt:lpstr>3.3 列表(List)与元组(Tuple)</vt:lpstr>
      <vt:lpstr>3.3 列表(List)与元组(Tuple)</vt:lpstr>
      <vt:lpstr>3.3 列表(List)与元组(Tuple)</vt:lpstr>
      <vt:lpstr>3.3 列表(List)与元组(Tuple)</vt:lpstr>
      <vt:lpstr>3.4 字典(Dictionary)</vt:lpstr>
      <vt:lpstr>3.4 字典(Dictionary)</vt:lpstr>
      <vt:lpstr>3.5 集合(Set)</vt:lpstr>
      <vt:lpstr>3.6 数据类型转换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User</cp:lastModifiedBy>
  <cp:revision>385</cp:revision>
  <dcterms:created xsi:type="dcterms:W3CDTF">2018-07-29T07:14:14Z</dcterms:created>
  <dcterms:modified xsi:type="dcterms:W3CDTF">2018-08-02T03:29:12Z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