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sldIdLst>
    <p:sldId id="266" r:id="rId2"/>
    <p:sldId id="256" r:id="rId3"/>
    <p:sldId id="258" r:id="rId4"/>
    <p:sldId id="257" r:id="rId5"/>
    <p:sldId id="259" r:id="rId6"/>
    <p:sldId id="260" r:id="rId7"/>
    <p:sldId id="262" r:id="rId8"/>
    <p:sldId id="261" r:id="rId9"/>
    <p:sldId id="265" r:id="rId10"/>
    <p:sldId id="263" r:id="rId11"/>
    <p:sldId id="264" r:id="rId1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1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4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43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40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2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88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55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95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63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83297" y="1633814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01063"/>
            <a:ext cx="9601196" cy="68370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82861"/>
            <a:ext cx="9601196" cy="409300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0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497588"/>
          </a:xfrm>
        </p:spPr>
        <p:txBody>
          <a:bodyPr anchor="b">
            <a:normAutofit/>
          </a:bodyPr>
          <a:lstStyle>
            <a:lvl1pPr algn="ctr" fontAlgn="ctr">
              <a:defRPr sz="4400" b="0" cap="none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0377" y="3573449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0377" y="3411821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8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8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8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2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9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2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3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python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ppt</a:t>
            </a:r>
            <a:r>
              <a:rPr lang="zh-CN" altLang="en-US" dirty="0"/>
              <a:t>是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runoob</a:t>
            </a:r>
            <a:r>
              <a:rPr lang="zh-CN" altLang="en-US" dirty="0" smtClean="0"/>
              <a:t>中的教程</a:t>
            </a:r>
            <a:r>
              <a:rPr lang="zh-CN" altLang="en-US" dirty="0"/>
              <a:t>制作的</a:t>
            </a:r>
            <a:r>
              <a:rPr lang="zh-CN" altLang="en-US" dirty="0" smtClean="0"/>
              <a:t>，地址</a:t>
            </a:r>
            <a:r>
              <a:rPr lang="zh-CN" altLang="en-US" dirty="0"/>
              <a:t>如下</a:t>
            </a:r>
            <a:endParaRPr lang="en-US" altLang="zh-CN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www.runoob.com/python3</a:t>
            </a:r>
            <a:endParaRPr lang="en-US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因为是自己做的</a:t>
            </a:r>
            <a:r>
              <a:rPr lang="en-US" altLang="zh-CN" dirty="0" err="1"/>
              <a:t>ppt</a:t>
            </a:r>
            <a:r>
              <a:rPr lang="zh-CN" altLang="en-US" dirty="0"/>
              <a:t>，没有人帮助复核，不可避免可能有些错误之类的。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我的要求是：自己看可以，没有我的同意不得公开用我的</a:t>
            </a:r>
            <a:r>
              <a:rPr lang="en-US" altLang="zh-CN" dirty="0" err="1"/>
              <a:t>ppt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如果你写帖子或者做视频，请把引用于我写出来，谢谢。</a:t>
            </a:r>
            <a:endParaRPr lang="en-US" altLang="zh-CN" dirty="0"/>
          </a:p>
          <a:p>
            <a:pPr lvl="1"/>
            <a:r>
              <a:rPr lang="zh-CN" altLang="en-US" dirty="0"/>
              <a:t>写我的名字 人人易（</a:t>
            </a:r>
            <a:r>
              <a:rPr lang="en-US" altLang="zh-CN" dirty="0" err="1"/>
              <a:t>renrenyi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以及视频来源（比如哔哩哔哩）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5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成员</a:t>
            </a:r>
            <a:r>
              <a:rPr lang="zh-CN" altLang="en-US" dirty="0"/>
              <a:t>运算符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95401" y="1782861"/>
            <a:ext cx="9601196" cy="194716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检验实例中是否包含了某个的成员（可用于序列类型变量：</a:t>
            </a:r>
            <a:r>
              <a:rPr lang="zh-CN" altLang="en-US" sz="1800" b="1" u="sng" dirty="0" smtClean="0">
                <a:solidFill>
                  <a:srgbClr val="0070C0"/>
                </a:solidFill>
              </a:rPr>
              <a:t>字符串</a:t>
            </a:r>
            <a:r>
              <a:rPr lang="zh-CN" altLang="en-US" sz="1800" b="1" dirty="0">
                <a:solidFill>
                  <a:srgbClr val="0070C0"/>
                </a:solidFill>
              </a:rPr>
              <a:t>，</a:t>
            </a:r>
            <a:r>
              <a:rPr lang="zh-CN" altLang="en-US" sz="1800" b="1" u="sng" dirty="0">
                <a:solidFill>
                  <a:srgbClr val="0070C0"/>
                </a:solidFill>
              </a:rPr>
              <a:t>列表</a:t>
            </a:r>
            <a:r>
              <a:rPr lang="zh-CN" altLang="en-US" sz="1800" b="1" dirty="0">
                <a:solidFill>
                  <a:srgbClr val="0070C0"/>
                </a:solidFill>
              </a:rPr>
              <a:t>或</a:t>
            </a:r>
            <a:r>
              <a:rPr lang="zh-CN" altLang="en-US" sz="1800" b="1" u="sng" dirty="0" smtClean="0">
                <a:solidFill>
                  <a:srgbClr val="0070C0"/>
                </a:solidFill>
              </a:rPr>
              <a:t>元组</a:t>
            </a:r>
            <a:r>
              <a:rPr lang="zh-CN" altLang="en-US" sz="1800" dirty="0" smtClean="0"/>
              <a:t>）。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84940"/>
              </p:ext>
            </p:extLst>
          </p:nvPr>
        </p:nvGraphicFramePr>
        <p:xfrm>
          <a:off x="1097071" y="2264319"/>
          <a:ext cx="9676553" cy="1248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0382">
                  <a:extLst>
                    <a:ext uri="{9D8B030D-6E8A-4147-A177-3AD203B41FA5}">
                      <a16:colId xmlns:a16="http://schemas.microsoft.com/office/drawing/2014/main" val="679779636"/>
                    </a:ext>
                  </a:extLst>
                </a:gridCol>
                <a:gridCol w="4475425">
                  <a:extLst>
                    <a:ext uri="{9D8B030D-6E8A-4147-A177-3AD203B41FA5}">
                      <a16:colId xmlns:a16="http://schemas.microsoft.com/office/drawing/2014/main" val="3606325449"/>
                    </a:ext>
                  </a:extLst>
                </a:gridCol>
                <a:gridCol w="4260746">
                  <a:extLst>
                    <a:ext uri="{9D8B030D-6E8A-4147-A177-3AD203B41FA5}">
                      <a16:colId xmlns:a16="http://schemas.microsoft.com/office/drawing/2014/main" val="2321699574"/>
                    </a:ext>
                  </a:extLst>
                </a:gridCol>
              </a:tblGrid>
              <a:tr h="341265"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运算符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实例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2331345517"/>
                  </a:ext>
                </a:extLst>
              </a:tr>
              <a:tr h="45358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in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如果在指定的序列中找到值返回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True，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否则返回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False。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在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序列中 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,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如果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在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序列中返回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True。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617054280"/>
                  </a:ext>
                </a:extLst>
              </a:tr>
              <a:tr h="45358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not in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如果在指定的序列中没有找到值返回 </a:t>
                      </a:r>
                      <a:r>
                        <a:rPr 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True，</a:t>
                      </a:r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否则返回 </a:t>
                      </a:r>
                      <a:r>
                        <a:rPr 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False。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不在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序列中 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,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如果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不在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序列中返回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True。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424757300"/>
                  </a:ext>
                </a:extLst>
              </a:tr>
            </a:tbl>
          </a:graphicData>
        </a:graphic>
      </p:graphicFrame>
      <p:sp>
        <p:nvSpPr>
          <p:cNvPr id="6" name="内容占位符 7"/>
          <p:cNvSpPr txBox="1">
            <a:spLocks/>
          </p:cNvSpPr>
          <p:nvPr/>
        </p:nvSpPr>
        <p:spPr>
          <a:xfrm>
            <a:off x="1295401" y="3730028"/>
            <a:ext cx="3113637" cy="2417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 = 3</a:t>
            </a:r>
          </a:p>
          <a:p>
            <a:pPr marL="0" indent="0">
              <a:buNone/>
            </a:pPr>
            <a:r>
              <a:rPr lang="en-US" altLang="zh-CN" dirty="0"/>
              <a:t>b = 6</a:t>
            </a:r>
          </a:p>
          <a:p>
            <a:pPr marL="0" indent="0">
              <a:buNone/>
            </a:pPr>
            <a:r>
              <a:rPr lang="en-US" altLang="zh-CN" dirty="0"/>
              <a:t>list1 = [1, 2, 3, 4, 5 ];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if ( a in list1 ):</a:t>
            </a:r>
          </a:p>
          <a:p>
            <a:pPr marL="0" indent="0">
              <a:buNone/>
            </a:pPr>
            <a:r>
              <a:rPr lang="en-US" altLang="zh-CN" dirty="0"/>
              <a:t>   print</a:t>
            </a:r>
            <a:r>
              <a:rPr lang="en-US" altLang="zh-CN" dirty="0" smtClean="0"/>
              <a:t>("</a:t>
            </a:r>
            <a:r>
              <a:rPr lang="zh-CN" altLang="en-US" dirty="0" smtClean="0"/>
              <a:t>变量 </a:t>
            </a:r>
            <a:r>
              <a:rPr lang="en-US" altLang="zh-CN" dirty="0"/>
              <a:t>a </a:t>
            </a:r>
            <a:r>
              <a:rPr lang="zh-CN" altLang="en-US" dirty="0"/>
              <a:t>在 </a:t>
            </a:r>
            <a:r>
              <a:rPr lang="en-US" altLang="zh-CN" dirty="0"/>
              <a:t>list1 </a:t>
            </a:r>
            <a:r>
              <a:rPr lang="zh-CN" altLang="en-US" dirty="0"/>
              <a:t>中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else:</a:t>
            </a:r>
          </a:p>
          <a:p>
            <a:pPr marL="0" indent="0">
              <a:buNone/>
            </a:pPr>
            <a:r>
              <a:rPr lang="en-US" altLang="zh-CN" dirty="0"/>
              <a:t>   print</a:t>
            </a:r>
            <a:r>
              <a:rPr lang="en-US" altLang="zh-CN" dirty="0" smtClean="0"/>
              <a:t>("</a:t>
            </a:r>
            <a:r>
              <a:rPr lang="zh-CN" altLang="en-US" dirty="0" smtClean="0"/>
              <a:t>变量 </a:t>
            </a:r>
            <a:r>
              <a:rPr lang="en-US" altLang="zh-CN" dirty="0"/>
              <a:t>a </a:t>
            </a:r>
            <a:r>
              <a:rPr lang="zh-CN" altLang="en-US" dirty="0"/>
              <a:t>不在 </a:t>
            </a:r>
            <a:r>
              <a:rPr lang="en-US" altLang="zh-CN" dirty="0"/>
              <a:t>list1 </a:t>
            </a:r>
            <a:r>
              <a:rPr lang="zh-CN" altLang="en-US" dirty="0"/>
              <a:t>中</a:t>
            </a:r>
            <a:r>
              <a:rPr lang="en-US" altLang="zh-CN" dirty="0" smtClean="0"/>
              <a:t>")</a:t>
            </a:r>
            <a:endParaRPr lang="en-US" altLang="zh-CN" dirty="0"/>
          </a:p>
        </p:txBody>
      </p:sp>
      <p:sp>
        <p:nvSpPr>
          <p:cNvPr id="7" name="内容占位符 7"/>
          <p:cNvSpPr txBox="1">
            <a:spLocks/>
          </p:cNvSpPr>
          <p:nvPr/>
        </p:nvSpPr>
        <p:spPr>
          <a:xfrm>
            <a:off x="4876092" y="4905470"/>
            <a:ext cx="3865074" cy="12418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00" dirty="0" smtClean="0"/>
              <a:t>if </a:t>
            </a:r>
            <a:r>
              <a:rPr lang="en-US" altLang="zh-CN" sz="1500" dirty="0"/>
              <a:t>( b not in list1 ):</a:t>
            </a:r>
          </a:p>
          <a:p>
            <a:pPr marL="0" indent="0">
              <a:buNone/>
            </a:pPr>
            <a:r>
              <a:rPr lang="en-US" altLang="zh-CN" sz="1500" dirty="0"/>
              <a:t>   print</a:t>
            </a:r>
            <a:r>
              <a:rPr lang="en-US" altLang="zh-CN" sz="1500" dirty="0" smtClean="0"/>
              <a:t>("</a:t>
            </a:r>
            <a:r>
              <a:rPr lang="zh-CN" altLang="en-US" sz="1500" dirty="0" smtClean="0"/>
              <a:t>变量 </a:t>
            </a:r>
            <a:r>
              <a:rPr lang="en-US" altLang="zh-CN" sz="1500" dirty="0"/>
              <a:t>b </a:t>
            </a:r>
            <a:r>
              <a:rPr lang="zh-CN" altLang="en-US" sz="1500" dirty="0"/>
              <a:t>不在 </a:t>
            </a:r>
            <a:r>
              <a:rPr lang="en-US" altLang="zh-CN" sz="1500" dirty="0"/>
              <a:t>list1 </a:t>
            </a:r>
            <a:r>
              <a:rPr lang="zh-CN" altLang="en-US" sz="1500" dirty="0"/>
              <a:t>中</a:t>
            </a:r>
            <a:r>
              <a:rPr lang="en-US" altLang="zh-CN" sz="1500" dirty="0"/>
              <a:t>")</a:t>
            </a:r>
          </a:p>
          <a:p>
            <a:pPr marL="0" indent="0">
              <a:buNone/>
            </a:pPr>
            <a:r>
              <a:rPr lang="en-US" altLang="zh-CN" sz="1500" dirty="0"/>
              <a:t>else:</a:t>
            </a:r>
          </a:p>
          <a:p>
            <a:pPr marL="0" indent="0">
              <a:buNone/>
            </a:pPr>
            <a:r>
              <a:rPr lang="en-US" altLang="zh-CN" sz="1500" dirty="0"/>
              <a:t>   print</a:t>
            </a:r>
            <a:r>
              <a:rPr lang="en-US" altLang="zh-CN" sz="1500" dirty="0" smtClean="0"/>
              <a:t>("</a:t>
            </a:r>
            <a:r>
              <a:rPr lang="zh-CN" altLang="en-US" sz="1500" dirty="0" smtClean="0"/>
              <a:t>变量 </a:t>
            </a:r>
            <a:r>
              <a:rPr lang="en-US" altLang="zh-CN" sz="1500" dirty="0"/>
              <a:t>b </a:t>
            </a:r>
            <a:r>
              <a:rPr lang="zh-CN" altLang="en-US" sz="1500" dirty="0"/>
              <a:t>在 </a:t>
            </a:r>
            <a:r>
              <a:rPr lang="en-US" altLang="zh-CN" sz="1500" dirty="0"/>
              <a:t>list1 </a:t>
            </a:r>
            <a:r>
              <a:rPr lang="zh-CN" altLang="en-US" sz="1500" dirty="0"/>
              <a:t>中</a:t>
            </a:r>
            <a:r>
              <a:rPr lang="en-US" altLang="zh-CN" sz="15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0567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4.5 </a:t>
            </a:r>
            <a:r>
              <a:rPr lang="zh-CN" altLang="en-US" dirty="0" smtClean="0"/>
              <a:t>运算符</a:t>
            </a:r>
            <a:r>
              <a:rPr lang="zh-CN" altLang="en-US" dirty="0"/>
              <a:t>优先级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295401" y="1782861"/>
            <a:ext cx="3584417" cy="4093007"/>
          </a:xfrm>
        </p:spPr>
        <p:txBody>
          <a:bodyPr/>
          <a:lstStyle/>
          <a:p>
            <a:pPr latinLnBrk="1"/>
            <a:r>
              <a:rPr lang="zh-CN" altLang="en-US" sz="2000" dirty="0" smtClean="0"/>
              <a:t>右边列表列出了</a:t>
            </a:r>
            <a:r>
              <a:rPr lang="zh-CN" altLang="en-US" sz="2000" dirty="0"/>
              <a:t>所有</a:t>
            </a:r>
            <a:r>
              <a:rPr lang="zh-CN" altLang="en-US" sz="2000" dirty="0" smtClean="0"/>
              <a:t>从</a:t>
            </a:r>
            <a:r>
              <a:rPr lang="zh-CN" altLang="en-US" sz="2000" dirty="0"/>
              <a:t>最高到最低优先级</a:t>
            </a:r>
            <a:r>
              <a:rPr lang="zh-CN" altLang="en-US" sz="2000" dirty="0" smtClean="0"/>
              <a:t>的运算符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 smtClean="0"/>
              <a:t>如果大家不确定，就多分几个步骤写出运算的先后顺序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 * (</a:t>
            </a:r>
            <a:r>
              <a:rPr lang="en-US" altLang="zh-CN" sz="2000" dirty="0" err="1" smtClean="0"/>
              <a:t>c+d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1600" dirty="0" smtClean="0"/>
              <a:t>x1= </a:t>
            </a:r>
            <a:r>
              <a:rPr lang="en-US" altLang="zh-CN" sz="1600" dirty="0" err="1" smtClean="0"/>
              <a:t>a+b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x2= </a:t>
            </a:r>
            <a:r>
              <a:rPr lang="en-US" altLang="zh-CN" sz="1600" dirty="0" err="1" smtClean="0"/>
              <a:t>c+d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x1 </a:t>
            </a:r>
            <a:r>
              <a:rPr lang="zh-CN" altLang="en-US" sz="1600" dirty="0" smtClean="0"/>
              <a:t>* </a:t>
            </a:r>
            <a:r>
              <a:rPr lang="en-US" altLang="zh-CN" sz="1600" dirty="0" smtClean="0"/>
              <a:t>x2</a:t>
            </a:r>
          </a:p>
          <a:p>
            <a:endParaRPr lang="zh-CN" altLang="en-US" dirty="0"/>
          </a:p>
        </p:txBody>
      </p:sp>
      <p:graphicFrame>
        <p:nvGraphicFramePr>
          <p:cNvPr id="10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413624"/>
              </p:ext>
            </p:extLst>
          </p:nvPr>
        </p:nvGraphicFramePr>
        <p:xfrm>
          <a:off x="5296276" y="1782763"/>
          <a:ext cx="5423027" cy="4267785"/>
        </p:xfrm>
        <a:graphic>
          <a:graphicData uri="http://schemas.openxmlformats.org/drawingml/2006/table">
            <a:tbl>
              <a:tblPr/>
              <a:tblGrid>
                <a:gridCol w="2245260">
                  <a:extLst>
                    <a:ext uri="{9D8B030D-6E8A-4147-A177-3AD203B41FA5}">
                      <a16:colId xmlns:a16="http://schemas.microsoft.com/office/drawing/2014/main" val="3114530073"/>
                    </a:ext>
                  </a:extLst>
                </a:gridCol>
                <a:gridCol w="3177767">
                  <a:extLst>
                    <a:ext uri="{9D8B030D-6E8A-4147-A177-3AD203B41FA5}">
                      <a16:colId xmlns:a16="http://schemas.microsoft.com/office/drawing/2014/main" val="2589618073"/>
                    </a:ext>
                  </a:extLst>
                </a:gridCol>
              </a:tblGrid>
              <a:tr h="30104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运算符</a:t>
                      </a:r>
                    </a:p>
                  </a:txBody>
                  <a:tcPr marL="19803" marR="19803" marT="19803" marB="1980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描述</a:t>
                      </a:r>
                    </a:p>
                  </a:txBody>
                  <a:tcPr marL="19803" marR="19803" marT="19803" marB="1980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47527"/>
                  </a:ext>
                </a:extLst>
              </a:tr>
              <a:tr h="292381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**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指数 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最高优先级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)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74249"/>
                  </a:ext>
                </a:extLst>
              </a:tr>
              <a:tr h="2923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~ + -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按位翻转</a:t>
                      </a:r>
                      <a:r>
                        <a:rPr lang="en-US" altLang="zh-CN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, </a:t>
                      </a:r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一元加号和减号 </a:t>
                      </a:r>
                      <a:r>
                        <a:rPr lang="en-US" altLang="zh-CN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最后两个的方法名为 </a:t>
                      </a:r>
                      <a:r>
                        <a:rPr lang="en-US" altLang="zh-CN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+@ </a:t>
                      </a:r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和 </a:t>
                      </a:r>
                      <a:r>
                        <a:rPr lang="en-US" altLang="zh-CN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-@)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99041"/>
                  </a:ext>
                </a:extLst>
              </a:tr>
              <a:tr h="292381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* 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/ % //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乘，除，取模和取整除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08673"/>
                  </a:ext>
                </a:extLst>
              </a:tr>
              <a:tr h="2923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+ -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加法减法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916552"/>
                  </a:ext>
                </a:extLst>
              </a:tr>
              <a:tr h="2923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&gt;&gt; &lt;&lt;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右移，左移运算符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689336"/>
                  </a:ext>
                </a:extLst>
              </a:tr>
              <a:tr h="2923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&amp;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位 </a:t>
                      </a:r>
                      <a:r>
                        <a:rPr lang="en-US" altLang="zh-CN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'</a:t>
                      </a:r>
                      <a:r>
                        <a:rPr 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AND'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460129"/>
                  </a:ext>
                </a:extLst>
              </a:tr>
              <a:tr h="2923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^ |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位运算符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015975"/>
                  </a:ext>
                </a:extLst>
              </a:tr>
              <a:tr h="2923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&lt;= &lt; &gt; &gt;=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比较运算符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46131"/>
                  </a:ext>
                </a:extLst>
              </a:tr>
              <a:tr h="2923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kern="0" spc="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== 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!=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等于运算符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47401"/>
                  </a:ext>
                </a:extLst>
              </a:tr>
              <a:tr h="2923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= %= /= //= -= += *= **=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赋值运算符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99947"/>
                  </a:ext>
                </a:extLst>
              </a:tr>
              <a:tr h="292381">
                <a:tc>
                  <a:txBody>
                    <a:bodyPr/>
                    <a:lstStyle/>
                    <a:p>
                      <a:pPr fontAlgn="t"/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is </a:t>
                      </a:r>
                      <a:r>
                        <a:rPr lang="en-US" sz="1200" kern="0" spc="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is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not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身份运算符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7139"/>
                  </a:ext>
                </a:extLst>
              </a:tr>
              <a:tr h="292381">
                <a:tc>
                  <a:txBody>
                    <a:bodyPr/>
                    <a:lstStyle/>
                    <a:p>
                      <a:pPr fontAlgn="t"/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in not in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成员运算符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605282"/>
                  </a:ext>
                </a:extLst>
              </a:tr>
              <a:tr h="292381">
                <a:tc>
                  <a:txBody>
                    <a:bodyPr/>
                    <a:lstStyle/>
                    <a:p>
                      <a:pPr fontAlgn="t"/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and or not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逻辑运算符</a:t>
                      </a:r>
                    </a:p>
                  </a:txBody>
                  <a:tcPr marL="33005" marR="33005" marT="46206" marB="462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37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9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第四课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8" y="3905373"/>
            <a:ext cx="6815669" cy="1073026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By Renrenyi (</a:t>
            </a:r>
            <a:r>
              <a:rPr lang="zh-CN" altLang="en-US" sz="2400" b="1" dirty="0" smtClean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人人易</a:t>
            </a:r>
            <a:r>
              <a:rPr lang="en-US" altLang="zh-CN" sz="2400" b="1" dirty="0" smtClean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2400" b="1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4.0  Python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什么是运算符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举</a:t>
            </a:r>
            <a:r>
              <a:rPr lang="zh-CN" altLang="en-US" dirty="0" smtClean="0"/>
              <a:t>个栗子，</a:t>
            </a:r>
            <a:r>
              <a:rPr lang="en-US" altLang="zh-CN" dirty="0" smtClean="0"/>
              <a:t>2+3=5 </a:t>
            </a:r>
            <a:r>
              <a:rPr lang="zh-CN" altLang="en-US" dirty="0" smtClean="0"/>
              <a:t>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叫操作数，加号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叫做运算符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有下面类型</a:t>
            </a:r>
            <a:r>
              <a:rPr lang="zh-CN" altLang="en-US" dirty="0"/>
              <a:t>的运算符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算术运算符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赋值</a:t>
            </a:r>
            <a:r>
              <a:rPr lang="zh-CN" altLang="en-US" dirty="0" smtClean="0">
                <a:solidFill>
                  <a:srgbClr val="00B050"/>
                </a:solidFill>
              </a:rPr>
              <a:t>运算符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比较（关系）运算符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逻辑运算</a:t>
            </a:r>
            <a:r>
              <a:rPr lang="zh-CN" altLang="en-US" dirty="0">
                <a:solidFill>
                  <a:srgbClr val="FF0000"/>
                </a:solidFill>
              </a:rPr>
              <a:t>符</a:t>
            </a:r>
          </a:p>
          <a:p>
            <a:pPr lvl="1"/>
            <a:r>
              <a:rPr lang="zh-CN" altLang="en-US" dirty="0"/>
              <a:t>位运算符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成员运算符</a:t>
            </a:r>
          </a:p>
          <a:p>
            <a:pPr lvl="1"/>
            <a:r>
              <a:rPr lang="zh-CN" altLang="en-US" dirty="0"/>
              <a:t>身份运算符</a:t>
            </a:r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运算符</a:t>
            </a:r>
            <a:r>
              <a:rPr lang="zh-CN" altLang="en-US" dirty="0" smtClean="0">
                <a:solidFill>
                  <a:srgbClr val="00B050"/>
                </a:solidFill>
              </a:rPr>
              <a:t>优先级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算术运算</a:t>
            </a:r>
            <a:r>
              <a:rPr lang="zh-CN" altLang="en-US" dirty="0"/>
              <a:t>符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715723"/>
              </p:ext>
            </p:extLst>
          </p:nvPr>
        </p:nvGraphicFramePr>
        <p:xfrm>
          <a:off x="1484768" y="1910282"/>
          <a:ext cx="8872397" cy="3530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775">
                  <a:extLst>
                    <a:ext uri="{9D8B030D-6E8A-4147-A177-3AD203B41FA5}">
                      <a16:colId xmlns:a16="http://schemas.microsoft.com/office/drawing/2014/main" val="1208565125"/>
                    </a:ext>
                  </a:extLst>
                </a:gridCol>
                <a:gridCol w="3959329">
                  <a:extLst>
                    <a:ext uri="{9D8B030D-6E8A-4147-A177-3AD203B41FA5}">
                      <a16:colId xmlns:a16="http://schemas.microsoft.com/office/drawing/2014/main" val="2077144049"/>
                    </a:ext>
                  </a:extLst>
                </a:gridCol>
                <a:gridCol w="3935293">
                  <a:extLst>
                    <a:ext uri="{9D8B030D-6E8A-4147-A177-3AD203B41FA5}">
                      <a16:colId xmlns:a16="http://schemas.microsoft.com/office/drawing/2014/main" val="774012889"/>
                    </a:ext>
                  </a:extLst>
                </a:gridCol>
              </a:tblGrid>
              <a:tr h="463208"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运算符</a:t>
                      </a:r>
                      <a:endParaRPr lang="zh-CN" altLang="en-US" sz="16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altLang="en-US" sz="16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栗子</a:t>
                      </a:r>
                      <a:endParaRPr lang="zh-CN" altLang="en-US" sz="16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3482167513"/>
                  </a:ext>
                </a:extLst>
              </a:tr>
              <a:tr h="43817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 </a:t>
                      </a:r>
                      <a:r>
                        <a:rPr lang="en-US" altLang="zh-CN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 </a:t>
                      </a: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两个对象相加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print(2+3)  # 5</a:t>
                      </a:r>
                      <a:endParaRPr 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282709320"/>
                  </a:ext>
                </a:extLst>
              </a:tr>
              <a:tr h="43817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减 </a:t>
                      </a:r>
                      <a:r>
                        <a:rPr lang="en-US" altLang="zh-CN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 </a:t>
                      </a: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得到负数或是一个数减去另一个数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print(2-3)  # -1</a:t>
                      </a:r>
                      <a:endParaRPr 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264543733"/>
                  </a:ext>
                </a:extLst>
              </a:tr>
              <a:tr h="43817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乘 </a:t>
                      </a:r>
                      <a:r>
                        <a:rPr lang="en-US" altLang="zh-CN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 </a:t>
                      </a: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两个数相乘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print(2*3)  # 6</a:t>
                      </a:r>
                      <a:endParaRPr 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992001358"/>
                  </a:ext>
                </a:extLst>
              </a:tr>
              <a:tr h="43817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除 </a:t>
                      </a:r>
                      <a:r>
                        <a:rPr lang="en-US" altLang="zh-CN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 </a:t>
                      </a:r>
                      <a:r>
                        <a:rPr 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除以</a:t>
                      </a:r>
                      <a:r>
                        <a:rPr 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</a:t>
                      </a:r>
                      <a:endParaRPr 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print(2/3)  # 0.666666667</a:t>
                      </a:r>
                      <a:endParaRPr 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225617846"/>
                  </a:ext>
                </a:extLst>
              </a:tr>
              <a:tr h="43817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%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取模 </a:t>
                      </a:r>
                      <a:r>
                        <a:rPr lang="en-US" altLang="zh-CN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 </a:t>
                      </a: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返回除法的余数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print(7%3)  # </a:t>
                      </a:r>
                      <a:r>
                        <a:rPr lang="zh-CN" altLang="en-US" sz="1200" kern="0" spc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得到</a:t>
                      </a:r>
                      <a:r>
                        <a:rPr lang="en-US" altLang="zh-CN" sz="1200" kern="0" spc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1200" kern="0" spc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，余数为</a:t>
                      </a:r>
                      <a:r>
                        <a:rPr lang="en-US" altLang="zh-CN" sz="1200" kern="0" spc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787760309"/>
                  </a:ext>
                </a:extLst>
              </a:tr>
              <a:tr h="43817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**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幂 </a:t>
                      </a:r>
                      <a:r>
                        <a:rPr lang="en-US" altLang="zh-CN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 </a:t>
                      </a: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返回</a:t>
                      </a:r>
                      <a:r>
                        <a:rPr lang="en-US" altLang="zh-CN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的</a:t>
                      </a:r>
                      <a:r>
                        <a:rPr lang="en-US" altLang="zh-CN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</a:t>
                      </a: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次幂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print(7**3)  # 7*7*7=343</a:t>
                      </a:r>
                      <a:endParaRPr 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343939117"/>
                  </a:ext>
                </a:extLst>
              </a:tr>
              <a:tr h="43817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//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取整除 </a:t>
                      </a:r>
                      <a:r>
                        <a:rPr lang="en-US" altLang="zh-CN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 </a:t>
                      </a:r>
                      <a:r>
                        <a:rPr lang="zh-CN" altLang="en-US" sz="1200" kern="0" spc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返回商的整数部分（向下取整）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print(7//3)  #</a:t>
                      </a:r>
                      <a:r>
                        <a:rPr lang="en-US" altLang="zh-CN" sz="1200" kern="0" spc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=2.333</a:t>
                      </a:r>
                      <a:r>
                        <a:rPr lang="zh-CN" altLang="en-US" sz="1200" kern="0" spc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，向下取整，</a:t>
                      </a:r>
                      <a:r>
                        <a:rPr lang="en-US" altLang="zh-CN" sz="1200" kern="0" spc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02105338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赋值</a:t>
            </a:r>
            <a:r>
              <a:rPr lang="zh-CN" altLang="en-US" dirty="0"/>
              <a:t>运算符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80010"/>
              </p:ext>
            </p:extLst>
          </p:nvPr>
        </p:nvGraphicFramePr>
        <p:xfrm>
          <a:off x="1394232" y="1810690"/>
          <a:ext cx="6962115" cy="3795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205">
                  <a:extLst>
                    <a:ext uri="{9D8B030D-6E8A-4147-A177-3AD203B41FA5}">
                      <a16:colId xmlns:a16="http://schemas.microsoft.com/office/drawing/2014/main" val="3135208837"/>
                    </a:ext>
                  </a:extLst>
                </a:gridCol>
                <a:gridCol w="1991551">
                  <a:extLst>
                    <a:ext uri="{9D8B030D-6E8A-4147-A177-3AD203B41FA5}">
                      <a16:colId xmlns:a16="http://schemas.microsoft.com/office/drawing/2014/main" val="1191270439"/>
                    </a:ext>
                  </a:extLst>
                </a:gridCol>
                <a:gridCol w="4173359">
                  <a:extLst>
                    <a:ext uri="{9D8B030D-6E8A-4147-A177-3AD203B41FA5}">
                      <a16:colId xmlns:a16="http://schemas.microsoft.com/office/drawing/2014/main" val="352953128"/>
                    </a:ext>
                  </a:extLst>
                </a:gridCol>
              </a:tblGrid>
              <a:tr h="212166"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运算符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实例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323451016"/>
                  </a:ext>
                </a:extLst>
              </a:tr>
              <a:tr h="436812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=</a:t>
                      </a:r>
                      <a:endParaRPr lang="zh-CN" altLang="en-US" sz="1200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简单的赋值运算符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 = a + b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将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 + b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的运算结果赋值为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49816777"/>
                  </a:ext>
                </a:extLst>
              </a:tr>
              <a:tr h="436812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+=</a:t>
                      </a:r>
                      <a:endParaRPr lang="zh-CN" altLang="en-US" sz="1200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加法赋值运算符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 += a 等效于 c = c +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17104316"/>
                  </a:ext>
                </a:extLst>
              </a:tr>
              <a:tr h="436812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-=</a:t>
                      </a:r>
                      <a:endParaRPr lang="zh-CN" altLang="en-US" sz="1200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减法赋值运算符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 -= a 等效于 c = c -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53428945"/>
                  </a:ext>
                </a:extLst>
              </a:tr>
              <a:tr h="436812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*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=</a:t>
                      </a:r>
                      <a:endParaRPr lang="zh-CN" altLang="en-US" sz="1200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乘法赋值运算符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 *= a 等效于 c = c *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462947036"/>
                  </a:ext>
                </a:extLst>
              </a:tr>
              <a:tr h="436812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/=</a:t>
                      </a:r>
                      <a:endParaRPr lang="zh-CN" altLang="en-US" sz="1200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除法赋值运算符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 /= a 等效于 c = c /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444176114"/>
                  </a:ext>
                </a:extLst>
              </a:tr>
              <a:tr h="436812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%=</a:t>
                      </a:r>
                      <a:endParaRPr lang="zh-CN" altLang="en-US" sz="1200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取模赋值运算符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 %= a 等效于 c = c %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073792845"/>
                  </a:ext>
                </a:extLst>
              </a:tr>
              <a:tr h="436812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**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=</a:t>
                      </a:r>
                      <a:endParaRPr lang="zh-CN" altLang="en-US" sz="1200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幂赋值运算符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 **= a 等效于 c = c **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448950174"/>
                  </a:ext>
                </a:extLst>
              </a:tr>
              <a:tr h="436812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//=</a:t>
                      </a:r>
                      <a:endParaRPr lang="zh-CN" altLang="en-US" sz="1200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取整除赋值运算符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 //= a 等效于 c = c //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29818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比较</a:t>
            </a:r>
            <a:r>
              <a:rPr lang="zh-CN" altLang="en-US" dirty="0"/>
              <a:t>（关系）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a=2, b=3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41287"/>
              </p:ext>
            </p:extLst>
          </p:nvPr>
        </p:nvGraphicFramePr>
        <p:xfrm>
          <a:off x="1674894" y="2290274"/>
          <a:ext cx="8111904" cy="3422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772">
                  <a:extLst>
                    <a:ext uri="{9D8B030D-6E8A-4147-A177-3AD203B41FA5}">
                      <a16:colId xmlns:a16="http://schemas.microsoft.com/office/drawing/2014/main" val="2962017323"/>
                    </a:ext>
                  </a:extLst>
                </a:gridCol>
                <a:gridCol w="4369429">
                  <a:extLst>
                    <a:ext uri="{9D8B030D-6E8A-4147-A177-3AD203B41FA5}">
                      <a16:colId xmlns:a16="http://schemas.microsoft.com/office/drawing/2014/main" val="385700560"/>
                    </a:ext>
                  </a:extLst>
                </a:gridCol>
                <a:gridCol w="2764703">
                  <a:extLst>
                    <a:ext uri="{9D8B030D-6E8A-4147-A177-3AD203B41FA5}">
                      <a16:colId xmlns:a16="http://schemas.microsoft.com/office/drawing/2014/main" val="3626002348"/>
                    </a:ext>
                  </a:extLst>
                </a:gridCol>
              </a:tblGrid>
              <a:tr h="328385"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运算符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实例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514649296"/>
                  </a:ext>
                </a:extLst>
              </a:tr>
              <a:tr h="52581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kern="0" spc="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==</a:t>
                      </a:r>
                      <a:endParaRPr lang="zh-CN" altLang="en-US" sz="1200" b="1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等于 </a:t>
                      </a:r>
                      <a:r>
                        <a:rPr lang="en-US" altLang="zh-CN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 </a:t>
                      </a:r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比较对象是否相等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(a == b) </a:t>
                      </a:r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返回 </a:t>
                      </a:r>
                      <a:r>
                        <a:rPr 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False。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270497890"/>
                  </a:ext>
                </a:extLst>
              </a:tr>
              <a:tr h="52581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!=</a:t>
                      </a:r>
                      <a:endParaRPr lang="zh-CN" altLang="en-US" sz="1200" b="1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不等于 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比较两个对象是否不相等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(a != b)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返回 </a:t>
                      </a:r>
                      <a:r>
                        <a:rPr lang="en-US" sz="1200" kern="0" spc="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True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.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539854405"/>
                  </a:ext>
                </a:extLst>
              </a:tr>
              <a:tr h="52581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&gt;</a:t>
                      </a:r>
                      <a:endParaRPr lang="zh-CN" altLang="en-US" sz="1200" b="1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大于 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返回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是否大于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(a &gt; b)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返回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False。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127258423"/>
                  </a:ext>
                </a:extLst>
              </a:tr>
              <a:tr h="464776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&lt;</a:t>
                      </a:r>
                      <a:endParaRPr lang="zh-CN" altLang="en-US" sz="1200" b="1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小于 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返回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是否小于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</a:t>
                      </a:r>
                      <a:r>
                        <a:rPr lang="zh-CN" altLang="en-US" sz="1200" kern="0" spc="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。</a:t>
                      </a:r>
                      <a:endParaRPr lang="zh-CN" altLang="en-US" sz="1200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(a &lt; b)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返回 </a:t>
                      </a:r>
                      <a:r>
                        <a:rPr lang="en-US" sz="1200" kern="0" spc="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True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611133604"/>
                  </a:ext>
                </a:extLst>
              </a:tr>
              <a:tr h="52581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&gt;=</a:t>
                      </a:r>
                      <a:endParaRPr lang="zh-CN" altLang="en-US" sz="1200" b="1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大于等于 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返回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是否大于等于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(a &gt;= b)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返回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False。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485800537"/>
                  </a:ext>
                </a:extLst>
              </a:tr>
              <a:tr h="52581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&lt;=</a:t>
                      </a:r>
                      <a:endParaRPr lang="zh-CN" altLang="en-US" sz="1200" b="1" kern="0" spc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小于等于 </a:t>
                      </a:r>
                      <a:r>
                        <a:rPr lang="en-US" altLang="zh-CN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 </a:t>
                      </a:r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返回</a:t>
                      </a:r>
                      <a:r>
                        <a:rPr 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</a:t>
                      </a:r>
                      <a:r>
                        <a:rPr lang="zh-CN" alt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是否小于等于</a:t>
                      </a:r>
                      <a:r>
                        <a:rPr lang="en-US" sz="1200" kern="0" spc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(a &lt;= b)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返回 </a:t>
                      </a:r>
                      <a:r>
                        <a:rPr lang="en-US" sz="1200" kern="0" spc="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True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55762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9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比较</a:t>
            </a:r>
            <a:r>
              <a:rPr lang="zh-CN" altLang="en-US" dirty="0"/>
              <a:t>（关系）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1782861"/>
            <a:ext cx="3412401" cy="40930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a = 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 = 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( a == b ):</a:t>
            </a:r>
          </a:p>
          <a:p>
            <a:pPr marL="0" indent="0">
              <a:buNone/>
            </a:pPr>
            <a:r>
              <a:rPr lang="en-US" altLang="zh-CN" dirty="0"/>
              <a:t>   print </a:t>
            </a:r>
            <a:r>
              <a:rPr lang="en-US" altLang="zh-CN" dirty="0" smtClean="0"/>
              <a:t>("a </a:t>
            </a:r>
            <a:r>
              <a:rPr lang="zh-CN" altLang="en-US" dirty="0"/>
              <a:t>等于 </a:t>
            </a:r>
            <a:r>
              <a:rPr lang="en-US" altLang="zh-CN" dirty="0"/>
              <a:t>b")</a:t>
            </a:r>
          </a:p>
          <a:p>
            <a:pPr marL="0" indent="0">
              <a:buNone/>
            </a:pPr>
            <a:r>
              <a:rPr lang="en-US" altLang="zh-CN" dirty="0"/>
              <a:t>else:</a:t>
            </a:r>
          </a:p>
          <a:p>
            <a:pPr marL="0" indent="0">
              <a:buNone/>
            </a:pPr>
            <a:r>
              <a:rPr lang="en-US" altLang="zh-CN" dirty="0"/>
              <a:t>   print </a:t>
            </a:r>
            <a:r>
              <a:rPr lang="en-US" altLang="zh-CN" dirty="0" smtClean="0"/>
              <a:t>("a </a:t>
            </a:r>
            <a:r>
              <a:rPr lang="zh-CN" altLang="en-US" dirty="0"/>
              <a:t>不等于 </a:t>
            </a:r>
            <a:r>
              <a:rPr lang="en-US" altLang="zh-CN" dirty="0"/>
              <a:t>b")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if ( a != b ):</a:t>
            </a:r>
          </a:p>
          <a:p>
            <a:pPr marL="0" indent="0">
              <a:buNone/>
            </a:pPr>
            <a:r>
              <a:rPr lang="en-US" altLang="zh-CN" dirty="0"/>
              <a:t>   print </a:t>
            </a:r>
            <a:r>
              <a:rPr lang="en-US" altLang="zh-CN" dirty="0" smtClean="0"/>
              <a:t>("a </a:t>
            </a:r>
            <a:r>
              <a:rPr lang="zh-CN" altLang="en-US" dirty="0"/>
              <a:t>不等于 </a:t>
            </a:r>
            <a:r>
              <a:rPr lang="en-US" altLang="zh-CN" dirty="0"/>
              <a:t>b")</a:t>
            </a:r>
          </a:p>
          <a:p>
            <a:pPr marL="0" indent="0">
              <a:buNone/>
            </a:pPr>
            <a:r>
              <a:rPr lang="en-US" altLang="zh-CN" dirty="0"/>
              <a:t>else:</a:t>
            </a:r>
          </a:p>
          <a:p>
            <a:pPr marL="0" indent="0">
              <a:buNone/>
            </a:pPr>
            <a:r>
              <a:rPr lang="en-US" altLang="zh-CN" dirty="0"/>
              <a:t>   print </a:t>
            </a:r>
            <a:r>
              <a:rPr lang="en-US" altLang="zh-CN" dirty="0" smtClean="0"/>
              <a:t>("a </a:t>
            </a:r>
            <a:r>
              <a:rPr lang="zh-CN" altLang="en-US" dirty="0"/>
              <a:t>等于 </a:t>
            </a:r>
            <a:r>
              <a:rPr lang="en-US" altLang="zh-CN" dirty="0"/>
              <a:t>b")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049202" y="1782860"/>
            <a:ext cx="2730172" cy="4093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700" dirty="0" smtClean="0"/>
          </a:p>
          <a:p>
            <a:pPr marL="0" indent="0">
              <a:buNone/>
            </a:pPr>
            <a:r>
              <a:rPr lang="en-US" altLang="zh-CN" sz="1700" dirty="0" smtClean="0"/>
              <a:t>if ( a </a:t>
            </a:r>
            <a:r>
              <a:rPr lang="en-US" altLang="zh-CN" sz="1700" dirty="0"/>
              <a:t>&lt; b ):</a:t>
            </a:r>
          </a:p>
          <a:p>
            <a:pPr marL="0" indent="0">
              <a:buNone/>
            </a:pPr>
            <a:r>
              <a:rPr lang="en-US" altLang="zh-CN" sz="1700" dirty="0"/>
              <a:t>   print </a:t>
            </a:r>
            <a:r>
              <a:rPr lang="en-US" altLang="zh-CN" sz="1700" dirty="0" smtClean="0"/>
              <a:t>("a </a:t>
            </a:r>
            <a:r>
              <a:rPr lang="zh-CN" altLang="en-US" sz="1700" dirty="0"/>
              <a:t>小于 </a:t>
            </a:r>
            <a:r>
              <a:rPr lang="en-US" altLang="zh-CN" sz="1700" dirty="0"/>
              <a:t>b")</a:t>
            </a:r>
          </a:p>
          <a:p>
            <a:pPr marL="0" indent="0">
              <a:buNone/>
            </a:pPr>
            <a:r>
              <a:rPr lang="en-US" altLang="zh-CN" sz="1700" dirty="0"/>
              <a:t>else:</a:t>
            </a:r>
          </a:p>
          <a:p>
            <a:pPr marL="0" indent="0">
              <a:buNone/>
            </a:pPr>
            <a:r>
              <a:rPr lang="en-US" altLang="zh-CN" sz="1700" dirty="0"/>
              <a:t>   print </a:t>
            </a:r>
            <a:r>
              <a:rPr lang="en-US" altLang="zh-CN" sz="1700" dirty="0" smtClean="0"/>
              <a:t>("a </a:t>
            </a:r>
            <a:r>
              <a:rPr lang="zh-CN" altLang="en-US" sz="1700" dirty="0"/>
              <a:t>大于等于 </a:t>
            </a:r>
            <a:r>
              <a:rPr lang="en-US" altLang="zh-CN" sz="1700" dirty="0"/>
              <a:t>b")</a:t>
            </a:r>
          </a:p>
          <a:p>
            <a:pPr marL="0" indent="0">
              <a:buNone/>
            </a:pPr>
            <a:r>
              <a:rPr lang="en-US" altLang="zh-CN" sz="1700" dirty="0"/>
              <a:t> </a:t>
            </a:r>
          </a:p>
          <a:p>
            <a:pPr marL="0" indent="0">
              <a:buNone/>
            </a:pPr>
            <a:r>
              <a:rPr lang="en-US" altLang="zh-CN" sz="1700" dirty="0"/>
              <a:t>if ( a </a:t>
            </a:r>
            <a:r>
              <a:rPr lang="en-US" altLang="zh-CN" sz="1700" dirty="0" smtClean="0"/>
              <a:t>&gt;= </a:t>
            </a:r>
            <a:r>
              <a:rPr lang="en-US" altLang="zh-CN" sz="1700" dirty="0"/>
              <a:t>b ):</a:t>
            </a:r>
          </a:p>
          <a:p>
            <a:pPr marL="0" indent="0">
              <a:buNone/>
            </a:pPr>
            <a:r>
              <a:rPr lang="en-US" altLang="zh-CN" sz="1700" dirty="0"/>
              <a:t>   print </a:t>
            </a:r>
            <a:r>
              <a:rPr lang="en-US" altLang="zh-CN" sz="1700" dirty="0" smtClean="0"/>
              <a:t>(“a </a:t>
            </a:r>
            <a:r>
              <a:rPr lang="zh-CN" altLang="en-US" sz="1700" dirty="0" smtClean="0"/>
              <a:t>大于等于 </a:t>
            </a:r>
            <a:r>
              <a:rPr lang="en-US" altLang="zh-CN" sz="1700" dirty="0"/>
              <a:t>b")</a:t>
            </a:r>
          </a:p>
          <a:p>
            <a:pPr marL="0" indent="0">
              <a:buNone/>
            </a:pPr>
            <a:r>
              <a:rPr lang="en-US" altLang="zh-CN" sz="1700" dirty="0"/>
              <a:t>else:</a:t>
            </a:r>
          </a:p>
          <a:p>
            <a:pPr marL="0" indent="0">
              <a:buNone/>
            </a:pPr>
            <a:r>
              <a:rPr lang="en-US" altLang="zh-CN" sz="1700" dirty="0"/>
              <a:t>   print </a:t>
            </a:r>
            <a:r>
              <a:rPr lang="en-US" altLang="zh-CN" sz="1700" dirty="0" smtClean="0"/>
              <a:t>("a </a:t>
            </a:r>
            <a:r>
              <a:rPr lang="zh-CN" altLang="en-US" sz="1700" dirty="0" smtClean="0"/>
              <a:t>小于 </a:t>
            </a:r>
            <a:r>
              <a:rPr lang="en-US" altLang="zh-CN" sz="1700" dirty="0"/>
              <a:t>b")</a:t>
            </a:r>
          </a:p>
          <a:p>
            <a:pPr marL="0" indent="0">
              <a:buNone/>
            </a:pPr>
            <a:endParaRPr lang="zh-CN" altLang="en-US" sz="17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035639" y="2366251"/>
            <a:ext cx="3940944" cy="2095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700" b="1" dirty="0" smtClean="0">
                <a:solidFill>
                  <a:srgbClr val="0070C0"/>
                </a:solidFill>
              </a:rPr>
              <a:t>字符串也可以比较大小的。</a:t>
            </a:r>
            <a:r>
              <a:rPr lang="zh-CN" altLang="en-US" sz="1700" b="1" dirty="0">
                <a:solidFill>
                  <a:srgbClr val="0070C0"/>
                </a:solidFill>
              </a:rPr>
              <a:t>这是因为电脑存储字符时，是以</a:t>
            </a:r>
            <a:r>
              <a:rPr lang="en-US" altLang="zh-CN" sz="1700" b="1" dirty="0">
                <a:solidFill>
                  <a:srgbClr val="0070C0"/>
                </a:solidFill>
              </a:rPr>
              <a:t>ASCII</a:t>
            </a:r>
            <a:r>
              <a:rPr lang="zh-CN" altLang="en-US" sz="1700" b="1" dirty="0">
                <a:solidFill>
                  <a:srgbClr val="0070C0"/>
                </a:solidFill>
              </a:rPr>
              <a:t>码值存储的。也就是</a:t>
            </a:r>
            <a:r>
              <a:rPr lang="en-US" altLang="zh-CN" sz="1700" b="1" dirty="0">
                <a:solidFill>
                  <a:srgbClr val="0070C0"/>
                </a:solidFill>
              </a:rPr>
              <a:t>A</a:t>
            </a:r>
            <a:r>
              <a:rPr lang="zh-CN" altLang="en-US" sz="1700" b="1" dirty="0">
                <a:solidFill>
                  <a:srgbClr val="0070C0"/>
                </a:solidFill>
              </a:rPr>
              <a:t>是</a:t>
            </a:r>
            <a:r>
              <a:rPr lang="en-US" altLang="zh-CN" sz="1700" b="1" dirty="0">
                <a:solidFill>
                  <a:srgbClr val="0070C0"/>
                </a:solidFill>
              </a:rPr>
              <a:t>65</a:t>
            </a:r>
            <a:r>
              <a:rPr lang="zh-CN" altLang="en-US" sz="1700" b="1" dirty="0">
                <a:solidFill>
                  <a:srgbClr val="0070C0"/>
                </a:solidFill>
              </a:rPr>
              <a:t>，</a:t>
            </a:r>
            <a:r>
              <a:rPr lang="en-US" altLang="zh-CN" sz="1700" b="1" dirty="0">
                <a:solidFill>
                  <a:srgbClr val="0070C0"/>
                </a:solidFill>
              </a:rPr>
              <a:t>z</a:t>
            </a:r>
            <a:r>
              <a:rPr lang="zh-CN" altLang="en-US" sz="1700" b="1" dirty="0">
                <a:solidFill>
                  <a:srgbClr val="0070C0"/>
                </a:solidFill>
              </a:rPr>
              <a:t>是</a:t>
            </a:r>
            <a:r>
              <a:rPr lang="en-US" altLang="zh-CN" sz="1700" b="1" dirty="0" smtClean="0">
                <a:solidFill>
                  <a:srgbClr val="0070C0"/>
                </a:solidFill>
              </a:rPr>
              <a:t>90</a:t>
            </a:r>
            <a:r>
              <a:rPr lang="zh-CN" altLang="en-US" sz="1700" b="1" dirty="0" smtClean="0">
                <a:solidFill>
                  <a:srgbClr val="0070C0"/>
                </a:solidFill>
              </a:rPr>
              <a:t>。我们输入</a:t>
            </a:r>
            <a:r>
              <a:rPr lang="zh-CN" altLang="en-US" sz="1700" b="1" dirty="0">
                <a:solidFill>
                  <a:srgbClr val="0070C0"/>
                </a:solidFill>
              </a:rPr>
              <a:t>的字符也是一个对应的数字。数字当然可以比较大小。</a:t>
            </a:r>
          </a:p>
        </p:txBody>
      </p:sp>
    </p:spTree>
    <p:extLst>
      <p:ext uri="{BB962C8B-B14F-4D97-AF65-F5344CB8AC3E}">
        <p14:creationId xmlns:p14="http://schemas.microsoft.com/office/powerpoint/2010/main" val="11349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逻辑运算</a:t>
            </a:r>
            <a:r>
              <a:rPr lang="zh-CN" altLang="en-US" dirty="0"/>
              <a:t>符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a=True</a:t>
            </a:r>
          </a:p>
          <a:p>
            <a:r>
              <a:rPr lang="en-US" altLang="zh-CN" dirty="0" smtClean="0"/>
              <a:t>b=False</a:t>
            </a:r>
            <a:endParaRPr lang="en-US" altLang="zh-CN" dirty="0"/>
          </a:p>
          <a:p>
            <a:r>
              <a:rPr lang="en-US" altLang="zh-CN" dirty="0"/>
              <a:t>print(a and b</a:t>
            </a:r>
            <a:r>
              <a:rPr lang="en-US" altLang="zh-CN" dirty="0" smtClean="0"/>
              <a:t>)   #</a:t>
            </a:r>
            <a:endParaRPr lang="en-US" altLang="zh-CN" dirty="0"/>
          </a:p>
          <a:p>
            <a:r>
              <a:rPr lang="en-US" altLang="zh-CN" dirty="0"/>
              <a:t>print(a or b</a:t>
            </a:r>
            <a:r>
              <a:rPr lang="en-US" altLang="zh-CN" dirty="0" smtClean="0"/>
              <a:t>)     #</a:t>
            </a:r>
            <a:endParaRPr lang="en-US" altLang="zh-CN" dirty="0"/>
          </a:p>
          <a:p>
            <a:r>
              <a:rPr lang="en-US" altLang="zh-CN" dirty="0"/>
              <a:t>print(not a</a:t>
            </a:r>
            <a:r>
              <a:rPr lang="en-US" altLang="zh-CN" dirty="0" smtClean="0"/>
              <a:t>)      #</a:t>
            </a:r>
            <a:endParaRPr lang="en-US" altLang="zh-CN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072675"/>
              </p:ext>
            </p:extLst>
          </p:nvPr>
        </p:nvGraphicFramePr>
        <p:xfrm>
          <a:off x="1295401" y="1882448"/>
          <a:ext cx="8854290" cy="1829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5522">
                  <a:extLst>
                    <a:ext uri="{9D8B030D-6E8A-4147-A177-3AD203B41FA5}">
                      <a16:colId xmlns:a16="http://schemas.microsoft.com/office/drawing/2014/main" val="1061712919"/>
                    </a:ext>
                  </a:extLst>
                </a:gridCol>
                <a:gridCol w="1518281">
                  <a:extLst>
                    <a:ext uri="{9D8B030D-6E8A-4147-A177-3AD203B41FA5}">
                      <a16:colId xmlns:a16="http://schemas.microsoft.com/office/drawing/2014/main" val="3462705008"/>
                    </a:ext>
                  </a:extLst>
                </a:gridCol>
                <a:gridCol w="6220487">
                  <a:extLst>
                    <a:ext uri="{9D8B030D-6E8A-4147-A177-3AD203B41FA5}">
                      <a16:colId xmlns:a16="http://schemas.microsoft.com/office/drawing/2014/main" val="1103366117"/>
                    </a:ext>
                  </a:extLst>
                </a:gridCol>
              </a:tblGrid>
              <a:tr h="366823"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运算符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逻辑表达式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3923517864"/>
                  </a:ext>
                </a:extLst>
              </a:tr>
              <a:tr h="48755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and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 and y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布尔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"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与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" -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如果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为 </a:t>
                      </a:r>
                      <a:r>
                        <a:rPr lang="en-US" sz="1200" kern="0" spc="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False，x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and y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返回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False，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否则它返回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的计算值。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864974099"/>
                  </a:ext>
                </a:extLst>
              </a:tr>
              <a:tr h="48755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or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 or y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布尔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"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或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" -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如果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是非 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，它返回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的值，否则它返回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的计算值。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628631487"/>
                  </a:ext>
                </a:extLst>
              </a:tr>
              <a:tr h="48755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not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not x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布尔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"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非</a:t>
                      </a:r>
                      <a:r>
                        <a:rPr lang="en-US" altLang="zh-CN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" -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如果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为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True，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返回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False 。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如果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 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为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False，</a:t>
                      </a:r>
                      <a:r>
                        <a:rPr lang="zh-CN" alt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它返回 </a:t>
                      </a:r>
                      <a:r>
                        <a:rPr lang="en-US" sz="1200" kern="0" spc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True。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58050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0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1782861"/>
            <a:ext cx="9601196" cy="43372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与 </a:t>
            </a:r>
            <a:r>
              <a:rPr lang="en-US" altLang="zh-CN" dirty="0" smtClean="0"/>
              <a:t>and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或 </a:t>
            </a:r>
            <a:r>
              <a:rPr lang="en-US" altLang="zh-CN" dirty="0" smtClean="0"/>
              <a:t>or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非 </a:t>
            </a:r>
            <a:r>
              <a:rPr lang="en-US" altLang="zh-CN" dirty="0" smtClean="0"/>
              <a:t>not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27444"/>
              </p:ext>
            </p:extLst>
          </p:nvPr>
        </p:nvGraphicFramePr>
        <p:xfrm>
          <a:off x="2991667" y="1638007"/>
          <a:ext cx="5373735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1245">
                  <a:extLst>
                    <a:ext uri="{9D8B030D-6E8A-4147-A177-3AD203B41FA5}">
                      <a16:colId xmlns:a16="http://schemas.microsoft.com/office/drawing/2014/main" val="2977705321"/>
                    </a:ext>
                  </a:extLst>
                </a:gridCol>
                <a:gridCol w="1791245">
                  <a:extLst>
                    <a:ext uri="{9D8B030D-6E8A-4147-A177-3AD203B41FA5}">
                      <a16:colId xmlns:a16="http://schemas.microsoft.com/office/drawing/2014/main" val="3613236230"/>
                    </a:ext>
                  </a:extLst>
                </a:gridCol>
                <a:gridCol w="1791245">
                  <a:extLst>
                    <a:ext uri="{9D8B030D-6E8A-4147-A177-3AD203B41FA5}">
                      <a16:colId xmlns:a16="http://schemas.microsoft.com/office/drawing/2014/main" val="3510768884"/>
                    </a:ext>
                  </a:extLst>
                </a:gridCol>
              </a:tblGrid>
              <a:tr h="26449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第一个值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第二个值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and</a:t>
                      </a:r>
                      <a:r>
                        <a:rPr lang="zh-CN" altLang="en-US" sz="1400" dirty="0" smtClean="0"/>
                        <a:t>运算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66388"/>
                  </a:ext>
                </a:extLst>
              </a:tr>
              <a:tr h="26449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True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53878"/>
                  </a:ext>
                </a:extLst>
              </a:tr>
              <a:tr h="26449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06538"/>
                  </a:ext>
                </a:extLst>
              </a:tr>
              <a:tr h="26449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9112"/>
                  </a:ext>
                </a:extLst>
              </a:tr>
              <a:tr h="26449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9013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94284"/>
              </p:ext>
            </p:extLst>
          </p:nvPr>
        </p:nvGraphicFramePr>
        <p:xfrm>
          <a:off x="2991667" y="3316588"/>
          <a:ext cx="5373735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1245">
                  <a:extLst>
                    <a:ext uri="{9D8B030D-6E8A-4147-A177-3AD203B41FA5}">
                      <a16:colId xmlns:a16="http://schemas.microsoft.com/office/drawing/2014/main" val="2977705321"/>
                    </a:ext>
                  </a:extLst>
                </a:gridCol>
                <a:gridCol w="1791245">
                  <a:extLst>
                    <a:ext uri="{9D8B030D-6E8A-4147-A177-3AD203B41FA5}">
                      <a16:colId xmlns:a16="http://schemas.microsoft.com/office/drawing/2014/main" val="3613236230"/>
                    </a:ext>
                  </a:extLst>
                </a:gridCol>
                <a:gridCol w="1791245">
                  <a:extLst>
                    <a:ext uri="{9D8B030D-6E8A-4147-A177-3AD203B41FA5}">
                      <a16:colId xmlns:a16="http://schemas.microsoft.com/office/drawing/2014/main" val="3510768884"/>
                    </a:ext>
                  </a:extLst>
                </a:gridCol>
              </a:tblGrid>
              <a:tr h="26449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第一个值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第二个值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or</a:t>
                      </a:r>
                      <a:r>
                        <a:rPr lang="zh-CN" altLang="en-US" sz="1400" dirty="0" smtClean="0"/>
                        <a:t>运算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66388"/>
                  </a:ext>
                </a:extLst>
              </a:tr>
              <a:tr h="26449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True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53878"/>
                  </a:ext>
                </a:extLst>
              </a:tr>
              <a:tr h="26449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True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06538"/>
                  </a:ext>
                </a:extLst>
              </a:tr>
              <a:tr h="26449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True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9112"/>
                  </a:ext>
                </a:extLst>
              </a:tr>
              <a:tr h="26449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9013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1652"/>
              </p:ext>
            </p:extLst>
          </p:nvPr>
        </p:nvGraphicFramePr>
        <p:xfrm>
          <a:off x="2991667" y="4995169"/>
          <a:ext cx="358249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1245">
                  <a:extLst>
                    <a:ext uri="{9D8B030D-6E8A-4147-A177-3AD203B41FA5}">
                      <a16:colId xmlns:a16="http://schemas.microsoft.com/office/drawing/2014/main" val="2977705321"/>
                    </a:ext>
                  </a:extLst>
                </a:gridCol>
                <a:gridCol w="1791245">
                  <a:extLst>
                    <a:ext uri="{9D8B030D-6E8A-4147-A177-3AD203B41FA5}">
                      <a16:colId xmlns:a16="http://schemas.microsoft.com/office/drawing/2014/main" val="3510768884"/>
                    </a:ext>
                  </a:extLst>
                </a:gridCol>
              </a:tblGrid>
              <a:tr h="26449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第一个值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r>
                        <a:rPr lang="zh-CN" altLang="en-US" sz="1400" dirty="0" smtClean="0"/>
                        <a:t>运算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66388"/>
                  </a:ext>
                </a:extLst>
              </a:tr>
              <a:tr h="26449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53878"/>
                  </a:ext>
                </a:extLst>
              </a:tr>
              <a:tr h="26449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True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9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264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自定义 1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2060"/>
      </a:hlink>
      <a:folHlink>
        <a:srgbClr val="0070C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356</TotalTime>
  <Words>1127</Words>
  <Application>Microsoft Office PowerPoint</Application>
  <PresentationFormat>宽屏</PresentationFormat>
  <Paragraphs>254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方正舒体</vt:lpstr>
      <vt:lpstr>黑体</vt:lpstr>
      <vt:lpstr>华文楷体</vt:lpstr>
      <vt:lpstr>楷体</vt:lpstr>
      <vt:lpstr>Arial</vt:lpstr>
      <vt:lpstr>Garamond</vt:lpstr>
      <vt:lpstr>Times New Roman</vt:lpstr>
      <vt:lpstr>环保</vt:lpstr>
      <vt:lpstr>小小说明</vt:lpstr>
      <vt:lpstr>第四课 Python运算符</vt:lpstr>
      <vt:lpstr>4.0  Python运算符</vt:lpstr>
      <vt:lpstr>4.1 算术运算符</vt:lpstr>
      <vt:lpstr>4.1 赋值运算符</vt:lpstr>
      <vt:lpstr>4.2 比较（关系）运算符</vt:lpstr>
      <vt:lpstr>4.2 比较（关系）运算符</vt:lpstr>
      <vt:lpstr>4.3 逻辑运算符</vt:lpstr>
      <vt:lpstr>3.3 逻辑运算符</vt:lpstr>
      <vt:lpstr>4.4 成员运算符</vt:lpstr>
      <vt:lpstr>4.5 运算符优先级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User</cp:lastModifiedBy>
  <cp:revision>362</cp:revision>
  <dcterms:created xsi:type="dcterms:W3CDTF">2018-07-29T07:14:14Z</dcterms:created>
  <dcterms:modified xsi:type="dcterms:W3CDTF">2018-08-02T03:29:53Z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