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3" r:id="rId1"/>
  </p:sldMasterIdLst>
  <p:sldIdLst>
    <p:sldId id="307" r:id="rId2"/>
    <p:sldId id="256" r:id="rId3"/>
    <p:sldId id="266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  <p:sldId id="270" r:id="rId15"/>
    <p:sldId id="271" r:id="rId16"/>
    <p:sldId id="280" r:id="rId17"/>
    <p:sldId id="281" r:id="rId18"/>
    <p:sldId id="283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304" r:id="rId27"/>
    <p:sldId id="292" r:id="rId28"/>
    <p:sldId id="293" r:id="rId29"/>
    <p:sldId id="296" r:id="rId30"/>
    <p:sldId id="297" r:id="rId31"/>
    <p:sldId id="298" r:id="rId32"/>
    <p:sldId id="300" r:id="rId33"/>
    <p:sldId id="299" r:id="rId34"/>
    <p:sldId id="301" r:id="rId35"/>
    <p:sldId id="294" r:id="rId3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F85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0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95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5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67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7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4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0200"/>
            <a:ext cx="8596668" cy="736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8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.163.com/instructor/1029176012.ht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ice_actor/article/details/78648780" TargetMode="External"/><Relationship Id="rId2" Type="http://schemas.openxmlformats.org/officeDocument/2006/relationships/hyperlink" Target="http://study.163.com/instructor/1029176012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小小说明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ppt</a:t>
            </a:r>
            <a:r>
              <a:rPr lang="zh-CN" altLang="en-US" dirty="0"/>
              <a:t>是基于吴恩达 </a:t>
            </a:r>
            <a:r>
              <a:rPr lang="en-US" altLang="zh-CN" dirty="0"/>
              <a:t>Andrew Ng</a:t>
            </a:r>
            <a:r>
              <a:rPr lang="zh-CN" altLang="en-US" dirty="0"/>
              <a:t>的视频</a:t>
            </a:r>
            <a:r>
              <a:rPr lang="zh-CN" altLang="en-US" dirty="0" smtClean="0"/>
              <a:t>教程制作的，视频地址如下</a:t>
            </a:r>
            <a:endParaRPr lang="en-US" altLang="zh-CN" dirty="0" smtClean="0"/>
          </a:p>
          <a:p>
            <a:pPr lvl="1"/>
            <a:r>
              <a:rPr lang="en-US" dirty="0">
                <a:hlinkClick r:id="rId2"/>
              </a:rPr>
              <a:t>http://study.163.com/instructor/1029176012.htm</a:t>
            </a:r>
            <a:r>
              <a:rPr lang="en-US" dirty="0"/>
              <a:t> </a:t>
            </a:r>
            <a:r>
              <a:rPr lang="en-US" altLang="zh-CN" dirty="0"/>
              <a:t>Andrew Ng</a:t>
            </a:r>
            <a:r>
              <a:rPr lang="zh-CN" altLang="en-US" dirty="0"/>
              <a:t>网易云</a:t>
            </a:r>
            <a:r>
              <a:rPr lang="zh-CN" altLang="en-US" dirty="0" smtClean="0"/>
              <a:t>课堂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因为是自己做的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，没有人帮助复核，不可避免可能有些错误之类的。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我的要求是：自己看可以</a:t>
            </a:r>
            <a:r>
              <a:rPr lang="zh-CN" altLang="en-US" smtClean="0"/>
              <a:t>，没有我的同意不得</a:t>
            </a:r>
            <a:r>
              <a:rPr lang="zh-CN" altLang="en-US" dirty="0" smtClean="0"/>
              <a:t>公开用我的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如果你写帖子或者做视频，请把引用于我写出来，谢谢。</a:t>
            </a:r>
            <a:endParaRPr lang="en-US" altLang="zh-CN" dirty="0" smtClean="0"/>
          </a:p>
          <a:p>
            <a:pPr lvl="1"/>
            <a:r>
              <a:rPr lang="zh-CN" altLang="en-US" dirty="0"/>
              <a:t>写我</a:t>
            </a:r>
            <a:r>
              <a:rPr lang="zh-CN" altLang="en-US" dirty="0" smtClean="0"/>
              <a:t>的名字 人人易（</a:t>
            </a:r>
            <a:r>
              <a:rPr lang="en-US" altLang="zh-CN" dirty="0" err="1" smtClean="0"/>
              <a:t>renrenyi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以及视频来源（比如哔哩哔哩）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1*1+2*1+0*1+5*0+7*0+1*0+8*(-1)+2*(-1)+3*(-1</a:t>
            </a:r>
            <a:r>
              <a:rPr lang="en-US" altLang="zh-CN" dirty="0" smtClean="0">
                <a:solidFill>
                  <a:schemeClr val="tx1"/>
                </a:solidFill>
              </a:rPr>
              <a:t>)=-10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6786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11904"/>
              </p:ext>
            </p:extLst>
          </p:nvPr>
        </p:nvGraphicFramePr>
        <p:xfrm>
          <a:off x="7435017" y="2457313"/>
          <a:ext cx="1907372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4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/>
              <a:t>让过滤器在图像上逐步</a:t>
            </a:r>
            <a:r>
              <a:rPr lang="zh-CN" altLang="en-US" dirty="0" smtClean="0"/>
              <a:t>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1*1+6*1+2*1+7*0+2*0+3*0+8*(-1)+8*(-1)+9*(-1</a:t>
            </a:r>
            <a:r>
              <a:rPr lang="en-US" altLang="zh-CN" dirty="0" smtClean="0">
                <a:solidFill>
                  <a:schemeClr val="tx1"/>
                </a:solidFill>
              </a:rPr>
              <a:t>)=-16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56461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2141"/>
              </p:ext>
            </p:extLst>
          </p:nvPr>
        </p:nvGraphicFramePr>
        <p:xfrm>
          <a:off x="7435017" y="2457313"/>
          <a:ext cx="1907372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4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-4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-7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-16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9508288" cy="5480656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卷积核会对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图片进行</a:t>
            </a:r>
            <a:r>
              <a:rPr lang="zh-CN" altLang="en-US" dirty="0" smtClean="0">
                <a:solidFill>
                  <a:srgbClr val="FF0000"/>
                </a:solidFill>
              </a:rPr>
              <a:t>卷积运算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过滤器在图像上逐步滑动，对整个图像进行卷积计算</a:t>
            </a:r>
            <a:r>
              <a:rPr lang="zh-CN" altLang="en-US" dirty="0" smtClean="0"/>
              <a:t>得到</a:t>
            </a:r>
            <a:r>
              <a:rPr lang="zh-CN" altLang="en-US" dirty="0"/>
              <a:t>一个</a:t>
            </a:r>
            <a:r>
              <a:rPr lang="en-US" altLang="zh-CN" b="1" dirty="0" smtClean="0">
                <a:solidFill>
                  <a:srgbClr val="FF0000"/>
                </a:solidFill>
              </a:rPr>
              <a:t>4*4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图像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矩阵</a:t>
            </a:r>
            <a:r>
              <a:rPr lang="zh-CN" altLang="en-US" dirty="0" smtClean="0"/>
              <a:t>。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1*1+6*1+2*1+7*0+2*0+3*0+8*(-1)+8*(-1)+9*(-1</a:t>
            </a:r>
            <a:r>
              <a:rPr lang="en-US" altLang="zh-CN" dirty="0" smtClean="0">
                <a:solidFill>
                  <a:schemeClr val="tx1"/>
                </a:solidFill>
              </a:rPr>
              <a:t>)=-16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56729"/>
              </p:ext>
            </p:extLst>
          </p:nvPr>
        </p:nvGraphicFramePr>
        <p:xfrm>
          <a:off x="1219200" y="2501466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08082"/>
              </p:ext>
            </p:extLst>
          </p:nvPr>
        </p:nvGraphicFramePr>
        <p:xfrm>
          <a:off x="5001334" y="3156496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548939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57922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63621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14676"/>
              </p:ext>
            </p:extLst>
          </p:nvPr>
        </p:nvGraphicFramePr>
        <p:xfrm>
          <a:off x="7435017" y="2974138"/>
          <a:ext cx="1907372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4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-4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-7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-16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8179150" y="2377440"/>
            <a:ext cx="390985" cy="403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57559" y="237744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10454216" cy="153003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为什么这种卷积计算可以得到图像的边缘？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的矩阵，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表示图像暗色区域，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为图像比较亮的区域</a:t>
            </a:r>
            <a:r>
              <a:rPr lang="zh-CN" altLang="en-US" dirty="0"/>
              <a:t>，同样用一个</a:t>
            </a:r>
            <a:r>
              <a:rPr lang="en-US" altLang="zh-CN" dirty="0"/>
              <a:t>3*3</a:t>
            </a:r>
            <a:r>
              <a:rPr lang="zh-CN" altLang="en-US" dirty="0"/>
              <a:t>过滤器，对图像进行</a:t>
            </a:r>
            <a:r>
              <a:rPr lang="zh-CN" altLang="en-US" dirty="0" smtClean="0"/>
              <a:t>卷积</a:t>
            </a:r>
            <a:endParaRPr lang="en-US" altLang="zh-CN" dirty="0" smtClean="0"/>
          </a:p>
          <a:p>
            <a:r>
              <a:rPr lang="zh-CN" altLang="en-US" dirty="0"/>
              <a:t>卷积运算</a:t>
            </a:r>
            <a:r>
              <a:rPr lang="zh-CN" altLang="en-US" dirty="0" smtClean="0"/>
              <a:t>得到的图像</a:t>
            </a:r>
            <a:r>
              <a:rPr lang="zh-CN" altLang="en-US" dirty="0"/>
              <a:t>中间亮，两边暗，亮色区域就对应图像边缘。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87698"/>
              </p:ext>
            </p:extLst>
          </p:nvPr>
        </p:nvGraphicFramePr>
        <p:xfrm>
          <a:off x="1030748" y="2965451"/>
          <a:ext cx="2696700" cy="2317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450">
                  <a:extLst>
                    <a:ext uri="{9D8B030D-6E8A-4147-A177-3AD203B41FA5}">
                      <a16:colId xmlns:a16="http://schemas.microsoft.com/office/drawing/2014/main" val="2657549367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646850423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306915745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3726768628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3870420588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2974915433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04904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53745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64424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703097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45584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103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54549"/>
              </p:ext>
            </p:extLst>
          </p:nvPr>
        </p:nvGraphicFramePr>
        <p:xfrm>
          <a:off x="4763092" y="3479256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89035"/>
              </p:ext>
            </p:extLst>
          </p:nvPr>
        </p:nvGraphicFramePr>
        <p:xfrm>
          <a:off x="7410450" y="3088641"/>
          <a:ext cx="1981200" cy="19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530120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6558103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0125673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8540395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264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83647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052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13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31637"/>
              </p:ext>
            </p:extLst>
          </p:nvPr>
        </p:nvGraphicFramePr>
        <p:xfrm>
          <a:off x="1845168" y="5571808"/>
          <a:ext cx="1067860" cy="1057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930">
                  <a:extLst>
                    <a:ext uri="{9D8B030D-6E8A-4147-A177-3AD203B41FA5}">
                      <a16:colId xmlns:a16="http://schemas.microsoft.com/office/drawing/2014/main" val="2365586003"/>
                    </a:ext>
                  </a:extLst>
                </a:gridCol>
                <a:gridCol w="533930">
                  <a:extLst>
                    <a:ext uri="{9D8B030D-6E8A-4147-A177-3AD203B41FA5}">
                      <a16:colId xmlns:a16="http://schemas.microsoft.com/office/drawing/2014/main" val="2495365350"/>
                    </a:ext>
                  </a:extLst>
                </a:gridCol>
              </a:tblGrid>
              <a:tr h="1057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396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84316"/>
              </p:ext>
            </p:extLst>
          </p:nvPr>
        </p:nvGraphicFramePr>
        <p:xfrm>
          <a:off x="4953776" y="5571808"/>
          <a:ext cx="1190724" cy="1057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859">
                  <a:extLst>
                    <a:ext uri="{9D8B030D-6E8A-4147-A177-3AD203B41FA5}">
                      <a16:colId xmlns:a16="http://schemas.microsoft.com/office/drawing/2014/main" val="2365586003"/>
                    </a:ext>
                  </a:extLst>
                </a:gridCol>
                <a:gridCol w="421923">
                  <a:extLst>
                    <a:ext uri="{9D8B030D-6E8A-4147-A177-3AD203B41FA5}">
                      <a16:colId xmlns:a16="http://schemas.microsoft.com/office/drawing/2014/main" val="2495365350"/>
                    </a:ext>
                  </a:extLst>
                </a:gridCol>
                <a:gridCol w="387942">
                  <a:extLst>
                    <a:ext uri="{9D8B030D-6E8A-4147-A177-3AD203B41FA5}">
                      <a16:colId xmlns:a16="http://schemas.microsoft.com/office/drawing/2014/main" val="3136570402"/>
                    </a:ext>
                  </a:extLst>
                </a:gridCol>
              </a:tblGrid>
              <a:tr h="1057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396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715892" y="3841463"/>
            <a:ext cx="465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7585" y="3841463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43022"/>
              </p:ext>
            </p:extLst>
          </p:nvPr>
        </p:nvGraphicFramePr>
        <p:xfrm>
          <a:off x="7808296" y="5571808"/>
          <a:ext cx="1067860" cy="1057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965">
                  <a:extLst>
                    <a:ext uri="{9D8B030D-6E8A-4147-A177-3AD203B41FA5}">
                      <a16:colId xmlns:a16="http://schemas.microsoft.com/office/drawing/2014/main" val="3925589656"/>
                    </a:ext>
                  </a:extLst>
                </a:gridCol>
                <a:gridCol w="266965">
                  <a:extLst>
                    <a:ext uri="{9D8B030D-6E8A-4147-A177-3AD203B41FA5}">
                      <a16:colId xmlns:a16="http://schemas.microsoft.com/office/drawing/2014/main" val="2966204653"/>
                    </a:ext>
                  </a:extLst>
                </a:gridCol>
                <a:gridCol w="266965">
                  <a:extLst>
                    <a:ext uri="{9D8B030D-6E8A-4147-A177-3AD203B41FA5}">
                      <a16:colId xmlns:a16="http://schemas.microsoft.com/office/drawing/2014/main" val="947612130"/>
                    </a:ext>
                  </a:extLst>
                </a:gridCol>
                <a:gridCol w="266965">
                  <a:extLst>
                    <a:ext uri="{9D8B030D-6E8A-4147-A177-3AD203B41FA5}">
                      <a16:colId xmlns:a16="http://schemas.microsoft.com/office/drawing/2014/main" val="855479451"/>
                    </a:ext>
                  </a:extLst>
                </a:gridCol>
              </a:tblGrid>
              <a:tr h="1057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5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22298"/>
          </a:xfrm>
        </p:spPr>
        <p:txBody>
          <a:bodyPr/>
          <a:lstStyle/>
          <a:p>
            <a:r>
              <a:rPr lang="zh-CN" altLang="en-US" dirty="0" smtClean="0"/>
              <a:t>常见的过滤器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卷积核</a:t>
            </a:r>
            <a:endParaRPr lang="en-US" altLang="zh-CN" dirty="0" smtClean="0"/>
          </a:p>
          <a:p>
            <a:r>
              <a:rPr lang="zh-CN" altLang="en-US" dirty="0"/>
              <a:t>水平</a:t>
            </a:r>
            <a:r>
              <a:rPr lang="zh-CN" altLang="en-US" dirty="0" smtClean="0"/>
              <a:t>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垂直过滤器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卷积神经网络中</a:t>
            </a:r>
            <a:r>
              <a:rPr lang="zh-CN" altLang="en-US" dirty="0" smtClean="0"/>
              <a:t>把过滤器当成</a:t>
            </a:r>
            <a:r>
              <a:rPr lang="zh-CN" altLang="en-US" dirty="0"/>
              <a:t>需要学习</a:t>
            </a:r>
            <a:r>
              <a:rPr lang="zh-CN" altLang="en-US" dirty="0" smtClean="0"/>
              <a:t>的</a:t>
            </a:r>
            <a:r>
              <a:rPr lang="zh-CN" altLang="en-US" dirty="0"/>
              <a:t>参数，卷积神经网络训练的目标就是去理解过滤器的参数。 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30410"/>
              </p:ext>
            </p:extLst>
          </p:nvPr>
        </p:nvGraphicFramePr>
        <p:xfrm>
          <a:off x="1090818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01829"/>
              </p:ext>
            </p:extLst>
          </p:nvPr>
        </p:nvGraphicFramePr>
        <p:xfrm>
          <a:off x="2988444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25633" y="394633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垂直过滤器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8075" y="387455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水平过滤器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16041"/>
              </p:ext>
            </p:extLst>
          </p:nvPr>
        </p:nvGraphicFramePr>
        <p:xfrm>
          <a:off x="4772016" y="5244912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12355845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28516524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3847020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713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86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8029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87167"/>
              </p:ext>
            </p:extLst>
          </p:nvPr>
        </p:nvGraphicFramePr>
        <p:xfrm>
          <a:off x="4973442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43073" y="3874559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Sobel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39573"/>
              </p:ext>
            </p:extLst>
          </p:nvPr>
        </p:nvGraphicFramePr>
        <p:xfrm>
          <a:off x="6958440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28071" y="3874559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Scharr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9776324" cy="1720972"/>
          </a:xfrm>
        </p:spPr>
        <p:txBody>
          <a:bodyPr/>
          <a:lstStyle/>
          <a:p>
            <a:r>
              <a:rPr lang="zh-CN" altLang="en-US" dirty="0" smtClean="0"/>
              <a:t>在第一课中</a:t>
            </a:r>
            <a:r>
              <a:rPr lang="zh-CN" altLang="en-US" dirty="0"/>
              <a:t>，通过一个</a:t>
            </a:r>
            <a:r>
              <a:rPr lang="en-US" altLang="zh-CN" dirty="0"/>
              <a:t>3*3</a:t>
            </a:r>
            <a:r>
              <a:rPr lang="zh-CN" altLang="en-US" dirty="0"/>
              <a:t>的过滤器来对</a:t>
            </a:r>
            <a:r>
              <a:rPr lang="en-US" altLang="zh-CN" dirty="0"/>
              <a:t>6*6</a:t>
            </a:r>
            <a:r>
              <a:rPr lang="zh-CN" altLang="en-US" dirty="0"/>
              <a:t>的图像进行卷积，得到了一幅</a:t>
            </a:r>
            <a:r>
              <a:rPr lang="en-US" altLang="zh-CN" dirty="0"/>
              <a:t>4*4</a:t>
            </a:r>
            <a:r>
              <a:rPr lang="zh-CN" altLang="en-US" dirty="0"/>
              <a:t>的</a:t>
            </a:r>
            <a:r>
              <a:rPr lang="zh-CN" altLang="en-US" dirty="0" smtClean="0"/>
              <a:t>图像。</a:t>
            </a:r>
            <a:endParaRPr lang="en-US" altLang="zh-CN" dirty="0" smtClean="0"/>
          </a:p>
          <a:p>
            <a:r>
              <a:rPr lang="zh-CN" altLang="en-US" dirty="0" smtClean="0"/>
              <a:t>假设输入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原始图像</a:t>
            </a:r>
            <a:r>
              <a:rPr lang="zh-CN" altLang="en-US" dirty="0"/>
              <a:t>大小为</a:t>
            </a:r>
            <a:r>
              <a:rPr lang="en-US" altLang="zh-CN" dirty="0" smtClean="0"/>
              <a:t>n*n</a:t>
            </a:r>
            <a:r>
              <a:rPr lang="zh-CN" altLang="en-US" dirty="0" smtClean="0"/>
              <a:t>，过滤器</a:t>
            </a:r>
            <a:r>
              <a:rPr lang="zh-CN" altLang="en-US" dirty="0"/>
              <a:t>大小为</a:t>
            </a:r>
            <a:r>
              <a:rPr lang="en-US" altLang="zh-CN" dirty="0"/>
              <a:t>f*f</a:t>
            </a:r>
            <a:r>
              <a:rPr lang="zh-CN" altLang="en-US" dirty="0" smtClean="0"/>
              <a:t>，则输出</a:t>
            </a:r>
            <a:r>
              <a:rPr lang="zh-CN" altLang="en-US" dirty="0"/>
              <a:t>图像大小则为</a:t>
            </a:r>
            <a:r>
              <a:rPr lang="en-US" altLang="zh-CN" dirty="0"/>
              <a:t>(n−f+1)∗(n−f+1)</a:t>
            </a:r>
            <a:r>
              <a:rPr lang="zh-CN" altLang="en-US" dirty="0" smtClean="0"/>
              <a:t>。</a:t>
            </a:r>
            <a:endParaRPr lang="en-US" dirty="0"/>
          </a:p>
          <a:p>
            <a:r>
              <a:rPr lang="zh-CN" altLang="en-US" dirty="0"/>
              <a:t>这样做卷积运算的</a:t>
            </a:r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ym typeface="Wingdings" panose="05000000000000000000" pitchFamily="2" charset="2"/>
              </a:rPr>
              <a:t>: (1) </a:t>
            </a:r>
            <a:r>
              <a:rPr lang="zh-CN" altLang="en-US" dirty="0" smtClean="0"/>
              <a:t>卷积</a:t>
            </a:r>
            <a:r>
              <a:rPr lang="zh-CN" altLang="en-US" dirty="0"/>
              <a:t>图像的大小会不断</a:t>
            </a:r>
            <a:r>
              <a:rPr lang="zh-CN" altLang="en-US" dirty="0" smtClean="0"/>
              <a:t>缩小</a:t>
            </a:r>
            <a:r>
              <a:rPr lang="en-US" altLang="zh-CN" dirty="0" smtClean="0"/>
              <a:t>; (2) </a:t>
            </a:r>
            <a:r>
              <a:rPr lang="zh-CN" altLang="en-US" dirty="0" smtClean="0"/>
              <a:t>丢掉</a:t>
            </a:r>
            <a:r>
              <a:rPr lang="zh-CN" altLang="en-US" dirty="0"/>
              <a:t>了很多图像边缘的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4350"/>
              </p:ext>
            </p:extLst>
          </p:nvPr>
        </p:nvGraphicFramePr>
        <p:xfrm>
          <a:off x="972831" y="3175276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84227067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401866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88042234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961646764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2855581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47573627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762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90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98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652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255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96688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4239562" y="3175276"/>
            <a:ext cx="6785489" cy="1720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Wingdings" panose="05000000000000000000" pitchFamily="2" charset="2"/>
              </a:rPr>
              <a:t>(1) </a:t>
            </a:r>
            <a:r>
              <a:rPr lang="zh-CN" altLang="en-US" dirty="0" smtClean="0"/>
              <a:t>卷积图像的大小会不断缩小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6*6 &gt;&gt;  4*4  &gt;&gt; 2*2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丢掉了很多图像边缘的信息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绿色只用了一次，红色用了很多次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9776324" cy="1229789"/>
          </a:xfrm>
        </p:spPr>
        <p:txBody>
          <a:bodyPr/>
          <a:lstStyle/>
          <a:p>
            <a:r>
              <a:rPr lang="zh-CN" altLang="en-US" dirty="0" smtClean="0"/>
              <a:t>引入</a:t>
            </a:r>
            <a:r>
              <a:rPr lang="zh-CN" altLang="en-US" dirty="0"/>
              <a:t>了</a:t>
            </a:r>
            <a:r>
              <a:rPr lang="en-US" altLang="zh-CN" dirty="0"/>
              <a:t>padding</a:t>
            </a:r>
            <a:r>
              <a:rPr lang="zh-CN" altLang="en-US" dirty="0"/>
              <a:t>操作</a:t>
            </a:r>
            <a:r>
              <a:rPr lang="zh-CN" altLang="en-US" dirty="0" smtClean="0"/>
              <a:t>，在进行卷积操作前</a:t>
            </a:r>
            <a:r>
              <a:rPr lang="zh-CN" altLang="en-US" dirty="0"/>
              <a:t>，沿着图像边缘用</a:t>
            </a:r>
            <a:r>
              <a:rPr lang="en-US" altLang="zh-CN" dirty="0"/>
              <a:t>0</a:t>
            </a:r>
            <a:r>
              <a:rPr lang="zh-CN" altLang="en-US" dirty="0"/>
              <a:t>进行图像填充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/>
              <a:t>3*3</a:t>
            </a:r>
            <a:r>
              <a:rPr lang="zh-CN" altLang="en-US" dirty="0"/>
              <a:t>的过滤器</a:t>
            </a:r>
            <a:r>
              <a:rPr lang="zh-CN" altLang="en-US" dirty="0" smtClean="0"/>
              <a:t>，填充</a:t>
            </a:r>
            <a:r>
              <a:rPr lang="zh-CN" altLang="en-US" dirty="0"/>
              <a:t>宽度为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zh-CN" altLang="en-US" dirty="0" smtClean="0"/>
              <a:t>，能够保证</a:t>
            </a:r>
            <a:r>
              <a:rPr lang="zh-CN" altLang="en-US" dirty="0"/>
              <a:t>输出图像和输入图像一样大。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08808"/>
              </p:ext>
            </p:extLst>
          </p:nvPr>
        </p:nvGraphicFramePr>
        <p:xfrm>
          <a:off x="748656" y="2868510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253631594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92416432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86503011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4871477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69096743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1783165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726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36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0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2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823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269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72284"/>
              </p:ext>
            </p:extLst>
          </p:nvPr>
        </p:nvGraphicFramePr>
        <p:xfrm>
          <a:off x="5565496" y="2373066"/>
          <a:ext cx="4167160" cy="373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1722981398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66276867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21645050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9205605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76950901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115121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241904494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29274106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5508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6812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029359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1695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8086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7328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2903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01552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029666" y="4080116"/>
            <a:ext cx="1399978" cy="908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padding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7306" y="598043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48718" y="6309404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9776324" cy="69780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之后的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的过滤器进行卷积操作后，还是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的图片，和原始图片大小相同。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1389"/>
              </p:ext>
            </p:extLst>
          </p:nvPr>
        </p:nvGraphicFramePr>
        <p:xfrm>
          <a:off x="423760" y="2055015"/>
          <a:ext cx="4167160" cy="373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1722981398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66276867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21645050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9205605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76950901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115121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241904494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29274106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5508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6812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029359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1695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8086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7328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2903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015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67873"/>
              </p:ext>
            </p:extLst>
          </p:nvPr>
        </p:nvGraphicFramePr>
        <p:xfrm>
          <a:off x="5217969" y="2987343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92525"/>
              </p:ext>
            </p:extLst>
          </p:nvPr>
        </p:nvGraphicFramePr>
        <p:xfrm>
          <a:off x="7740906" y="2640907"/>
          <a:ext cx="1981200" cy="19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530120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6558103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0125673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8540395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264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83647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052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139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046348" y="3393729"/>
            <a:ext cx="465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0920" y="3393729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2053" y="6082381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79327" y="4958106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和原始图片大小相同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0887" y="4542607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7829739" cy="42542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padding</a:t>
            </a:r>
            <a:r>
              <a:rPr lang="zh-CN" altLang="en-US" b="1" dirty="0"/>
              <a:t>的两种模式： </a:t>
            </a:r>
          </a:p>
          <a:p>
            <a:r>
              <a:rPr lang="en-US" altLang="zh-CN" b="1" dirty="0" smtClean="0"/>
              <a:t>Valid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pPr lvl="1"/>
            <a:r>
              <a:rPr lang="en-US" altLang="zh-CN" dirty="0" smtClean="0"/>
              <a:t>No padding</a:t>
            </a:r>
            <a:r>
              <a:rPr lang="zh-CN" altLang="en-US" dirty="0" smtClean="0"/>
              <a:t>，不进行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操作。</a:t>
            </a:r>
            <a:endParaRPr lang="en-US" altLang="zh-CN" dirty="0"/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/>
              <a:t>图像</a:t>
            </a:r>
            <a:r>
              <a:rPr lang="en-US" altLang="zh-CN" dirty="0" smtClean="0"/>
              <a:t>n*n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f*f</a:t>
            </a:r>
            <a:r>
              <a:rPr lang="zh-CN" altLang="en-US" dirty="0" smtClean="0"/>
              <a:t>，输出</a:t>
            </a:r>
            <a:r>
              <a:rPr lang="zh-CN" altLang="en-US" dirty="0"/>
              <a:t>图像大小为：</a:t>
            </a:r>
            <a:r>
              <a:rPr lang="en-US" altLang="zh-CN" dirty="0"/>
              <a:t>(n−f+1)∗(n−f+1)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Same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pPr lvl="1"/>
            <a:r>
              <a:rPr lang="zh-CN" altLang="en-US" dirty="0" smtClean="0"/>
              <a:t>进行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操作，输出</a:t>
            </a:r>
            <a:r>
              <a:rPr lang="zh-CN" altLang="en-US" dirty="0"/>
              <a:t>图像和输入</a:t>
            </a:r>
            <a:r>
              <a:rPr lang="zh-CN" altLang="en-US" dirty="0" smtClean="0"/>
              <a:t>图像大小一致。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zh-CN" altLang="en-US" dirty="0" smtClean="0"/>
              <a:t>步长</a:t>
            </a:r>
            <a:r>
              <a:rPr lang="en-US" altLang="zh-CN" dirty="0"/>
              <a:t>(</a:t>
            </a:r>
            <a:r>
              <a:rPr lang="en-US" altLang="zh-CN" dirty="0" smtClean="0"/>
              <a:t>stride)</a:t>
            </a:r>
            <a:r>
              <a:rPr lang="zh-CN" altLang="en-US" dirty="0" smtClean="0"/>
              <a:t>是</a:t>
            </a:r>
            <a:r>
              <a:rPr lang="zh-CN" altLang="en-US" dirty="0"/>
              <a:t>指过滤器在图像上滑动的距离</a:t>
            </a:r>
            <a:r>
              <a:rPr lang="zh-CN" altLang="en-US" dirty="0" smtClean="0"/>
              <a:t>，一般为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。之前的例子中，卷积步长都是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与前面不同，我们假设卷积步长为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03628"/>
              </p:ext>
            </p:extLst>
          </p:nvPr>
        </p:nvGraphicFramePr>
        <p:xfrm>
          <a:off x="967948" y="2866884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18435"/>
              </p:ext>
            </p:extLst>
          </p:nvPr>
        </p:nvGraphicFramePr>
        <p:xfrm>
          <a:off x="5639477" y="3800405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6285019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53032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800" y="1679377"/>
            <a:ext cx="8336543" cy="1664839"/>
          </a:xfrm>
        </p:spPr>
        <p:txBody>
          <a:bodyPr>
            <a:noAutofit/>
          </a:bodyPr>
          <a:lstStyle/>
          <a:p>
            <a:r>
              <a:rPr lang="zh-CN" altLang="en-US" sz="88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80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卷积神经网络</a:t>
            </a:r>
            <a:r>
              <a:rPr lang="en-US" altLang="zh-CN" sz="80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80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8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Convolutional Neural Network</a:t>
            </a:r>
            <a:r>
              <a:rPr lang="en-US" altLang="zh-CN" sz="28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CNN</a:t>
            </a:r>
            <a:r>
              <a:rPr lang="zh-CN" altLang="en-US" sz="28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2732" y="3982602"/>
            <a:ext cx="4934620" cy="885789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By </a:t>
            </a:r>
            <a:r>
              <a:rPr lang="en-US" altLang="zh-CN" sz="3600" b="1" dirty="0" smtClean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Renrenyi (</a:t>
            </a:r>
            <a:r>
              <a:rPr lang="zh-CN" altLang="en-US" sz="3600" b="1" dirty="0" smtClean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人人易</a:t>
            </a:r>
            <a:r>
              <a:rPr lang="en-US" altLang="zh-CN" sz="3600" b="1" dirty="0" smtClean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)</a:t>
            </a:r>
            <a:endParaRPr lang="zh-CN" altLang="en-US" sz="3600" b="1" dirty="0">
              <a:ln w="3175" cmpd="sng">
                <a:noFill/>
              </a:ln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卷积步长为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7948" y="1977708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2911229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395843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414038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736581" y="2911229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3474719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1956904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349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6310"/>
              </p:ext>
            </p:extLst>
          </p:nvPr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59428"/>
              </p:ext>
            </p:extLst>
          </p:nvPr>
        </p:nvGraphicFramePr>
        <p:xfrm>
          <a:off x="8736581" y="3447249"/>
          <a:ext cx="1901991" cy="1744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997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33997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33997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6770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337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337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rot="16200000">
            <a:off x="1502938" y="1500745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9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55553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59745"/>
              </p:ext>
            </p:extLst>
          </p:nvPr>
        </p:nvGraphicFramePr>
        <p:xfrm>
          <a:off x="8736581" y="3447253"/>
          <a:ext cx="1864152" cy="176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84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7165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rot="16200000">
            <a:off x="2556417" y="1516342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7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22626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18956"/>
              </p:ext>
            </p:extLst>
          </p:nvPr>
        </p:nvGraphicFramePr>
        <p:xfrm>
          <a:off x="8736581" y="3447253"/>
          <a:ext cx="1864152" cy="176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84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7165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flipH="1">
            <a:off x="403686" y="2567776"/>
            <a:ext cx="424283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60717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74002" y="528712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17378"/>
              </p:ext>
            </p:extLst>
          </p:nvPr>
        </p:nvGraphicFramePr>
        <p:xfrm>
          <a:off x="8736581" y="3447253"/>
          <a:ext cx="1864152" cy="176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84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7165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flipH="1">
            <a:off x="403686" y="2567776"/>
            <a:ext cx="424283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22427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右弧形箭头 13"/>
          <p:cNvSpPr/>
          <p:nvPr/>
        </p:nvSpPr>
        <p:spPr>
          <a:xfrm rot="16200000">
            <a:off x="1509588" y="1584086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0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2"/>
                <a:ext cx="9141430" cy="518755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带有</a:t>
                </a:r>
                <a:r>
                  <a:rPr lang="en-US" altLang="zh-CN" dirty="0" smtClean="0"/>
                  <a:t>padding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stride</a:t>
                </a:r>
                <a:r>
                  <a:rPr lang="zh-CN" altLang="en-US" dirty="0" smtClean="0"/>
                  <a:t>进行图像卷积运算，运算后的图像大小：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输入</a:t>
                </a:r>
                <a:r>
                  <a:rPr lang="zh-CN" altLang="en-US" dirty="0"/>
                  <a:t>图像：</a:t>
                </a:r>
                <a:r>
                  <a:rPr lang="en-US" altLang="zh-CN" dirty="0"/>
                  <a:t>n*n</a:t>
                </a:r>
                <a:r>
                  <a:rPr lang="zh-CN" altLang="en-US" dirty="0"/>
                  <a:t>，过滤器：</a:t>
                </a:r>
                <a:r>
                  <a:rPr lang="en-US" altLang="zh-CN" dirty="0" smtClean="0"/>
                  <a:t>f*f</a:t>
                </a:r>
                <a:r>
                  <a:rPr lang="zh-CN" altLang="en-US" dirty="0"/>
                  <a:t> ，</a:t>
                </a:r>
                <a:r>
                  <a:rPr lang="zh-CN" altLang="en-US" dirty="0" smtClean="0"/>
                  <a:t>步长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padding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 </a:t>
                </a:r>
              </a:p>
              <a:p>
                <a:r>
                  <a:rPr lang="zh-CN" altLang="en-US" dirty="0"/>
                  <a:t>输出图像大小为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是小数，则</a:t>
                </a:r>
                <a:r>
                  <a:rPr lang="zh-CN" altLang="en-US" b="1" dirty="0" smtClean="0"/>
                  <a:t>向下取整</a:t>
                </a:r>
                <a:endParaRPr lang="zh-CN" altLang="en-US" b="1" dirty="0"/>
              </a:p>
              <a:p>
                <a:r>
                  <a:rPr lang="zh-CN" altLang="en-US" dirty="0" smtClean="0"/>
                  <a:t>一般而言，步长</a:t>
                </a:r>
                <a:r>
                  <a:rPr lang="en-US" altLang="zh-CN" dirty="0" smtClean="0"/>
                  <a:t>stride</a:t>
                </a:r>
                <a:r>
                  <a:rPr lang="zh-CN" altLang="en-US" dirty="0" smtClean="0"/>
                  <a:t>的大小为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或者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Padding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no padding</a:t>
                </a:r>
                <a:r>
                  <a:rPr lang="zh-CN" altLang="en-US" dirty="0" smtClean="0"/>
                  <a:t>时候为</a:t>
                </a:r>
                <a:r>
                  <a:rPr lang="en-US" altLang="zh-CN" dirty="0" smtClean="0"/>
                  <a:t>p=0</a:t>
                </a:r>
                <a:r>
                  <a:rPr lang="zh-CN" altLang="en-US" dirty="0" smtClean="0"/>
                  <a:t>；有</a:t>
                </a:r>
                <a:r>
                  <a:rPr lang="en-US" altLang="zh-CN" dirty="0" smtClean="0"/>
                  <a:t>padding</a:t>
                </a:r>
                <a:r>
                  <a:rPr lang="zh-CN" altLang="en-US" dirty="0" smtClean="0"/>
                  <a:t>时候用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过滤器为</a:t>
                </a:r>
                <a:r>
                  <a:rPr lang="en-US" altLang="zh-CN" dirty="0" smtClean="0"/>
                  <a:t>p=1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以</a:t>
                </a:r>
                <a:r>
                  <a:rPr lang="zh-CN" altLang="en-US" dirty="0"/>
                  <a:t>输入图像</a:t>
                </a:r>
                <a:r>
                  <a:rPr lang="en-US" altLang="zh-CN" dirty="0"/>
                  <a:t>7*7</a:t>
                </a:r>
                <a:r>
                  <a:rPr lang="zh-CN" altLang="en-US" dirty="0"/>
                  <a:t>，过滤器</a:t>
                </a:r>
                <a:r>
                  <a:rPr lang="en-US" altLang="zh-CN" dirty="0"/>
                  <a:t>3*3</a:t>
                </a:r>
                <a:r>
                  <a:rPr lang="zh-CN" altLang="en-US" dirty="0"/>
                  <a:t>，步长为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padding</a:t>
                </a:r>
                <a:r>
                  <a:rPr lang="zh-CN" altLang="en-US" dirty="0"/>
                  <a:t>模式为</a:t>
                </a:r>
                <a:r>
                  <a:rPr lang="en-US" altLang="zh-CN" dirty="0"/>
                  <a:t>valid</a:t>
                </a:r>
                <a:r>
                  <a:rPr lang="zh-CN" altLang="en-US" dirty="0"/>
                  <a:t>为例输出图像大小为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=3</a:t>
                </a:r>
                <a:r>
                  <a:rPr lang="zh-CN" altLang="en-US" dirty="0" smtClean="0"/>
                  <a:t>，所以输出图像大小为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2"/>
                <a:ext cx="9141430" cy="5187554"/>
              </a:xfr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标注 3"/>
          <p:cNvSpPr/>
          <p:nvPr/>
        </p:nvSpPr>
        <p:spPr>
          <a:xfrm>
            <a:off x="6980518" y="1577788"/>
            <a:ext cx="5169648" cy="255792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Padding</a:t>
            </a:r>
            <a:r>
              <a:rPr lang="zh-CN" altLang="en-US" dirty="0" smtClean="0"/>
              <a:t>做个说明：</a:t>
            </a:r>
            <a:endParaRPr lang="en-US" altLang="zh-CN" dirty="0" smtClean="0"/>
          </a:p>
          <a:p>
            <a:r>
              <a:rPr lang="zh-CN" altLang="en-US" dirty="0" smtClean="0"/>
              <a:t>计算是按照：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方法为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方法为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p=(f-1)/2</a:t>
            </a:r>
          </a:p>
          <a:p>
            <a:endParaRPr lang="en-US" altLang="zh-CN" dirty="0"/>
          </a:p>
          <a:p>
            <a:r>
              <a:rPr lang="zh-CN" altLang="en-US" dirty="0" smtClean="0"/>
              <a:t>过滤器：</a:t>
            </a:r>
            <a:endParaRPr lang="en-US" altLang="zh-CN" dirty="0" smtClean="0"/>
          </a:p>
          <a:p>
            <a:r>
              <a:rPr lang="zh-CN" altLang="en-US" dirty="0"/>
              <a:t>习惯上</a:t>
            </a:r>
            <a:r>
              <a:rPr lang="zh-CN" altLang="en-US" dirty="0" smtClean="0"/>
              <a:t>，在卷积操作时候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为奇数，这样</a:t>
            </a:r>
            <a:r>
              <a:rPr lang="en-US" altLang="zh-CN" dirty="0" smtClean="0"/>
              <a:t>p</a:t>
            </a:r>
            <a:r>
              <a:rPr lang="zh-CN" altLang="en-US" dirty="0" smtClean="0"/>
              <a:t>就为整数或者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后面讲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的时候，一般用</a:t>
            </a:r>
            <a:r>
              <a:rPr lang="en-US" altLang="zh-CN" dirty="0" smtClean="0"/>
              <a:t>f=2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</a:t>
            </a:r>
          </a:p>
        </p:txBody>
      </p:sp>
    </p:spTree>
    <p:extLst>
      <p:ext uri="{BB962C8B-B14F-4D97-AF65-F5344CB8AC3E}">
        <p14:creationId xmlns:p14="http://schemas.microsoft.com/office/powerpoint/2010/main" val="1228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99917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73714" y="1285069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flipH="1">
            <a:off x="403686" y="2567776"/>
            <a:ext cx="424283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右弧形箭头 13"/>
          <p:cNvSpPr/>
          <p:nvPr/>
        </p:nvSpPr>
        <p:spPr>
          <a:xfrm rot="16200000">
            <a:off x="1509588" y="1584086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85854"/>
              </p:ext>
            </p:extLst>
          </p:nvPr>
        </p:nvGraphicFramePr>
        <p:xfrm>
          <a:off x="5861565" y="2548317"/>
          <a:ext cx="3125370" cy="2800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4120131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24269726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787371598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12094213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56097383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30577638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4295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84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89176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779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2808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31688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962001" y="5600135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69061" y="2513732"/>
            <a:ext cx="197692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过滤器覆盖的范围不会超过原始图片</a:t>
            </a:r>
            <a:endParaRPr 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0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彩色</a:t>
            </a:r>
            <a:r>
              <a:rPr lang="zh-CN" altLang="en-US" dirty="0"/>
              <a:t>图像 </a:t>
            </a:r>
            <a:r>
              <a:rPr lang="en-US" altLang="zh-CN" dirty="0"/>
              <a:t>(RGB) </a:t>
            </a:r>
            <a:r>
              <a:rPr lang="zh-CN" altLang="en-US" dirty="0"/>
              <a:t>的</a:t>
            </a:r>
            <a:r>
              <a:rPr lang="zh-CN" altLang="en-US" dirty="0" smtClean="0"/>
              <a:t>卷积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2" y="2296510"/>
            <a:ext cx="2319354" cy="2319354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29734" y="1422401"/>
            <a:ext cx="8596668" cy="874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前三课讲得都是针对灰度图像的，我们今天讲</a:t>
            </a:r>
            <a:r>
              <a:rPr lang="zh-CN" altLang="en-US" dirty="0"/>
              <a:t>一</a:t>
            </a:r>
            <a:r>
              <a:rPr lang="zh-CN" altLang="en-US" dirty="0" smtClean="0"/>
              <a:t>下在彩色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图像上进行卷积。</a:t>
            </a:r>
            <a:endParaRPr lang="en-US" altLang="zh-CN" dirty="0" smtClean="0"/>
          </a:p>
          <a:p>
            <a:r>
              <a:rPr lang="zh-CN" altLang="en-US" dirty="0"/>
              <a:t>过滤器就变为</a:t>
            </a:r>
            <a:r>
              <a:rPr lang="en-US" altLang="zh-CN" dirty="0"/>
              <a:t>3*3*3</a:t>
            </a:r>
            <a:r>
              <a:rPr lang="zh-CN" altLang="en-US" dirty="0"/>
              <a:t>，最后的</a:t>
            </a:r>
            <a:r>
              <a:rPr lang="en-US" altLang="zh-CN" dirty="0"/>
              <a:t>3</a:t>
            </a:r>
            <a:r>
              <a:rPr lang="zh-CN" altLang="en-US" dirty="0"/>
              <a:t>对应为通道数</a:t>
            </a:r>
            <a:r>
              <a:rPr lang="en-US" altLang="zh-CN" dirty="0"/>
              <a:t>channels/</a:t>
            </a:r>
            <a:r>
              <a:rPr lang="zh-CN" altLang="en-US" dirty="0"/>
              <a:t>深度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34" y="2970223"/>
            <a:ext cx="1081095" cy="1033470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789129" y="4863416"/>
            <a:ext cx="3642417" cy="179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原始图片：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，但是由于有</a:t>
            </a:r>
            <a:r>
              <a:rPr lang="en-US" altLang="zh-CN" dirty="0" smtClean="0"/>
              <a:t>R/G/B</a:t>
            </a:r>
            <a:r>
              <a:rPr lang="zh-CN" altLang="en-US" dirty="0" smtClean="0"/>
              <a:t>三种颜色通道</a:t>
            </a:r>
            <a:r>
              <a:rPr lang="en-US" altLang="zh-CN" dirty="0" smtClean="0"/>
              <a:t>color channels</a:t>
            </a:r>
            <a:r>
              <a:rPr lang="zh-CN" altLang="en-US" dirty="0" smtClean="0"/>
              <a:t>，所以整个是一个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大小的矩阵。</a:t>
            </a:r>
            <a:endParaRPr 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979355" y="4863416"/>
            <a:ext cx="4324153" cy="179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过滤器：</a:t>
            </a:r>
            <a:r>
              <a:rPr lang="zh-CN" altLang="en-US" dirty="0" smtClean="0"/>
              <a:t>针对每一个颜色通道，对应地有一层过滤器，所以过滤器大小为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，其中最后一个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代表</a:t>
            </a:r>
            <a:r>
              <a:rPr lang="zh-CN" altLang="en-US" dirty="0"/>
              <a:t>通道数</a:t>
            </a:r>
            <a:r>
              <a:rPr lang="en-US" altLang="zh-CN" dirty="0" smtClean="0"/>
              <a:t>channels</a:t>
            </a:r>
            <a:r>
              <a:rPr lang="zh-CN" altLang="en-US" dirty="0" smtClean="0"/>
              <a:t>，也叫深度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18" name="矩形标注 17"/>
          <p:cNvSpPr/>
          <p:nvPr/>
        </p:nvSpPr>
        <p:spPr>
          <a:xfrm>
            <a:off x="8746709" y="1803575"/>
            <a:ext cx="3140491" cy="2333297"/>
          </a:xfrm>
          <a:prstGeom prst="wedgeRectCallout">
            <a:avLst>
              <a:gd name="adj1" fmla="val -40512"/>
              <a:gd name="adj2" fmla="val 6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过滤器</a:t>
            </a:r>
            <a:r>
              <a:rPr lang="en-US" altLang="zh-CN" sz="2000" dirty="0">
                <a:latin typeface="+mj-ea"/>
                <a:ea typeface="+mj-ea"/>
              </a:rPr>
              <a:t>channel</a:t>
            </a:r>
            <a:r>
              <a:rPr lang="zh-CN" altLang="en-US" sz="2000" dirty="0">
                <a:latin typeface="+mj-ea"/>
                <a:ea typeface="+mj-ea"/>
              </a:rPr>
              <a:t>的个数和原始图片</a:t>
            </a:r>
            <a:r>
              <a:rPr lang="en-US" altLang="zh-CN" sz="2000" dirty="0">
                <a:latin typeface="+mj-ea"/>
                <a:ea typeface="+mj-ea"/>
              </a:rPr>
              <a:t>channel</a:t>
            </a:r>
            <a:r>
              <a:rPr lang="zh-CN" altLang="en-US" sz="2000" dirty="0">
                <a:latin typeface="+mj-ea"/>
                <a:ea typeface="+mj-ea"/>
              </a:rPr>
              <a:t>的个数必须相等，一</a:t>
            </a:r>
            <a:r>
              <a:rPr lang="zh-CN" altLang="en-US" sz="2000" dirty="0" smtClean="0">
                <a:latin typeface="+mj-ea"/>
                <a:ea typeface="+mj-ea"/>
              </a:rPr>
              <a:t>个对应一个进行卷积操作。</a:t>
            </a:r>
            <a:endParaRPr 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16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91" y="3586190"/>
            <a:ext cx="10998420" cy="30622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如何计算？</a:t>
            </a:r>
            <a:endParaRPr lang="en-US" altLang="zh-CN" dirty="0" smtClean="0"/>
          </a:p>
          <a:p>
            <a:r>
              <a:rPr lang="zh-CN" altLang="en-US" dirty="0" smtClean="0"/>
              <a:t>原始图片有三个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，假设我们叫 </a:t>
            </a:r>
            <a:r>
              <a:rPr lang="en-US" altLang="zh-CN" b="1" dirty="0" smtClean="0">
                <a:solidFill>
                  <a:srgbClr val="FF0000"/>
                </a:solidFill>
              </a:rPr>
              <a:t>channel[R]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channel[G]</a:t>
            </a:r>
            <a:r>
              <a:rPr lang="en-US" altLang="zh-CN" b="1" dirty="0"/>
              <a:t>,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channel[B]</a:t>
            </a:r>
          </a:p>
          <a:p>
            <a:r>
              <a:rPr lang="zh-CN" altLang="en-US" dirty="0" smtClean="0"/>
              <a:t>过滤器有三个对应的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filter_channel</a:t>
            </a:r>
            <a:r>
              <a:rPr lang="en-US" altLang="zh-CN" b="1" dirty="0" smtClean="0">
                <a:solidFill>
                  <a:srgbClr val="FF0000"/>
                </a:solidFill>
              </a:rPr>
              <a:t>[1]</a:t>
            </a:r>
            <a:r>
              <a:rPr lang="en-US" altLang="zh-CN" b="1" dirty="0" smtClean="0">
                <a:solidFill>
                  <a:schemeClr val="tx1"/>
                </a:solidFill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filter_channel</a:t>
            </a:r>
            <a:r>
              <a:rPr lang="en-US" altLang="zh-CN" b="1" dirty="0" smtClean="0">
                <a:solidFill>
                  <a:srgbClr val="00B050"/>
                </a:solidFill>
              </a:rPr>
              <a:t>[2]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filter_channel</a:t>
            </a:r>
            <a:r>
              <a:rPr lang="en-US" altLang="zh-CN" b="1" dirty="0" smtClean="0">
                <a:solidFill>
                  <a:srgbClr val="0070C0"/>
                </a:solidFill>
              </a:rPr>
              <a:t>[3]</a:t>
            </a:r>
          </a:p>
          <a:p>
            <a:r>
              <a:rPr lang="zh-CN" altLang="en-US" b="1" dirty="0" smtClean="0"/>
              <a:t>原始图片的某个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和过滤器的对应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按照灰度图片的计算方法计算，然后把各个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的结果相加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channel[R] * </a:t>
            </a:r>
            <a:r>
              <a:rPr lang="en-US" altLang="zh-CN" b="1" dirty="0" err="1">
                <a:solidFill>
                  <a:srgbClr val="FF0000"/>
                </a:solidFill>
              </a:rPr>
              <a:t>filter_channel</a:t>
            </a:r>
            <a:r>
              <a:rPr lang="en-US" altLang="zh-CN" b="1" dirty="0">
                <a:solidFill>
                  <a:srgbClr val="FF0000"/>
                </a:solidFill>
              </a:rPr>
              <a:t>[1] 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channel[G] * </a:t>
            </a:r>
            <a:r>
              <a:rPr lang="en-US" altLang="zh-CN" b="1" dirty="0" err="1">
                <a:solidFill>
                  <a:srgbClr val="00B050"/>
                </a:solidFill>
              </a:rPr>
              <a:t>filter_channel</a:t>
            </a:r>
            <a:r>
              <a:rPr lang="en-US" altLang="zh-CN" b="1" dirty="0">
                <a:solidFill>
                  <a:srgbClr val="00B050"/>
                </a:solidFill>
              </a:rPr>
              <a:t>[2]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70C0"/>
                </a:solidFill>
              </a:rPr>
              <a:t> channel[B] * </a:t>
            </a:r>
            <a:r>
              <a:rPr lang="en-US" altLang="zh-CN" b="1" dirty="0" err="1">
                <a:solidFill>
                  <a:srgbClr val="0070C0"/>
                </a:solidFill>
              </a:rPr>
              <a:t>filter_channel</a:t>
            </a:r>
            <a:r>
              <a:rPr lang="en-US" altLang="zh-CN" b="1" dirty="0">
                <a:solidFill>
                  <a:srgbClr val="0070C0"/>
                </a:solidFill>
              </a:rPr>
              <a:t>[3]</a:t>
            </a:r>
            <a:endParaRPr lang="en-US" altLang="zh-CN" dirty="0"/>
          </a:p>
          <a:p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46" y="1960034"/>
            <a:ext cx="1081095" cy="1033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69" y="1885782"/>
            <a:ext cx="1157296" cy="1071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61176" y="2015104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8048" y="1888980"/>
            <a:ext cx="575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15435"/>
            <a:ext cx="2312334" cy="22133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41" y="441441"/>
            <a:ext cx="894884" cy="88362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6182071" y="1381445"/>
            <a:ext cx="452058" cy="50753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62415" y="3022278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8849" y="3470251"/>
            <a:ext cx="1612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29604" y="1960034"/>
            <a:ext cx="25146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8074721" y="3128684"/>
            <a:ext cx="1612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5267" y="1443389"/>
            <a:ext cx="958543" cy="91913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4861"/>
              </p:ext>
            </p:extLst>
          </p:nvPr>
        </p:nvGraphicFramePr>
        <p:xfrm>
          <a:off x="752817" y="4176550"/>
          <a:ext cx="8934096" cy="971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5073">
                  <a:extLst>
                    <a:ext uri="{9D8B030D-6E8A-4147-A177-3AD203B41FA5}">
                      <a16:colId xmlns:a16="http://schemas.microsoft.com/office/drawing/2014/main" val="2406256408"/>
                    </a:ext>
                  </a:extLst>
                </a:gridCol>
                <a:gridCol w="2408971">
                  <a:extLst>
                    <a:ext uri="{9D8B030D-6E8A-4147-A177-3AD203B41FA5}">
                      <a16:colId xmlns:a16="http://schemas.microsoft.com/office/drawing/2014/main" val="4106776068"/>
                    </a:ext>
                  </a:extLst>
                </a:gridCol>
                <a:gridCol w="2616528">
                  <a:extLst>
                    <a:ext uri="{9D8B030D-6E8A-4147-A177-3AD203B41FA5}">
                      <a16:colId xmlns:a16="http://schemas.microsoft.com/office/drawing/2014/main" val="3016424235"/>
                    </a:ext>
                  </a:extLst>
                </a:gridCol>
                <a:gridCol w="2233524">
                  <a:extLst>
                    <a:ext uri="{9D8B030D-6E8A-4147-A177-3AD203B41FA5}">
                      <a16:colId xmlns:a16="http://schemas.microsoft.com/office/drawing/2014/main" val="3659565339"/>
                    </a:ext>
                  </a:extLst>
                </a:gridCol>
              </a:tblGrid>
              <a:tr h="4856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原始图片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channel[R]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channel[G]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channel[B]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44597"/>
                  </a:ext>
                </a:extLst>
              </a:tr>
              <a:tr h="4856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过滤器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filter_channel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filter_channel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filter_channel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4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9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98670"/>
              </p:ext>
            </p:extLst>
          </p:nvPr>
        </p:nvGraphicFramePr>
        <p:xfrm>
          <a:off x="450311" y="1085789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49530"/>
              </p:ext>
            </p:extLst>
          </p:nvPr>
        </p:nvGraphicFramePr>
        <p:xfrm>
          <a:off x="1536030" y="2512043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62649"/>
              </p:ext>
            </p:extLst>
          </p:nvPr>
        </p:nvGraphicFramePr>
        <p:xfrm>
          <a:off x="2202473" y="3938297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46140"/>
              </p:ext>
            </p:extLst>
          </p:nvPr>
        </p:nvGraphicFramePr>
        <p:xfrm>
          <a:off x="7792053" y="1066800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2146"/>
              </p:ext>
            </p:extLst>
          </p:nvPr>
        </p:nvGraphicFramePr>
        <p:xfrm>
          <a:off x="7792052" y="271485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6000"/>
              </p:ext>
            </p:extLst>
          </p:nvPr>
        </p:nvGraphicFramePr>
        <p:xfrm>
          <a:off x="7792052" y="441809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718560" y="1257300"/>
            <a:ext cx="3825240" cy="6248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垂直过滤器</a:t>
            </a:r>
            <a:endParaRPr lang="en-US" dirty="0"/>
          </a:p>
        </p:txBody>
      </p:sp>
      <p:sp>
        <p:nvSpPr>
          <p:cNvPr id="22" name="右箭头 21"/>
          <p:cNvSpPr/>
          <p:nvPr/>
        </p:nvSpPr>
        <p:spPr>
          <a:xfrm>
            <a:off x="5072150" y="2918460"/>
            <a:ext cx="2304010" cy="61935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垂直过滤器</a:t>
            </a:r>
            <a:endParaRPr lang="en-US" dirty="0"/>
          </a:p>
        </p:txBody>
      </p:sp>
      <p:sp>
        <p:nvSpPr>
          <p:cNvPr id="23" name="右箭头 22"/>
          <p:cNvSpPr/>
          <p:nvPr/>
        </p:nvSpPr>
        <p:spPr>
          <a:xfrm>
            <a:off x="5575500" y="4796351"/>
            <a:ext cx="1916923" cy="6150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垂直过滤器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7754305" y="5973611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3694" y="5531203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原始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图片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75642" y="1085789"/>
            <a:ext cx="2324918" cy="95410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检验图片</a:t>
            </a:r>
            <a:endParaRPr lang="en-US" altLang="zh-CN" sz="2800" dirty="0" smtClean="0"/>
          </a:p>
          <a:p>
            <a:r>
              <a:rPr lang="zh-CN" altLang="en-US" sz="2800" dirty="0" smtClean="0"/>
              <a:t>垂直边缘特性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39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9687" y="199112"/>
            <a:ext cx="6500637" cy="93624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目    录</a:t>
            </a:r>
            <a:endParaRPr 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338" y="1311691"/>
            <a:ext cx="10783614" cy="554630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边界检测示例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en-US" altLang="zh-CN" sz="2400" b="1" dirty="0"/>
              <a:t>. padding</a:t>
            </a:r>
          </a:p>
          <a:p>
            <a:r>
              <a:rPr lang="en-US" altLang="zh-CN" sz="2400" b="1" dirty="0"/>
              <a:t>3. </a:t>
            </a:r>
            <a:r>
              <a:rPr lang="zh-CN" altLang="en-US" sz="2400" b="1" dirty="0"/>
              <a:t>卷积步长 </a:t>
            </a:r>
            <a:r>
              <a:rPr lang="en-US" altLang="zh-CN" sz="2400" b="1" dirty="0"/>
              <a:t>(</a:t>
            </a:r>
            <a:r>
              <a:rPr lang="en-US" altLang="zh-CN" sz="2400" b="1" dirty="0" smtClean="0"/>
              <a:t>stride)</a:t>
            </a:r>
            <a:endParaRPr lang="en-US" altLang="zh-CN" sz="2400" b="1" dirty="0"/>
          </a:p>
          <a:p>
            <a:r>
              <a:rPr lang="en-US" sz="2400" b="1" dirty="0"/>
              <a:t>4. </a:t>
            </a:r>
            <a:r>
              <a:rPr lang="zh-CN" altLang="en-US" sz="2400" b="1" dirty="0"/>
              <a:t>彩色图像 </a:t>
            </a:r>
            <a:r>
              <a:rPr lang="en-US" altLang="zh-CN" sz="2400" b="1" dirty="0"/>
              <a:t>(RGB) 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卷积</a:t>
            </a:r>
            <a:endParaRPr lang="en-US" altLang="zh-CN" sz="2400" b="1" dirty="0" smtClean="0"/>
          </a:p>
          <a:p>
            <a:r>
              <a:rPr lang="en-US" sz="2400" b="1" dirty="0" smtClean="0"/>
              <a:t>5. </a:t>
            </a:r>
            <a:r>
              <a:rPr lang="zh-CN" altLang="en-US" sz="2400" b="1" dirty="0"/>
              <a:t>单层卷积</a:t>
            </a:r>
            <a:r>
              <a:rPr lang="zh-CN" altLang="en-US" sz="2400" b="1" dirty="0" smtClean="0"/>
              <a:t>网络 </a:t>
            </a:r>
            <a:r>
              <a:rPr lang="en-US" altLang="zh-CN" sz="2400" b="1" dirty="0" smtClean="0"/>
              <a:t>+ </a:t>
            </a:r>
            <a:r>
              <a:rPr lang="zh-CN" altLang="en-US" sz="2400" b="1" dirty="0" smtClean="0"/>
              <a:t>示例</a:t>
            </a:r>
            <a:endParaRPr lang="en-US" altLang="zh-CN" sz="2400" b="1" dirty="0" smtClean="0"/>
          </a:p>
          <a:p>
            <a:r>
              <a:rPr lang="en-US" sz="2400" b="1" dirty="0" smtClean="0"/>
              <a:t>6. </a:t>
            </a:r>
            <a:r>
              <a:rPr lang="zh-CN" altLang="en-US" sz="2400" b="1" dirty="0"/>
              <a:t>池化</a:t>
            </a:r>
            <a:r>
              <a:rPr lang="zh-CN" altLang="en-US" sz="2400" b="1" dirty="0" smtClean="0"/>
              <a:t>层 </a:t>
            </a:r>
            <a:r>
              <a:rPr lang="en-US" altLang="zh-CN" sz="2400" b="1" dirty="0" smtClean="0"/>
              <a:t>(pooling)</a:t>
            </a:r>
          </a:p>
          <a:p>
            <a:r>
              <a:rPr lang="en-US" sz="2400" b="1" dirty="0" smtClean="0"/>
              <a:t>7.</a:t>
            </a:r>
            <a:r>
              <a:rPr lang="zh-CN" altLang="en-US" sz="2400" b="1" dirty="0"/>
              <a:t> 卷积神经网络示例</a:t>
            </a:r>
            <a:endParaRPr lang="en-US" sz="2400" b="1" dirty="0" smtClean="0"/>
          </a:p>
          <a:p>
            <a:endParaRPr lang="en-US" dirty="0" smtClean="0"/>
          </a:p>
          <a:p>
            <a:r>
              <a:rPr lang="zh-CN" altLang="en-US" dirty="0"/>
              <a:t>参考了很多吴恩达 </a:t>
            </a:r>
            <a:r>
              <a:rPr lang="en-US" altLang="zh-CN" dirty="0"/>
              <a:t>Andrew </a:t>
            </a:r>
            <a:r>
              <a:rPr lang="en-US" altLang="zh-CN" dirty="0" smtClean="0"/>
              <a:t>Ng</a:t>
            </a:r>
            <a:r>
              <a:rPr lang="zh-CN" altLang="en-US" dirty="0" smtClean="0"/>
              <a:t>的视频教程，为什么呢？因为</a:t>
            </a:r>
            <a:r>
              <a:rPr lang="zh-CN" altLang="en-US" dirty="0"/>
              <a:t>我</a:t>
            </a:r>
            <a:r>
              <a:rPr lang="zh-CN" altLang="en-US" dirty="0" smtClean="0"/>
              <a:t>就是看他的视频学习的。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study.163.com/instructor/1029176012.htm</a:t>
            </a:r>
            <a:r>
              <a:rPr lang="en-US" dirty="0" smtClean="0"/>
              <a:t> </a:t>
            </a:r>
            <a:r>
              <a:rPr lang="en-US" altLang="zh-CN" dirty="0"/>
              <a:t>Andrew </a:t>
            </a:r>
            <a:r>
              <a:rPr lang="en-US" altLang="zh-CN" dirty="0" smtClean="0"/>
              <a:t>Ng</a:t>
            </a:r>
            <a:r>
              <a:rPr lang="zh-CN" altLang="en-US" dirty="0" smtClean="0"/>
              <a:t>网易云课堂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blog.csdn.net/ice_actor/article/details/78648780</a:t>
            </a:r>
            <a:r>
              <a:rPr lang="en-US" dirty="0"/>
              <a:t>  </a:t>
            </a:r>
            <a:r>
              <a:rPr lang="en-US" dirty="0" err="1"/>
              <a:t>ce_actor</a:t>
            </a:r>
            <a:r>
              <a:rPr lang="zh-CN" altLang="en-US" dirty="0"/>
              <a:t>的博</a:t>
            </a:r>
            <a:r>
              <a:rPr lang="zh-CN" altLang="en-US" dirty="0" smtClean="0"/>
              <a:t>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吴</a:t>
            </a:r>
            <a:r>
              <a:rPr lang="zh-CN" altLang="en-US" dirty="0"/>
              <a:t>恩达</a:t>
            </a:r>
            <a:r>
              <a:rPr lang="en-US" altLang="zh-CN" dirty="0" err="1"/>
              <a:t>deeplearning</a:t>
            </a:r>
            <a:r>
              <a:rPr lang="zh-CN" altLang="en-US" dirty="0"/>
              <a:t>之</a:t>
            </a:r>
            <a:r>
              <a:rPr lang="en-US" altLang="zh-CN" dirty="0"/>
              <a:t>CNN—</a:t>
            </a:r>
            <a:r>
              <a:rPr lang="zh-CN" altLang="en-US" dirty="0"/>
              <a:t>卷积神经网络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》</a:t>
            </a:r>
            <a:endParaRPr lang="en-US" dirty="0" smtClean="0"/>
          </a:p>
        </p:txBody>
      </p:sp>
      <p:sp>
        <p:nvSpPr>
          <p:cNvPr id="4" name="矩形标注 3"/>
          <p:cNvSpPr/>
          <p:nvPr/>
        </p:nvSpPr>
        <p:spPr>
          <a:xfrm>
            <a:off x="4852051" y="1458259"/>
            <a:ext cx="3287901" cy="1362635"/>
          </a:xfrm>
          <a:prstGeom prst="wedgeRectCallout">
            <a:avLst>
              <a:gd name="adj1" fmla="val -95289"/>
              <a:gd name="adj2" fmla="val 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以后会做一期讲一下</a:t>
            </a:r>
            <a:r>
              <a:rPr lang="en-US" altLang="zh-CN" dirty="0" smtClean="0">
                <a:solidFill>
                  <a:srgbClr val="FF3300"/>
                </a:solidFill>
              </a:rPr>
              <a:t>padding</a:t>
            </a:r>
            <a:r>
              <a:rPr lang="zh-CN" altLang="en-US" dirty="0" smtClean="0">
                <a:solidFill>
                  <a:srgbClr val="FF3300"/>
                </a:solidFill>
              </a:rPr>
              <a:t>和</a:t>
            </a:r>
            <a:r>
              <a:rPr lang="en-US" altLang="zh-CN" dirty="0" smtClean="0">
                <a:solidFill>
                  <a:srgbClr val="FF3300"/>
                </a:solidFill>
              </a:rPr>
              <a:t>stride</a:t>
            </a:r>
            <a:r>
              <a:rPr lang="zh-CN" altLang="en-US" dirty="0" smtClean="0">
                <a:solidFill>
                  <a:srgbClr val="FF3300"/>
                </a:solidFill>
              </a:rPr>
              <a:t>的总结类似的视频，因为感觉自己讲的不是很好，有些东西没讲清楚。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40989"/>
              </p:ext>
            </p:extLst>
          </p:nvPr>
        </p:nvGraphicFramePr>
        <p:xfrm>
          <a:off x="450311" y="1085789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91561"/>
              </p:ext>
            </p:extLst>
          </p:nvPr>
        </p:nvGraphicFramePr>
        <p:xfrm>
          <a:off x="1536030" y="2512043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45204"/>
              </p:ext>
            </p:extLst>
          </p:nvPr>
        </p:nvGraphicFramePr>
        <p:xfrm>
          <a:off x="2202473" y="3938297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44467"/>
              </p:ext>
            </p:extLst>
          </p:nvPr>
        </p:nvGraphicFramePr>
        <p:xfrm>
          <a:off x="6565233" y="1066800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87959"/>
              </p:ext>
            </p:extLst>
          </p:nvPr>
        </p:nvGraphicFramePr>
        <p:xfrm>
          <a:off x="6565232" y="271485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16270"/>
              </p:ext>
            </p:extLst>
          </p:nvPr>
        </p:nvGraphicFramePr>
        <p:xfrm>
          <a:off x="6565232" y="4569442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718560" y="1607820"/>
            <a:ext cx="2590800" cy="2743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箭头 21"/>
          <p:cNvSpPr/>
          <p:nvPr/>
        </p:nvSpPr>
        <p:spPr>
          <a:xfrm>
            <a:off x="5072150" y="3263494"/>
            <a:ext cx="1237210" cy="3255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>
            <a:off x="5550677" y="4919167"/>
            <a:ext cx="758683" cy="336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20220"/>
              </p:ext>
            </p:extLst>
          </p:nvPr>
        </p:nvGraphicFramePr>
        <p:xfrm>
          <a:off x="10013528" y="2257654"/>
          <a:ext cx="204893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32930185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26767192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831584564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724912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068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34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9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1205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357803" y="3172054"/>
            <a:ext cx="914400" cy="38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=-5</a:t>
            </a:r>
            <a:endParaRPr 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8357805" y="1521495"/>
            <a:ext cx="85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=-</a:t>
            </a:r>
            <a:r>
              <a:rPr lang="en-US" altLang="zh-CN" b="1" dirty="0"/>
              <a:t>5</a:t>
            </a:r>
            <a:endParaRPr 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6435370" y="6036645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3694" y="5531203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原始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图片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58043" y="4503729"/>
            <a:ext cx="182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1+1</a:t>
            </a:r>
            <a:r>
              <a:rPr lang="zh-CN" altLang="en-US" dirty="0"/>
              <a:t>*</a:t>
            </a:r>
            <a:r>
              <a:rPr lang="en-US" altLang="zh-CN" dirty="0"/>
              <a:t>1+2</a:t>
            </a:r>
            <a:r>
              <a:rPr lang="zh-CN" altLang="en-US" dirty="0"/>
              <a:t>*</a:t>
            </a:r>
            <a:r>
              <a:rPr lang="en-US" altLang="zh-CN" dirty="0"/>
              <a:t>1+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0+5</a:t>
            </a:r>
            <a:r>
              <a:rPr lang="zh-CN" altLang="en-US" dirty="0"/>
              <a:t>*</a:t>
            </a:r>
            <a:r>
              <a:rPr lang="en-US" altLang="zh-CN" dirty="0"/>
              <a:t>0+7</a:t>
            </a:r>
            <a:r>
              <a:rPr lang="zh-CN" altLang="en-US" dirty="0"/>
              <a:t>*</a:t>
            </a:r>
            <a:r>
              <a:rPr lang="en-US" altLang="zh-CN" dirty="0"/>
              <a:t>0+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-1+8</a:t>
            </a:r>
            <a:r>
              <a:rPr lang="zh-CN" altLang="en-US" dirty="0"/>
              <a:t>*</a:t>
            </a:r>
            <a:r>
              <a:rPr lang="en-US" altLang="zh-CN" dirty="0"/>
              <a:t>-1+2</a:t>
            </a:r>
            <a:r>
              <a:rPr lang="zh-CN" altLang="en-US" dirty="0"/>
              <a:t>*</a:t>
            </a:r>
            <a:r>
              <a:rPr lang="en-US" altLang="zh-CN" dirty="0"/>
              <a:t>-1</a:t>
            </a:r>
          </a:p>
          <a:p>
            <a:r>
              <a:rPr lang="en-US" altLang="zh-CN" b="1" dirty="0"/>
              <a:t>=-5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8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48382"/>
              </p:ext>
            </p:extLst>
          </p:nvPr>
        </p:nvGraphicFramePr>
        <p:xfrm>
          <a:off x="450311" y="1085789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22566"/>
              </p:ext>
            </p:extLst>
          </p:nvPr>
        </p:nvGraphicFramePr>
        <p:xfrm>
          <a:off x="1536030" y="2512043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15471"/>
              </p:ext>
            </p:extLst>
          </p:nvPr>
        </p:nvGraphicFramePr>
        <p:xfrm>
          <a:off x="2202473" y="3938297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65233" y="1066800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565232" y="271485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565232" y="441809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718560" y="1607820"/>
            <a:ext cx="2590800" cy="2743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箭头 21"/>
          <p:cNvSpPr/>
          <p:nvPr/>
        </p:nvSpPr>
        <p:spPr>
          <a:xfrm>
            <a:off x="5072150" y="3263494"/>
            <a:ext cx="1237210" cy="3255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>
            <a:off x="5550677" y="4919167"/>
            <a:ext cx="758683" cy="336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3975"/>
              </p:ext>
            </p:extLst>
          </p:nvPr>
        </p:nvGraphicFramePr>
        <p:xfrm>
          <a:off x="9737696" y="2257654"/>
          <a:ext cx="200472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905">
                  <a:extLst>
                    <a:ext uri="{9D8B030D-6E8A-4147-A177-3AD203B41FA5}">
                      <a16:colId xmlns:a16="http://schemas.microsoft.com/office/drawing/2014/main" val="1329301857"/>
                    </a:ext>
                  </a:extLst>
                </a:gridCol>
                <a:gridCol w="563030">
                  <a:extLst>
                    <a:ext uri="{9D8B030D-6E8A-4147-A177-3AD203B41FA5}">
                      <a16:colId xmlns:a16="http://schemas.microsoft.com/office/drawing/2014/main" val="1267671929"/>
                    </a:ext>
                  </a:extLst>
                </a:gridCol>
                <a:gridCol w="443599">
                  <a:extLst>
                    <a:ext uri="{9D8B030D-6E8A-4147-A177-3AD203B41FA5}">
                      <a16:colId xmlns:a16="http://schemas.microsoft.com/office/drawing/2014/main" val="831584564"/>
                    </a:ext>
                  </a:extLst>
                </a:gridCol>
                <a:gridCol w="469192">
                  <a:extLst>
                    <a:ext uri="{9D8B030D-6E8A-4147-A177-3AD203B41FA5}">
                      <a16:colId xmlns:a16="http://schemas.microsoft.com/office/drawing/2014/main" val="2724912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068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34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9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12059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435370" y="6036645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3694" y="5531203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原始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图片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22158" y="4940565"/>
            <a:ext cx="6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=-4</a:t>
            </a:r>
            <a:endParaRPr 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256028" y="3018324"/>
            <a:ext cx="914400" cy="38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=-4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256028" y="1684553"/>
            <a:ext cx="16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=-4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70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多层过滤器</a:t>
            </a:r>
            <a:endParaRPr lang="en-US" altLang="zh-CN" b="1" dirty="0" smtClean="0"/>
          </a:p>
          <a:p>
            <a:r>
              <a:rPr lang="zh-CN" altLang="en-US" dirty="0"/>
              <a:t>如果我们在不仅仅在图像总检测一种类型的特征，而是要同时检测垂直边缘、水平边缘、</a:t>
            </a:r>
            <a:r>
              <a:rPr lang="en-US" altLang="zh-CN" dirty="0"/>
              <a:t>45</a:t>
            </a:r>
            <a:r>
              <a:rPr lang="zh-CN" altLang="en-US" dirty="0"/>
              <a:t>度边缘等等</a:t>
            </a:r>
            <a:r>
              <a:rPr lang="zh-CN" altLang="en-US" dirty="0" smtClean="0"/>
              <a:t>，就需要用到多</a:t>
            </a:r>
            <a:r>
              <a:rPr lang="zh-CN" altLang="en-US" dirty="0"/>
              <a:t>个</a:t>
            </a:r>
            <a:r>
              <a:rPr lang="zh-CN" altLang="en-US" dirty="0" smtClean="0"/>
              <a:t>过滤器。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图是单一过滤器：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0" y="3426732"/>
            <a:ext cx="6462760" cy="25384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5800" y="3378744"/>
            <a:ext cx="13724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垂直过滤器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634959"/>
          </a:xfrm>
        </p:spPr>
        <p:txBody>
          <a:bodyPr/>
          <a:lstStyle/>
          <a:p>
            <a:r>
              <a:rPr lang="zh-CN" altLang="en-US" b="1" dirty="0" smtClean="0"/>
              <a:t>多层过滤器</a:t>
            </a:r>
            <a:endParaRPr lang="en-US" altLang="zh-CN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0" y="2089626"/>
            <a:ext cx="6144320" cy="33573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28740" y="2071091"/>
            <a:ext cx="13724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垂直过滤器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28740" y="5262359"/>
            <a:ext cx="13724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水平过滤器</a:t>
            </a:r>
            <a:endParaRPr 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7421880" y="3101340"/>
            <a:ext cx="624840" cy="1706880"/>
          </a:xfrm>
          <a:prstGeom prst="rightBrac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63259"/>
              </p:ext>
            </p:extLst>
          </p:nvPr>
        </p:nvGraphicFramePr>
        <p:xfrm>
          <a:off x="8815340" y="3029268"/>
          <a:ext cx="137452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631">
                  <a:extLst>
                    <a:ext uri="{9D8B030D-6E8A-4147-A177-3AD203B41FA5}">
                      <a16:colId xmlns:a16="http://schemas.microsoft.com/office/drawing/2014/main" val="2579191400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3094359168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365449084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2244361188"/>
                    </a:ext>
                  </a:extLst>
                </a:gridCol>
              </a:tblGrid>
              <a:tr h="343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09065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08400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58038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4037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94901"/>
              </p:ext>
            </p:extLst>
          </p:nvPr>
        </p:nvGraphicFramePr>
        <p:xfrm>
          <a:off x="8668098" y="3223260"/>
          <a:ext cx="137452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631">
                  <a:extLst>
                    <a:ext uri="{9D8B030D-6E8A-4147-A177-3AD203B41FA5}">
                      <a16:colId xmlns:a16="http://schemas.microsoft.com/office/drawing/2014/main" val="3822707715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1011393388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1337974582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1737077128"/>
                    </a:ext>
                  </a:extLst>
                </a:gridCol>
              </a:tblGrid>
              <a:tr h="343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09448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8087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55511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0431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8696506" y="5036234"/>
            <a:ext cx="16121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结果为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6418" y="5897318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zh-CN" altLang="en-US" dirty="0"/>
              <a:t>过滤器那么输出图像就是</a:t>
            </a:r>
            <a:r>
              <a:rPr lang="en-US" altLang="zh-CN" dirty="0" smtClean="0"/>
              <a:t>4*4*5</a:t>
            </a:r>
            <a:r>
              <a:rPr lang="zh-CN" altLang="en-US" dirty="0" smtClean="0"/>
              <a:t>的</a:t>
            </a:r>
            <a:r>
              <a:rPr lang="zh-CN" altLang="en-US" dirty="0"/>
              <a:t>立方体。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10165926" cy="5176519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多层过滤器</a:t>
            </a:r>
            <a:r>
              <a:rPr lang="zh-CN" altLang="en-US" sz="2800" dirty="0"/>
              <a:t>（</a:t>
            </a:r>
            <a:r>
              <a:rPr lang="en-US" altLang="zh-CN" sz="2800" dirty="0"/>
              <a:t>stride=1,  no padding</a:t>
            </a:r>
            <a:r>
              <a:rPr lang="zh-CN" altLang="en-US" sz="2800" dirty="0" smtClean="0"/>
              <a:t>）</a:t>
            </a:r>
            <a:endParaRPr lang="en-US" altLang="zh-CN" sz="2800" b="1" dirty="0" smtClean="0"/>
          </a:p>
          <a:p>
            <a:r>
              <a:rPr lang="zh-CN" altLang="en-US" sz="2800" dirty="0" smtClean="0"/>
              <a:t>输入原始图片大小：</a:t>
            </a:r>
            <a:r>
              <a:rPr lang="en-US" altLang="zh-CN" sz="2800" dirty="0" smtClean="0"/>
              <a:t>n*n*</a:t>
            </a:r>
            <a:r>
              <a:rPr lang="en-US" altLang="zh-CN" sz="2800" dirty="0" err="1" smtClean="0"/>
              <a:t>nc</a:t>
            </a:r>
            <a:r>
              <a:rPr lang="en-US" altLang="zh-CN" sz="2800" dirty="0" smtClean="0"/>
              <a:t>         </a:t>
            </a:r>
          </a:p>
          <a:p>
            <a:pPr lvl="1"/>
            <a:r>
              <a:rPr lang="en-US" altLang="zh-CN" sz="2600" dirty="0" err="1" smtClean="0"/>
              <a:t>nc</a:t>
            </a:r>
            <a:r>
              <a:rPr lang="en-US" altLang="zh-CN" sz="2600" dirty="0" smtClean="0"/>
              <a:t> --</a:t>
            </a:r>
            <a:r>
              <a:rPr lang="zh-CN" altLang="en-US" sz="2600" dirty="0" smtClean="0"/>
              <a:t>代表原始图片的通道数</a:t>
            </a:r>
            <a:r>
              <a:rPr lang="en-US" altLang="zh-CN" sz="2600" dirty="0" smtClean="0"/>
              <a:t>channel/</a:t>
            </a:r>
            <a:r>
              <a:rPr lang="zh-CN" altLang="en-US" sz="2600" dirty="0" smtClean="0"/>
              <a:t>深度</a:t>
            </a:r>
            <a:r>
              <a:rPr lang="en-US" altLang="zh-CN" sz="2600" dirty="0" smtClean="0"/>
              <a:t>depth</a:t>
            </a:r>
            <a:endParaRPr lang="en-US" altLang="zh-CN" sz="2600" dirty="0"/>
          </a:p>
          <a:p>
            <a:r>
              <a:rPr lang="zh-CN" altLang="en-US" sz="2800" dirty="0" smtClean="0"/>
              <a:t>过滤器：</a:t>
            </a:r>
            <a:r>
              <a:rPr lang="en-US" altLang="zh-CN" sz="2800" dirty="0" smtClean="0"/>
              <a:t>f*f*</a:t>
            </a:r>
            <a:r>
              <a:rPr lang="en-US" altLang="zh-CN" sz="2800" dirty="0" err="1" smtClean="0"/>
              <a:t>nc</a:t>
            </a:r>
            <a:r>
              <a:rPr lang="en-US" altLang="zh-CN" sz="2800" dirty="0" smtClean="0"/>
              <a:t>                       </a:t>
            </a:r>
          </a:p>
          <a:p>
            <a:pPr lvl="1"/>
            <a:r>
              <a:rPr lang="zh-CN" altLang="en-US" sz="2600" dirty="0" smtClean="0"/>
              <a:t>图片的</a:t>
            </a:r>
            <a:r>
              <a:rPr lang="en-US" altLang="zh-CN" sz="2600" dirty="0" smtClean="0"/>
              <a:t>channel</a:t>
            </a:r>
            <a:r>
              <a:rPr lang="zh-CN" altLang="en-US" sz="2600" dirty="0" smtClean="0"/>
              <a:t>个数和过滤器</a:t>
            </a:r>
            <a:r>
              <a:rPr lang="en-US" altLang="zh-CN" sz="2600" dirty="0" smtClean="0"/>
              <a:t>channel</a:t>
            </a:r>
            <a:r>
              <a:rPr lang="zh-CN" altLang="en-US" sz="2600" dirty="0" smtClean="0"/>
              <a:t>个数相同，即</a:t>
            </a:r>
            <a:r>
              <a:rPr lang="en-US" altLang="zh-CN" sz="2600" dirty="0" err="1" smtClean="0"/>
              <a:t>nc</a:t>
            </a:r>
            <a:endParaRPr lang="en-US" altLang="zh-CN" sz="2600" dirty="0" smtClean="0"/>
          </a:p>
          <a:p>
            <a:r>
              <a:rPr lang="zh-CN" altLang="en-US" sz="2800" dirty="0" smtClean="0"/>
              <a:t>输出图片的大小</a:t>
            </a:r>
            <a:r>
              <a:rPr lang="zh-CN" altLang="en-US" sz="2800" dirty="0"/>
              <a:t>为</a:t>
            </a:r>
            <a:r>
              <a:rPr lang="en-US" altLang="zh-CN" sz="2800" dirty="0"/>
              <a:t>: (n−f+1)∗(n−f+1</a:t>
            </a:r>
            <a:r>
              <a:rPr lang="en-US" altLang="zh-CN" sz="2800" dirty="0" smtClean="0"/>
              <a:t>)*</a:t>
            </a:r>
            <a:r>
              <a:rPr lang="en-US" altLang="zh-CN" sz="2800" dirty="0" err="1" smtClean="0"/>
              <a:t>nc</a:t>
            </a:r>
            <a:r>
              <a:rPr lang="en-US" altLang="zh-CN" sz="2800" dirty="0" smtClean="0"/>
              <a:t>’        </a:t>
            </a:r>
          </a:p>
          <a:p>
            <a:pPr lvl="1"/>
            <a:r>
              <a:rPr lang="en-US" altLang="zh-CN" sz="2600" dirty="0" err="1" smtClean="0"/>
              <a:t>nc</a:t>
            </a:r>
            <a:r>
              <a:rPr lang="en-US" altLang="zh-CN" sz="2600" dirty="0" smtClean="0"/>
              <a:t>’ – </a:t>
            </a:r>
            <a:r>
              <a:rPr lang="zh-CN" altLang="en-US" sz="2600" dirty="0" smtClean="0"/>
              <a:t>过滤器个数</a:t>
            </a:r>
            <a:endParaRPr lang="en-US" altLang="zh-CN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线形标注 2(带边框和强调线) 3"/>
              <p:cNvSpPr/>
              <p:nvPr/>
            </p:nvSpPr>
            <p:spPr>
              <a:xfrm>
                <a:off x="8330499" y="5741625"/>
                <a:ext cx="3279227" cy="908094"/>
              </a:xfrm>
              <a:prstGeom prst="accentBorderCallout2">
                <a:avLst>
                  <a:gd name="adj1" fmla="val 75694"/>
                  <a:gd name="adj2" fmla="val -8333"/>
                  <a:gd name="adj3" fmla="val 79861"/>
                  <a:gd name="adj4" fmla="val -19608"/>
                  <a:gd name="adj5" fmla="val -6944"/>
                  <a:gd name="adj6" fmla="val -635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向下取整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参考第三课卷积步长</a:t>
                </a:r>
                <a:endParaRPr lang="en-US" dirty="0"/>
              </a:p>
            </p:txBody>
          </p:sp>
        </mc:Choice>
        <mc:Fallback xmlns="">
          <p:sp>
            <p:nvSpPr>
              <p:cNvPr id="4" name="线形标注 2(带边框和强调线)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99" y="5741625"/>
                <a:ext cx="3279227" cy="908094"/>
              </a:xfrm>
              <a:prstGeom prst="accentBorderCallout2">
                <a:avLst>
                  <a:gd name="adj1" fmla="val 75694"/>
                  <a:gd name="adj2" fmla="val -8333"/>
                  <a:gd name="adj3" fmla="val 79861"/>
                  <a:gd name="adj4" fmla="val -19608"/>
                  <a:gd name="adj5" fmla="val -6944"/>
                  <a:gd name="adj6" fmla="val -63511"/>
                </a:avLst>
              </a:prstGeom>
              <a:blipFill>
                <a:blip r:embed="rId2"/>
                <a:stretch>
                  <a:fillRect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/>
              <a:t>单层卷积网络 </a:t>
            </a:r>
            <a:r>
              <a:rPr lang="en-US" altLang="zh-CN" dirty="0"/>
              <a:t>+ 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待续</a:t>
            </a:r>
            <a:r>
              <a:rPr lang="en-US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如果我们有一张照片，想让电脑去搞清楚这张照片上具体有哪些物体，可以做的事情是检测图像的垂直边缘和水平边缘。 </a:t>
            </a:r>
          </a:p>
          <a:p>
            <a:endParaRPr 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" y="3205154"/>
            <a:ext cx="3482398" cy="205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8" y="1977285"/>
            <a:ext cx="3528726" cy="2002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74" y="4461994"/>
            <a:ext cx="3474675" cy="206936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362651" y="3205154"/>
            <a:ext cx="907849" cy="1167940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62651" y="4553081"/>
            <a:ext cx="1034849" cy="1021956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97500" y="29743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垂直边缘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9702" y="53671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水平边缘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1568165"/>
          </a:xfrm>
        </p:spPr>
        <p:txBody>
          <a:bodyPr/>
          <a:lstStyle/>
          <a:p>
            <a:r>
              <a:rPr lang="zh-CN" altLang="en-US" dirty="0" smtClean="0"/>
              <a:t>假设我们有一个灰度图片（黑白图片），大小为</a:t>
            </a:r>
            <a:r>
              <a:rPr lang="en-US" altLang="zh-CN" dirty="0" smtClean="0"/>
              <a:t>6*6</a:t>
            </a:r>
            <a:r>
              <a:rPr lang="zh-CN" altLang="en-US" dirty="0" smtClean="0"/>
              <a:t>像素，</a:t>
            </a:r>
            <a:r>
              <a:rPr lang="en-US" altLang="zh-CN" dirty="0" smtClean="0"/>
              <a:t>6*6*1</a:t>
            </a:r>
            <a:r>
              <a:rPr lang="zh-CN" altLang="en-US" dirty="0" smtClean="0"/>
              <a:t>的矩阵表示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（如果是彩色照片，彩色有</a:t>
            </a:r>
            <a:r>
              <a:rPr lang="en-US" altLang="zh-CN" dirty="0" smtClean="0"/>
              <a:t>RGB</a:t>
            </a:r>
            <a:r>
              <a:rPr lang="zh-CN" altLang="en-US" dirty="0" smtClean="0"/>
              <a:t>三个通道，图片便会是</a:t>
            </a:r>
            <a:r>
              <a:rPr lang="en-US" altLang="zh-CN" dirty="0"/>
              <a:t>6*6*3 </a:t>
            </a:r>
            <a:r>
              <a:rPr lang="zh-CN" altLang="en-US" dirty="0" smtClean="0"/>
              <a:t>的矩阵）</a:t>
            </a:r>
            <a:endParaRPr lang="en-US" altLang="zh-CN" dirty="0" smtClean="0"/>
          </a:p>
          <a:p>
            <a:r>
              <a:rPr lang="zh-CN" altLang="en-US" dirty="0" smtClean="0"/>
              <a:t>为了检测图片的</a:t>
            </a:r>
            <a:r>
              <a:rPr lang="zh-CN" altLang="en-US" b="1" dirty="0" smtClean="0">
                <a:solidFill>
                  <a:srgbClr val="FF0000"/>
                </a:solidFill>
              </a:rPr>
              <a:t>垂直边缘</a:t>
            </a:r>
            <a:r>
              <a:rPr lang="zh-CN" altLang="en-US" dirty="0" smtClean="0"/>
              <a:t>，可以构建一个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的矩阵</a:t>
            </a:r>
            <a:endParaRPr 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65301"/>
              </p:ext>
            </p:extLst>
          </p:nvPr>
        </p:nvGraphicFramePr>
        <p:xfrm>
          <a:off x="1117600" y="2952748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9473"/>
              </p:ext>
            </p:extLst>
          </p:nvPr>
        </p:nvGraphicFramePr>
        <p:xfrm>
          <a:off x="5884863" y="3557588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407804" y="5787819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灰度图片，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5795" y="5153028"/>
            <a:ext cx="3542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过滤器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4491" y="4012555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47713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卷积核会对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图片进行</a:t>
            </a:r>
            <a:r>
              <a:rPr lang="zh-CN" altLang="en-US" dirty="0" smtClean="0">
                <a:solidFill>
                  <a:srgbClr val="FF0000"/>
                </a:solidFill>
              </a:rPr>
              <a:t>卷积运算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3*1+1*1+2*1+0*0+5*0+7*0+1*(-1)+8*(-1)+2*(-1)=-5 (</a:t>
            </a:r>
            <a:r>
              <a:rPr lang="zh-CN" altLang="en-US" dirty="0" smtClean="0"/>
              <a:t>左上角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4907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39715"/>
              </p:ext>
            </p:extLst>
          </p:nvPr>
        </p:nvGraphicFramePr>
        <p:xfrm>
          <a:off x="5001334" y="255891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240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30617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9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0*1+5*1+7*1+1*0+8*0+2*0+2*(-1)+9*(-1)+5*(-1</a:t>
            </a:r>
            <a:r>
              <a:rPr lang="en-US" altLang="zh-CN" dirty="0" smtClean="0">
                <a:solidFill>
                  <a:schemeClr val="tx1"/>
                </a:solidFill>
              </a:rPr>
              <a:t>)=-4</a:t>
            </a:r>
          </a:p>
          <a:p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3790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69955"/>
              </p:ext>
            </p:extLst>
          </p:nvPr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01134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9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1*1+8*1+2*1+2*0+9*0+5*0+7*(-1)+3*(-1)+1*(-1</a:t>
            </a:r>
            <a:r>
              <a:rPr lang="en-US" altLang="zh-CN" dirty="0">
                <a:solidFill>
                  <a:schemeClr val="tx1"/>
                </a:solidFill>
              </a:rPr>
              <a:t>)=0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60343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06303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0*1+5*1+7*1+1*0+8*0+2*0+2*(-1)+9*(-1)+5*(-1</a:t>
            </a:r>
            <a:r>
              <a:rPr lang="en-US" altLang="zh-CN" dirty="0" smtClean="0">
                <a:solidFill>
                  <a:schemeClr val="tx1"/>
                </a:solidFill>
              </a:rPr>
              <a:t>)=-4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87912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71909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3503</Words>
  <Application>Microsoft Office PowerPoint</Application>
  <PresentationFormat>宽屏</PresentationFormat>
  <Paragraphs>1801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方正姚体</vt:lpstr>
      <vt:lpstr>华文新魏</vt:lpstr>
      <vt:lpstr>Arial</vt:lpstr>
      <vt:lpstr>Cambria Math</vt:lpstr>
      <vt:lpstr>Times New Roman</vt:lpstr>
      <vt:lpstr>Trebuchet MS</vt:lpstr>
      <vt:lpstr>Wingdings</vt:lpstr>
      <vt:lpstr>Wingdings 3</vt:lpstr>
      <vt:lpstr>平面</vt:lpstr>
      <vt:lpstr>小小说明</vt:lpstr>
      <vt:lpstr>    卷积神经网络 （Convolutional Neural Network, CNN）</vt:lpstr>
      <vt:lpstr>目    录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2. padding</vt:lpstr>
      <vt:lpstr>2. padding</vt:lpstr>
      <vt:lpstr>2. padding</vt:lpstr>
      <vt:lpstr>2. padding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5. 单层卷积网络 + 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renrenyi</dc:creator>
  <cp:lastModifiedBy>Windows User</cp:lastModifiedBy>
  <cp:revision>781</cp:revision>
  <dcterms:created xsi:type="dcterms:W3CDTF">2018-07-29T07:14:14Z</dcterms:created>
  <dcterms:modified xsi:type="dcterms:W3CDTF">2018-08-02T03:24:09Z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