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63" r:id="rId2"/>
    <p:sldMasterId id="2147483712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70" r:id="rId6"/>
    <p:sldId id="272" r:id="rId7"/>
    <p:sldId id="279" r:id="rId8"/>
    <p:sldId id="280" r:id="rId9"/>
    <p:sldId id="285" r:id="rId10"/>
    <p:sldId id="288" r:id="rId11"/>
    <p:sldId id="273" r:id="rId12"/>
    <p:sldId id="274" r:id="rId13"/>
    <p:sldId id="281" r:id="rId14"/>
    <p:sldId id="277" r:id="rId15"/>
    <p:sldId id="282" r:id="rId16"/>
    <p:sldId id="283" r:id="rId17"/>
    <p:sldId id="287" r:id="rId18"/>
    <p:sldId id="276" r:id="rId19"/>
    <p:sldId id="275" r:id="rId20"/>
    <p:sldId id="284" r:id="rId21"/>
    <p:sldId id="286" r:id="rId22"/>
    <p:sldId id="269" r:id="rId23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" id="{7341D80B-544B-448A-9E12-FA27B0DB2367}">
          <p14:sldIdLst>
            <p14:sldId id="256"/>
            <p14:sldId id="257"/>
          </p14:sldIdLst>
        </p14:section>
        <p14:section name="Overview" id="{8897283A-08B6-4FE9-9C37-FF354E7E8E89}">
          <p14:sldIdLst>
            <p14:sldId id="270"/>
            <p14:sldId id="272"/>
            <p14:sldId id="279"/>
            <p14:sldId id="280"/>
            <p14:sldId id="285"/>
            <p14:sldId id="288"/>
          </p14:sldIdLst>
        </p14:section>
        <p14:section name="Pipelines" id="{65607797-8FD1-4206-80DA-A16A3941F7EE}">
          <p14:sldIdLst>
            <p14:sldId id="273"/>
            <p14:sldId id="274"/>
            <p14:sldId id="281"/>
          </p14:sldIdLst>
        </p14:section>
        <p14:section name="Dataset Versioning" id="{E9694007-32B7-43B8-9B4D-F399A0FAE2D4}">
          <p14:sldIdLst>
            <p14:sldId id="277"/>
          </p14:sldIdLst>
        </p14:section>
        <p14:section name="Metadata Management" id="{AF440BBE-89AB-4AE4-BEDE-25A2AD26DC9D}">
          <p14:sldIdLst>
            <p14:sldId id="282"/>
          </p14:sldIdLst>
        </p14:section>
        <p14:section name="Monitoring" id="{265C33C4-42D3-4856-8DD0-E74CB51F8CE6}">
          <p14:sldIdLst>
            <p14:sldId id="283"/>
          </p14:sldIdLst>
        </p14:section>
        <p14:section name="Hyperparameter Tuning" id="{54D11240-B454-4673-A9BF-0FC58D19F5ED}">
          <p14:sldIdLst>
            <p14:sldId id="287"/>
          </p14:sldIdLst>
        </p14:section>
        <p14:section name="Deployment" id="{8225B6DC-8E1F-4307-BE54-8CFB348595A0}">
          <p14:sldIdLst>
            <p14:sldId id="276"/>
            <p14:sldId id="275"/>
          </p14:sldIdLst>
        </p14:section>
        <p14:section name="Fazit/Bewertung" id="{87350326-DC58-4842-A6D8-DB5A3D54255E}">
          <p14:sldIdLst>
            <p14:sldId id="284"/>
          </p14:sldIdLst>
        </p14:section>
        <p14:section name="Quellen" id="{DF729A23-B22C-4C1F-9207-F903D672153A}">
          <p14:sldIdLst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orient="horz" pos="2401" userDrawn="1">
          <p15:clr>
            <a:srgbClr val="A4A3A4"/>
          </p15:clr>
        </p15:guide>
        <p15:guide id="3" orient="horz" pos="1995" userDrawn="1">
          <p15:clr>
            <a:srgbClr val="A4A3A4"/>
          </p15:clr>
        </p15:guide>
        <p15:guide id="4" orient="horz" pos="1599" userDrawn="1">
          <p15:clr>
            <a:srgbClr val="A4A3A4"/>
          </p15:clr>
        </p15:guide>
        <p15:guide id="5" orient="horz" pos="1196" userDrawn="1">
          <p15:clr>
            <a:srgbClr val="A4A3A4"/>
          </p15:clr>
        </p15:guide>
        <p15:guide id="6" orient="horz" pos="2801" userDrawn="1">
          <p15:clr>
            <a:srgbClr val="A4A3A4"/>
          </p15:clr>
        </p15:guide>
        <p15:guide id="7" orient="horz" pos="3203" userDrawn="1">
          <p15:clr>
            <a:srgbClr val="A4A3A4"/>
          </p15:clr>
        </p15:guide>
        <p15:guide id="8" orient="horz" pos="797" userDrawn="1">
          <p15:clr>
            <a:srgbClr val="A4A3A4"/>
          </p15:clr>
        </p15:guide>
        <p15:guide id="9" orient="horz" pos="401" userDrawn="1">
          <p15:clr>
            <a:srgbClr val="A4A3A4"/>
          </p15:clr>
        </p15:guide>
        <p15:guide id="10" orient="horz" pos="207" userDrawn="1">
          <p15:clr>
            <a:srgbClr val="A4A3A4"/>
          </p15:clr>
        </p15:guide>
        <p15:guide id="11" pos="972" userDrawn="1">
          <p15:clr>
            <a:srgbClr val="A4A3A4"/>
          </p15:clr>
        </p15:guide>
        <p15:guide id="12" pos="5429" userDrawn="1">
          <p15:clr>
            <a:srgbClr val="A4A3A4"/>
          </p15:clr>
        </p15:guide>
        <p15:guide id="13" pos="4538" userDrawn="1">
          <p15:clr>
            <a:srgbClr val="A4A3A4"/>
          </p15:clr>
        </p15:guide>
        <p15:guide id="14" pos="4981" userDrawn="1">
          <p15:clr>
            <a:srgbClr val="A4A3A4"/>
          </p15:clr>
        </p15:guide>
        <p15:guide id="15" pos="1408" userDrawn="1">
          <p15:clr>
            <a:srgbClr val="A4A3A4"/>
          </p15:clr>
        </p15:guide>
        <p15:guide id="16" pos="1858" userDrawn="1">
          <p15:clr>
            <a:srgbClr val="A4A3A4"/>
          </p15:clr>
        </p15:guide>
        <p15:guide id="17" pos="2308" userDrawn="1">
          <p15:clr>
            <a:srgbClr val="A4A3A4"/>
          </p15:clr>
        </p15:guide>
        <p15:guide id="18" pos="2753" userDrawn="1">
          <p15:clr>
            <a:srgbClr val="A4A3A4"/>
          </p15:clr>
        </p15:guide>
        <p15:guide id="19" pos="3200" userDrawn="1">
          <p15:clr>
            <a:srgbClr val="A4A3A4"/>
          </p15:clr>
        </p15:guide>
        <p15:guide id="20" pos="3643" userDrawn="1">
          <p15:clr>
            <a:srgbClr val="A4A3A4"/>
          </p15:clr>
        </p15:guide>
        <p15:guide id="21" pos="4092" userDrawn="1">
          <p15:clr>
            <a:srgbClr val="A4A3A4"/>
          </p15:clr>
        </p15:guide>
        <p15:guide id="22" pos="5876" userDrawn="1">
          <p15:clr>
            <a:srgbClr val="A4A3A4"/>
          </p15:clr>
        </p15:guide>
        <p15:guide id="23" pos="6322" userDrawn="1">
          <p15:clr>
            <a:srgbClr val="A4A3A4"/>
          </p15:clr>
        </p15:guide>
        <p15:guide id="24" pos="520" userDrawn="1">
          <p15:clr>
            <a:srgbClr val="A4A3A4"/>
          </p15:clr>
        </p15:guide>
        <p15:guide id="25" pos="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55" autoAdjust="0"/>
  </p:normalViewPr>
  <p:slideViewPr>
    <p:cSldViewPr snapToGrid="0">
      <p:cViewPr varScale="1">
        <p:scale>
          <a:sx n="77" d="100"/>
          <a:sy n="77" d="100"/>
        </p:scale>
        <p:origin x="1402" y="53"/>
      </p:cViewPr>
      <p:guideLst>
        <p:guide orient="horz" pos="3401"/>
        <p:guide orient="horz" pos="2401"/>
        <p:guide orient="horz" pos="1995"/>
        <p:guide orient="horz" pos="1599"/>
        <p:guide orient="horz" pos="1196"/>
        <p:guide orient="horz" pos="2801"/>
        <p:guide orient="horz" pos="3203"/>
        <p:guide orient="horz" pos="797"/>
        <p:guide orient="horz" pos="401"/>
        <p:guide orient="horz" pos="207"/>
        <p:guide pos="972"/>
        <p:guide pos="5429"/>
        <p:guide pos="4538"/>
        <p:guide pos="4981"/>
        <p:guide pos="1408"/>
        <p:guide pos="1858"/>
        <p:guide pos="2308"/>
        <p:guide pos="2753"/>
        <p:guide pos="3200"/>
        <p:guide pos="3643"/>
        <p:guide pos="4092"/>
        <p:guide pos="5876"/>
        <p:guide pos="6322"/>
        <p:guide pos="520"/>
        <p:guide pos="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212BA-2B6D-416D-8B72-D8A08538F1E2}" type="doc">
      <dgm:prSet loTypeId="urn:microsoft.com/office/officeart/2005/8/layout/cycle6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de-DE"/>
        </a:p>
      </dgm:t>
    </dgm:pt>
    <dgm:pt modelId="{BB745B6A-2DF4-4701-9FB9-147165884A16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Metadata 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Management</a:t>
          </a:r>
        </a:p>
      </dgm:t>
    </dgm:pt>
    <dgm:pt modelId="{8B6A7846-BFBB-405F-9486-D1BF10AFD267}" type="parTrans" cxnId="{1C8A8574-8258-4C19-BD24-04D9BA8D3F9E}">
      <dgm:prSet/>
      <dgm:spPr/>
      <dgm:t>
        <a:bodyPr/>
        <a:lstStyle/>
        <a:p>
          <a:endParaRPr lang="de-DE"/>
        </a:p>
      </dgm:t>
    </dgm:pt>
    <dgm:pt modelId="{720049A1-F838-4B2D-91EF-44C3B9D13155}" type="sibTrans" cxnId="{1C8A8574-8258-4C19-BD24-04D9BA8D3F9E}">
      <dgm:prSet/>
      <dgm:spPr/>
      <dgm:t>
        <a:bodyPr/>
        <a:lstStyle/>
        <a:p>
          <a:endParaRPr lang="de-DE"/>
        </a:p>
      </dgm:t>
    </dgm:pt>
    <dgm:pt modelId="{0DBA5973-36A6-4EEF-9847-B006BE8AFDC5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Hyperparameter Tuning</a:t>
          </a:r>
        </a:p>
      </dgm:t>
    </dgm:pt>
    <dgm:pt modelId="{D1CB4F79-2681-4A89-B64E-2ED314383B48}" type="parTrans" cxnId="{EE56DDF6-427D-4CF7-BDCE-FB9A8DB01B60}">
      <dgm:prSet/>
      <dgm:spPr/>
      <dgm:t>
        <a:bodyPr/>
        <a:lstStyle/>
        <a:p>
          <a:endParaRPr lang="de-DE"/>
        </a:p>
      </dgm:t>
    </dgm:pt>
    <dgm:pt modelId="{346830D4-CE54-4FBF-9A14-59C44E69683E}" type="sibTrans" cxnId="{EE56DDF6-427D-4CF7-BDCE-FB9A8DB01B60}">
      <dgm:prSet/>
      <dgm:spPr/>
      <dgm:t>
        <a:bodyPr/>
        <a:lstStyle/>
        <a:p>
          <a:endParaRPr lang="de-DE"/>
        </a:p>
      </dgm:t>
    </dgm:pt>
    <dgm:pt modelId="{DF8D7C13-4584-4E51-8653-D2D0A8185F21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Versioning</a:t>
          </a:r>
        </a:p>
      </dgm:t>
    </dgm:pt>
    <dgm:pt modelId="{69032FF0-0CDF-4739-A008-A2D3C41A4422}" type="parTrans" cxnId="{78CE5157-5458-4DC2-A45A-05198C5FDED4}">
      <dgm:prSet/>
      <dgm:spPr/>
      <dgm:t>
        <a:bodyPr/>
        <a:lstStyle/>
        <a:p>
          <a:endParaRPr lang="de-DE"/>
        </a:p>
      </dgm:t>
    </dgm:pt>
    <dgm:pt modelId="{4474A420-FDD0-4552-98E7-B932AEFF6312}" type="sibTrans" cxnId="{78CE5157-5458-4DC2-A45A-05198C5FDED4}">
      <dgm:prSet/>
      <dgm:spPr/>
      <dgm:t>
        <a:bodyPr/>
        <a:lstStyle/>
        <a:p>
          <a:endParaRPr lang="de-DE"/>
        </a:p>
      </dgm:t>
    </dgm:pt>
    <dgm:pt modelId="{A7911887-3D80-49D1-BDA6-D1EF8B5D10EC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Workflow Pipelines</a:t>
          </a:r>
        </a:p>
      </dgm:t>
    </dgm:pt>
    <dgm:pt modelId="{C19B62EA-DC71-43D0-A4A8-1D60B0BB447C}" type="parTrans" cxnId="{9373A63B-D789-431C-B734-E9F8B6056AF3}">
      <dgm:prSet/>
      <dgm:spPr/>
      <dgm:t>
        <a:bodyPr/>
        <a:lstStyle/>
        <a:p>
          <a:endParaRPr lang="de-DE"/>
        </a:p>
      </dgm:t>
    </dgm:pt>
    <dgm:pt modelId="{B65A09EF-89E6-4328-B17F-DAB3E9505520}" type="sibTrans" cxnId="{9373A63B-D789-431C-B734-E9F8B6056AF3}">
      <dgm:prSet/>
      <dgm:spPr/>
      <dgm:t>
        <a:bodyPr/>
        <a:lstStyle/>
        <a:p>
          <a:endParaRPr lang="de-DE"/>
        </a:p>
      </dgm:t>
    </dgm:pt>
    <dgm:pt modelId="{F9E6DF6D-3495-4107-925D-A7782B69E7EE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Deployment</a:t>
          </a:r>
        </a:p>
      </dgm:t>
    </dgm:pt>
    <dgm:pt modelId="{E335260A-759F-4E29-9278-74EC0BD121F0}" type="parTrans" cxnId="{FA177921-F4C2-43E5-874B-3B235CD1C9B8}">
      <dgm:prSet/>
      <dgm:spPr/>
      <dgm:t>
        <a:bodyPr/>
        <a:lstStyle/>
        <a:p>
          <a:endParaRPr lang="de-DE"/>
        </a:p>
      </dgm:t>
    </dgm:pt>
    <dgm:pt modelId="{822DB930-0474-4125-85EF-B6C0D3AC6020}" type="sibTrans" cxnId="{FA177921-F4C2-43E5-874B-3B235CD1C9B8}">
      <dgm:prSet/>
      <dgm:spPr/>
      <dgm:t>
        <a:bodyPr/>
        <a:lstStyle/>
        <a:p>
          <a:endParaRPr lang="de-DE"/>
        </a:p>
      </dgm:t>
    </dgm:pt>
    <dgm:pt modelId="{F512E487-CEE9-4418-91B0-AD89CD7CE36F}">
      <dgm:prSet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Monitoring</a:t>
          </a:r>
        </a:p>
      </dgm:t>
    </dgm:pt>
    <dgm:pt modelId="{176956FD-1A55-4975-8002-B472449383A8}" type="parTrans" cxnId="{B30D6AC2-C07A-496C-AFE7-1E9AB1346E31}">
      <dgm:prSet/>
      <dgm:spPr/>
      <dgm:t>
        <a:bodyPr/>
        <a:lstStyle/>
        <a:p>
          <a:endParaRPr lang="de-DE"/>
        </a:p>
      </dgm:t>
    </dgm:pt>
    <dgm:pt modelId="{8E880E0D-19F6-4C11-9E86-7B1D09AF2D39}" type="sibTrans" cxnId="{B30D6AC2-C07A-496C-AFE7-1E9AB1346E31}">
      <dgm:prSet/>
      <dgm:spPr/>
      <dgm:t>
        <a:bodyPr/>
        <a:lstStyle/>
        <a:p>
          <a:endParaRPr lang="de-DE"/>
        </a:p>
      </dgm:t>
    </dgm:pt>
    <dgm:pt modelId="{A841529E-C724-46B5-AA0A-3A6C574EC060}" type="pres">
      <dgm:prSet presAssocID="{9DA212BA-2B6D-416D-8B72-D8A08538F1E2}" presName="cycle" presStyleCnt="0">
        <dgm:presLayoutVars>
          <dgm:dir/>
          <dgm:resizeHandles val="exact"/>
        </dgm:presLayoutVars>
      </dgm:prSet>
      <dgm:spPr/>
    </dgm:pt>
    <dgm:pt modelId="{64AF11F6-0CFA-4B5B-8FB5-218881642DFD}" type="pres">
      <dgm:prSet presAssocID="{A7911887-3D80-49D1-BDA6-D1EF8B5D10EC}" presName="node" presStyleLbl="node1" presStyleIdx="0" presStyleCnt="6" custRadScaleRad="99336" custRadScaleInc="0">
        <dgm:presLayoutVars>
          <dgm:bulletEnabled val="1"/>
        </dgm:presLayoutVars>
      </dgm:prSet>
      <dgm:spPr/>
    </dgm:pt>
    <dgm:pt modelId="{CB0764AB-94FF-4A3D-9769-F68137BAD663}" type="pres">
      <dgm:prSet presAssocID="{A7911887-3D80-49D1-BDA6-D1EF8B5D10EC}" presName="spNode" presStyleCnt="0"/>
      <dgm:spPr/>
    </dgm:pt>
    <dgm:pt modelId="{49C781C3-B249-493A-AA17-7241A1FF9EF3}" type="pres">
      <dgm:prSet presAssocID="{B65A09EF-89E6-4328-B17F-DAB3E9505520}" presName="sibTrans" presStyleLbl="sibTrans1D1" presStyleIdx="0" presStyleCnt="6"/>
      <dgm:spPr/>
    </dgm:pt>
    <dgm:pt modelId="{5D3F42B0-9662-4833-AB8F-F65D64ADCEEA}" type="pres">
      <dgm:prSet presAssocID="{DF8D7C13-4584-4E51-8653-D2D0A8185F21}" presName="node" presStyleLbl="node1" presStyleIdx="1" presStyleCnt="6">
        <dgm:presLayoutVars>
          <dgm:bulletEnabled val="1"/>
        </dgm:presLayoutVars>
      </dgm:prSet>
      <dgm:spPr/>
    </dgm:pt>
    <dgm:pt modelId="{A6F1B8C4-AD1F-4BC7-B1E0-5E64A524B422}" type="pres">
      <dgm:prSet presAssocID="{DF8D7C13-4584-4E51-8653-D2D0A8185F21}" presName="spNode" presStyleCnt="0"/>
      <dgm:spPr/>
    </dgm:pt>
    <dgm:pt modelId="{1B6DAF6A-8AE7-4177-9E90-58807C4E86AE}" type="pres">
      <dgm:prSet presAssocID="{4474A420-FDD0-4552-98E7-B932AEFF6312}" presName="sibTrans" presStyleLbl="sibTrans1D1" presStyleIdx="1" presStyleCnt="6"/>
      <dgm:spPr/>
    </dgm:pt>
    <dgm:pt modelId="{CB1B1583-1ABC-4E35-9382-D7D94FAF70B4}" type="pres">
      <dgm:prSet presAssocID="{BB745B6A-2DF4-4701-9FB9-147165884A16}" presName="node" presStyleLbl="node1" presStyleIdx="2" presStyleCnt="6">
        <dgm:presLayoutVars>
          <dgm:bulletEnabled val="1"/>
        </dgm:presLayoutVars>
      </dgm:prSet>
      <dgm:spPr/>
    </dgm:pt>
    <dgm:pt modelId="{E45119E3-4FFD-4DFC-B654-EA422AEF9FB7}" type="pres">
      <dgm:prSet presAssocID="{BB745B6A-2DF4-4701-9FB9-147165884A16}" presName="spNode" presStyleCnt="0"/>
      <dgm:spPr/>
    </dgm:pt>
    <dgm:pt modelId="{FC65C286-89AD-462E-8426-66609BD0383E}" type="pres">
      <dgm:prSet presAssocID="{720049A1-F838-4B2D-91EF-44C3B9D13155}" presName="sibTrans" presStyleLbl="sibTrans1D1" presStyleIdx="2" presStyleCnt="6"/>
      <dgm:spPr/>
    </dgm:pt>
    <dgm:pt modelId="{16647D4F-3228-4D98-B8E3-6C04BC9894E6}" type="pres">
      <dgm:prSet presAssocID="{F512E487-CEE9-4418-91B0-AD89CD7CE36F}" presName="node" presStyleLbl="node1" presStyleIdx="3" presStyleCnt="6">
        <dgm:presLayoutVars>
          <dgm:bulletEnabled val="1"/>
        </dgm:presLayoutVars>
      </dgm:prSet>
      <dgm:spPr/>
    </dgm:pt>
    <dgm:pt modelId="{5B2A5764-6548-4810-A5B4-154623806844}" type="pres">
      <dgm:prSet presAssocID="{F512E487-CEE9-4418-91B0-AD89CD7CE36F}" presName="spNode" presStyleCnt="0"/>
      <dgm:spPr/>
    </dgm:pt>
    <dgm:pt modelId="{FEC21335-8687-4743-8F1D-68FCBBCF015F}" type="pres">
      <dgm:prSet presAssocID="{8E880E0D-19F6-4C11-9E86-7B1D09AF2D39}" presName="sibTrans" presStyleLbl="sibTrans1D1" presStyleIdx="3" presStyleCnt="6"/>
      <dgm:spPr/>
    </dgm:pt>
    <dgm:pt modelId="{792ED4F8-ACA4-4B59-81F7-70134F9C8220}" type="pres">
      <dgm:prSet presAssocID="{0DBA5973-36A6-4EEF-9847-B006BE8AFDC5}" presName="node" presStyleLbl="node1" presStyleIdx="4" presStyleCnt="6">
        <dgm:presLayoutVars>
          <dgm:bulletEnabled val="1"/>
        </dgm:presLayoutVars>
      </dgm:prSet>
      <dgm:spPr/>
    </dgm:pt>
    <dgm:pt modelId="{BDA77AB5-9FA5-4C72-9351-93062CFF9460}" type="pres">
      <dgm:prSet presAssocID="{0DBA5973-36A6-4EEF-9847-B006BE8AFDC5}" presName="spNode" presStyleCnt="0"/>
      <dgm:spPr/>
    </dgm:pt>
    <dgm:pt modelId="{2A4E236A-7149-4F2E-89EF-B875A235544F}" type="pres">
      <dgm:prSet presAssocID="{346830D4-CE54-4FBF-9A14-59C44E69683E}" presName="sibTrans" presStyleLbl="sibTrans1D1" presStyleIdx="4" presStyleCnt="6"/>
      <dgm:spPr/>
    </dgm:pt>
    <dgm:pt modelId="{B02EB10A-E65B-4F4B-934C-4DA5FE2D3E96}" type="pres">
      <dgm:prSet presAssocID="{F9E6DF6D-3495-4107-925D-A7782B69E7EE}" presName="node" presStyleLbl="node1" presStyleIdx="5" presStyleCnt="6" custRadScaleRad="102723" custRadScaleInc="-2033">
        <dgm:presLayoutVars>
          <dgm:bulletEnabled val="1"/>
        </dgm:presLayoutVars>
      </dgm:prSet>
      <dgm:spPr/>
    </dgm:pt>
    <dgm:pt modelId="{187426F1-9C90-421C-9E2C-BDA3E90719E8}" type="pres">
      <dgm:prSet presAssocID="{F9E6DF6D-3495-4107-925D-A7782B69E7EE}" presName="spNode" presStyleCnt="0"/>
      <dgm:spPr/>
    </dgm:pt>
    <dgm:pt modelId="{23EA85EB-961D-4E60-BB27-BB5039DED6FD}" type="pres">
      <dgm:prSet presAssocID="{822DB930-0474-4125-85EF-B6C0D3AC6020}" presName="sibTrans" presStyleLbl="sibTrans1D1" presStyleIdx="5" presStyleCnt="6"/>
      <dgm:spPr/>
    </dgm:pt>
  </dgm:ptLst>
  <dgm:cxnLst>
    <dgm:cxn modelId="{E70D8316-C71A-4B50-9654-200555A68085}" type="presOf" srcId="{DF8D7C13-4584-4E51-8653-D2D0A8185F21}" destId="{5D3F42B0-9662-4833-AB8F-F65D64ADCEEA}" srcOrd="0" destOrd="0" presId="urn:microsoft.com/office/officeart/2005/8/layout/cycle6"/>
    <dgm:cxn modelId="{78A04F1B-FCA6-4B2A-A216-B3583695F27D}" type="presOf" srcId="{8E880E0D-19F6-4C11-9E86-7B1D09AF2D39}" destId="{FEC21335-8687-4743-8F1D-68FCBBCF015F}" srcOrd="0" destOrd="0" presId="urn:microsoft.com/office/officeart/2005/8/layout/cycle6"/>
    <dgm:cxn modelId="{FA177921-F4C2-43E5-874B-3B235CD1C9B8}" srcId="{9DA212BA-2B6D-416D-8B72-D8A08538F1E2}" destId="{F9E6DF6D-3495-4107-925D-A7782B69E7EE}" srcOrd="5" destOrd="0" parTransId="{E335260A-759F-4E29-9278-74EC0BD121F0}" sibTransId="{822DB930-0474-4125-85EF-B6C0D3AC6020}"/>
    <dgm:cxn modelId="{8D422735-27A0-4D36-8E1E-C41617787EC0}" type="presOf" srcId="{0DBA5973-36A6-4EEF-9847-B006BE8AFDC5}" destId="{792ED4F8-ACA4-4B59-81F7-70134F9C8220}" srcOrd="0" destOrd="0" presId="urn:microsoft.com/office/officeart/2005/8/layout/cycle6"/>
    <dgm:cxn modelId="{21269036-81E4-4145-A414-082ACDFF7850}" type="presOf" srcId="{346830D4-CE54-4FBF-9A14-59C44E69683E}" destId="{2A4E236A-7149-4F2E-89EF-B875A235544F}" srcOrd="0" destOrd="0" presId="urn:microsoft.com/office/officeart/2005/8/layout/cycle6"/>
    <dgm:cxn modelId="{9373A63B-D789-431C-B734-E9F8B6056AF3}" srcId="{9DA212BA-2B6D-416D-8B72-D8A08538F1E2}" destId="{A7911887-3D80-49D1-BDA6-D1EF8B5D10EC}" srcOrd="0" destOrd="0" parTransId="{C19B62EA-DC71-43D0-A4A8-1D60B0BB447C}" sibTransId="{B65A09EF-89E6-4328-B17F-DAB3E9505520}"/>
    <dgm:cxn modelId="{784D6447-1E52-47E5-8357-2666239B14DE}" type="presOf" srcId="{BB745B6A-2DF4-4701-9FB9-147165884A16}" destId="{CB1B1583-1ABC-4E35-9382-D7D94FAF70B4}" srcOrd="0" destOrd="0" presId="urn:microsoft.com/office/officeart/2005/8/layout/cycle6"/>
    <dgm:cxn modelId="{E8756E48-DB09-4A17-946B-A3398F6081CB}" type="presOf" srcId="{822DB930-0474-4125-85EF-B6C0D3AC6020}" destId="{23EA85EB-961D-4E60-BB27-BB5039DED6FD}" srcOrd="0" destOrd="0" presId="urn:microsoft.com/office/officeart/2005/8/layout/cycle6"/>
    <dgm:cxn modelId="{54E88449-36A3-4122-9EE1-DDCBCD11A3B7}" type="presOf" srcId="{720049A1-F838-4B2D-91EF-44C3B9D13155}" destId="{FC65C286-89AD-462E-8426-66609BD0383E}" srcOrd="0" destOrd="0" presId="urn:microsoft.com/office/officeart/2005/8/layout/cycle6"/>
    <dgm:cxn modelId="{B80D1B4B-297B-4453-90A5-766605273375}" type="presOf" srcId="{F9E6DF6D-3495-4107-925D-A7782B69E7EE}" destId="{B02EB10A-E65B-4F4B-934C-4DA5FE2D3E96}" srcOrd="0" destOrd="0" presId="urn:microsoft.com/office/officeart/2005/8/layout/cycle6"/>
    <dgm:cxn modelId="{1C8A8574-8258-4C19-BD24-04D9BA8D3F9E}" srcId="{9DA212BA-2B6D-416D-8B72-D8A08538F1E2}" destId="{BB745B6A-2DF4-4701-9FB9-147165884A16}" srcOrd="2" destOrd="0" parTransId="{8B6A7846-BFBB-405F-9486-D1BF10AFD267}" sibTransId="{720049A1-F838-4B2D-91EF-44C3B9D13155}"/>
    <dgm:cxn modelId="{78CE5157-5458-4DC2-A45A-05198C5FDED4}" srcId="{9DA212BA-2B6D-416D-8B72-D8A08538F1E2}" destId="{DF8D7C13-4584-4E51-8653-D2D0A8185F21}" srcOrd="1" destOrd="0" parTransId="{69032FF0-0CDF-4739-A008-A2D3C41A4422}" sibTransId="{4474A420-FDD0-4552-98E7-B932AEFF6312}"/>
    <dgm:cxn modelId="{F46BE77B-39B9-4B83-B2C9-B6D7E66EACEC}" type="presOf" srcId="{A7911887-3D80-49D1-BDA6-D1EF8B5D10EC}" destId="{64AF11F6-0CFA-4B5B-8FB5-218881642DFD}" srcOrd="0" destOrd="0" presId="urn:microsoft.com/office/officeart/2005/8/layout/cycle6"/>
    <dgm:cxn modelId="{8BF5F387-06A8-4C94-968A-F562C9BD9C7D}" type="presOf" srcId="{9DA212BA-2B6D-416D-8B72-D8A08538F1E2}" destId="{A841529E-C724-46B5-AA0A-3A6C574EC060}" srcOrd="0" destOrd="0" presId="urn:microsoft.com/office/officeart/2005/8/layout/cycle6"/>
    <dgm:cxn modelId="{2C407BA5-775D-4A49-B044-B8C11DFA77E3}" type="presOf" srcId="{F512E487-CEE9-4418-91B0-AD89CD7CE36F}" destId="{16647D4F-3228-4D98-B8E3-6C04BC9894E6}" srcOrd="0" destOrd="0" presId="urn:microsoft.com/office/officeart/2005/8/layout/cycle6"/>
    <dgm:cxn modelId="{B30D6AC2-C07A-496C-AFE7-1E9AB1346E31}" srcId="{9DA212BA-2B6D-416D-8B72-D8A08538F1E2}" destId="{F512E487-CEE9-4418-91B0-AD89CD7CE36F}" srcOrd="3" destOrd="0" parTransId="{176956FD-1A55-4975-8002-B472449383A8}" sibTransId="{8E880E0D-19F6-4C11-9E86-7B1D09AF2D39}"/>
    <dgm:cxn modelId="{01640EC9-CD93-4E2D-B906-8CFF90C8E1FF}" type="presOf" srcId="{B65A09EF-89E6-4328-B17F-DAB3E9505520}" destId="{49C781C3-B249-493A-AA17-7241A1FF9EF3}" srcOrd="0" destOrd="0" presId="urn:microsoft.com/office/officeart/2005/8/layout/cycle6"/>
    <dgm:cxn modelId="{528BB7CC-7F46-4367-9617-9AC409AFDE63}" type="presOf" srcId="{4474A420-FDD0-4552-98E7-B932AEFF6312}" destId="{1B6DAF6A-8AE7-4177-9E90-58807C4E86AE}" srcOrd="0" destOrd="0" presId="urn:microsoft.com/office/officeart/2005/8/layout/cycle6"/>
    <dgm:cxn modelId="{EE56DDF6-427D-4CF7-BDCE-FB9A8DB01B60}" srcId="{9DA212BA-2B6D-416D-8B72-D8A08538F1E2}" destId="{0DBA5973-36A6-4EEF-9847-B006BE8AFDC5}" srcOrd="4" destOrd="0" parTransId="{D1CB4F79-2681-4A89-B64E-2ED314383B48}" sibTransId="{346830D4-CE54-4FBF-9A14-59C44E69683E}"/>
    <dgm:cxn modelId="{BFC011AC-7E0C-4313-A958-F81AB60BB97F}" type="presParOf" srcId="{A841529E-C724-46B5-AA0A-3A6C574EC060}" destId="{64AF11F6-0CFA-4B5B-8FB5-218881642DFD}" srcOrd="0" destOrd="0" presId="urn:microsoft.com/office/officeart/2005/8/layout/cycle6"/>
    <dgm:cxn modelId="{E08EBB75-BBF8-4EA7-839B-2C324D0BA7CF}" type="presParOf" srcId="{A841529E-C724-46B5-AA0A-3A6C574EC060}" destId="{CB0764AB-94FF-4A3D-9769-F68137BAD663}" srcOrd="1" destOrd="0" presId="urn:microsoft.com/office/officeart/2005/8/layout/cycle6"/>
    <dgm:cxn modelId="{06CE6502-9418-4A1B-B35F-9D2643AD5122}" type="presParOf" srcId="{A841529E-C724-46B5-AA0A-3A6C574EC060}" destId="{49C781C3-B249-493A-AA17-7241A1FF9EF3}" srcOrd="2" destOrd="0" presId="urn:microsoft.com/office/officeart/2005/8/layout/cycle6"/>
    <dgm:cxn modelId="{55D1A893-7403-4B97-B1D3-69F840B46F5C}" type="presParOf" srcId="{A841529E-C724-46B5-AA0A-3A6C574EC060}" destId="{5D3F42B0-9662-4833-AB8F-F65D64ADCEEA}" srcOrd="3" destOrd="0" presId="urn:microsoft.com/office/officeart/2005/8/layout/cycle6"/>
    <dgm:cxn modelId="{8A4560AE-0327-4AE4-B873-F925E1AD2150}" type="presParOf" srcId="{A841529E-C724-46B5-AA0A-3A6C574EC060}" destId="{A6F1B8C4-AD1F-4BC7-B1E0-5E64A524B422}" srcOrd="4" destOrd="0" presId="urn:microsoft.com/office/officeart/2005/8/layout/cycle6"/>
    <dgm:cxn modelId="{CA0F0BCB-4B4E-4B01-A0ED-D90B484C1F60}" type="presParOf" srcId="{A841529E-C724-46B5-AA0A-3A6C574EC060}" destId="{1B6DAF6A-8AE7-4177-9E90-58807C4E86AE}" srcOrd="5" destOrd="0" presId="urn:microsoft.com/office/officeart/2005/8/layout/cycle6"/>
    <dgm:cxn modelId="{F11EF1B6-CF94-4245-860D-35F896B4962F}" type="presParOf" srcId="{A841529E-C724-46B5-AA0A-3A6C574EC060}" destId="{CB1B1583-1ABC-4E35-9382-D7D94FAF70B4}" srcOrd="6" destOrd="0" presId="urn:microsoft.com/office/officeart/2005/8/layout/cycle6"/>
    <dgm:cxn modelId="{76C9EB9B-74A5-4B08-A3CF-B06ED4549466}" type="presParOf" srcId="{A841529E-C724-46B5-AA0A-3A6C574EC060}" destId="{E45119E3-4FFD-4DFC-B654-EA422AEF9FB7}" srcOrd="7" destOrd="0" presId="urn:microsoft.com/office/officeart/2005/8/layout/cycle6"/>
    <dgm:cxn modelId="{01E3686E-4B5C-4C4E-98CD-FA035EC55C09}" type="presParOf" srcId="{A841529E-C724-46B5-AA0A-3A6C574EC060}" destId="{FC65C286-89AD-462E-8426-66609BD0383E}" srcOrd="8" destOrd="0" presId="urn:microsoft.com/office/officeart/2005/8/layout/cycle6"/>
    <dgm:cxn modelId="{434A64F6-D04D-4DF4-906A-742BBBCC3E77}" type="presParOf" srcId="{A841529E-C724-46B5-AA0A-3A6C574EC060}" destId="{16647D4F-3228-4D98-B8E3-6C04BC9894E6}" srcOrd="9" destOrd="0" presId="urn:microsoft.com/office/officeart/2005/8/layout/cycle6"/>
    <dgm:cxn modelId="{66E6A224-DD59-4E58-8270-0A95C9A68B04}" type="presParOf" srcId="{A841529E-C724-46B5-AA0A-3A6C574EC060}" destId="{5B2A5764-6548-4810-A5B4-154623806844}" srcOrd="10" destOrd="0" presId="urn:microsoft.com/office/officeart/2005/8/layout/cycle6"/>
    <dgm:cxn modelId="{E6E9868B-371C-4FFF-98A2-D68386E98719}" type="presParOf" srcId="{A841529E-C724-46B5-AA0A-3A6C574EC060}" destId="{FEC21335-8687-4743-8F1D-68FCBBCF015F}" srcOrd="11" destOrd="0" presId="urn:microsoft.com/office/officeart/2005/8/layout/cycle6"/>
    <dgm:cxn modelId="{CB8E0968-26C0-4F35-9D8C-BF4786382F1A}" type="presParOf" srcId="{A841529E-C724-46B5-AA0A-3A6C574EC060}" destId="{792ED4F8-ACA4-4B59-81F7-70134F9C8220}" srcOrd="12" destOrd="0" presId="urn:microsoft.com/office/officeart/2005/8/layout/cycle6"/>
    <dgm:cxn modelId="{FA5C4A42-DE46-4731-8D4B-4BC826A4E6C5}" type="presParOf" srcId="{A841529E-C724-46B5-AA0A-3A6C574EC060}" destId="{BDA77AB5-9FA5-4C72-9351-93062CFF9460}" srcOrd="13" destOrd="0" presId="urn:microsoft.com/office/officeart/2005/8/layout/cycle6"/>
    <dgm:cxn modelId="{D339664F-1158-4242-A7C0-3F958C2EB052}" type="presParOf" srcId="{A841529E-C724-46B5-AA0A-3A6C574EC060}" destId="{2A4E236A-7149-4F2E-89EF-B875A235544F}" srcOrd="14" destOrd="0" presId="urn:microsoft.com/office/officeart/2005/8/layout/cycle6"/>
    <dgm:cxn modelId="{B024612D-06A8-43AA-AB07-5FF775DC4015}" type="presParOf" srcId="{A841529E-C724-46B5-AA0A-3A6C574EC060}" destId="{B02EB10A-E65B-4F4B-934C-4DA5FE2D3E96}" srcOrd="15" destOrd="0" presId="urn:microsoft.com/office/officeart/2005/8/layout/cycle6"/>
    <dgm:cxn modelId="{693C9DBD-3330-4A7F-B88E-1ED6184275BB}" type="presParOf" srcId="{A841529E-C724-46B5-AA0A-3A6C574EC060}" destId="{187426F1-9C90-421C-9E2C-BDA3E90719E8}" srcOrd="16" destOrd="0" presId="urn:microsoft.com/office/officeart/2005/8/layout/cycle6"/>
    <dgm:cxn modelId="{989E3183-C434-43E3-B0F8-11660D519AEE}" type="presParOf" srcId="{A841529E-C724-46B5-AA0A-3A6C574EC060}" destId="{23EA85EB-961D-4E60-BB27-BB5039DED6FD}" srcOrd="17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F11F6-0CFA-4B5B-8FB5-218881642DFD}">
      <dsp:nvSpPr>
        <dsp:cNvPr id="0" name=""/>
        <dsp:cNvSpPr/>
      </dsp:nvSpPr>
      <dsp:spPr>
        <a:xfrm>
          <a:off x="2828686" y="10196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Workflow Pipelines</a:t>
          </a:r>
        </a:p>
      </dsp:txBody>
      <dsp:txXfrm>
        <a:off x="2858060" y="39570"/>
        <a:ext cx="867003" cy="542990"/>
      </dsp:txXfrm>
    </dsp:sp>
    <dsp:sp modelId="{49C781C3-B249-493A-AA17-7241A1FF9EF3}">
      <dsp:nvSpPr>
        <dsp:cNvPr id="0" name=""/>
        <dsp:cNvSpPr/>
      </dsp:nvSpPr>
      <dsp:spPr>
        <a:xfrm>
          <a:off x="1887300" y="316945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1873053" y="74204"/>
              </a:moveTo>
              <a:arcTo wR="1420021" hR="1420021" stAng="17316265" swAng="149217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F42B0-9662-4833-AB8F-F65D64ADCEEA}">
      <dsp:nvSpPr>
        <dsp:cNvPr id="0" name=""/>
        <dsp:cNvSpPr/>
      </dsp:nvSpPr>
      <dsp:spPr>
        <a:xfrm>
          <a:off x="4058460" y="710778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Versioning</a:t>
          </a:r>
        </a:p>
      </dsp:txBody>
      <dsp:txXfrm>
        <a:off x="4087834" y="740152"/>
        <a:ext cx="867003" cy="542990"/>
      </dsp:txXfrm>
    </dsp:sp>
    <dsp:sp modelId="{1B6DAF6A-8AE7-4177-9E90-58807C4E86AE}">
      <dsp:nvSpPr>
        <dsp:cNvPr id="0" name=""/>
        <dsp:cNvSpPr/>
      </dsp:nvSpPr>
      <dsp:spPr>
        <a:xfrm>
          <a:off x="1871541" y="301636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2782158" y="1018722"/>
              </a:moveTo>
              <a:arcTo wR="1420021" hR="1420021" stAng="20615072" swAng="196985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B1583-1ABC-4E35-9382-D7D94FAF70B4}">
      <dsp:nvSpPr>
        <dsp:cNvPr id="0" name=""/>
        <dsp:cNvSpPr/>
      </dsp:nvSpPr>
      <dsp:spPr>
        <a:xfrm>
          <a:off x="4058460" y="2130799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Metadata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Management</a:t>
          </a:r>
        </a:p>
      </dsp:txBody>
      <dsp:txXfrm>
        <a:off x="4087834" y="2160173"/>
        <a:ext cx="867003" cy="542990"/>
      </dsp:txXfrm>
    </dsp:sp>
    <dsp:sp modelId="{FC65C286-89AD-462E-8426-66609BD0383E}">
      <dsp:nvSpPr>
        <dsp:cNvPr id="0" name=""/>
        <dsp:cNvSpPr/>
      </dsp:nvSpPr>
      <dsp:spPr>
        <a:xfrm>
          <a:off x="1871541" y="301636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2412821" y="2435308"/>
              </a:moveTo>
              <a:arcTo wR="1420021" hR="1420021" stAng="2738495" swAng="150484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47D4F-3228-4D98-B8E3-6C04BC9894E6}">
      <dsp:nvSpPr>
        <dsp:cNvPr id="0" name=""/>
        <dsp:cNvSpPr/>
      </dsp:nvSpPr>
      <dsp:spPr>
        <a:xfrm>
          <a:off x="2828686" y="2840809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Monitoring</a:t>
          </a:r>
        </a:p>
      </dsp:txBody>
      <dsp:txXfrm>
        <a:off x="2858060" y="2870183"/>
        <a:ext cx="867003" cy="542990"/>
      </dsp:txXfrm>
    </dsp:sp>
    <dsp:sp modelId="{FEC21335-8687-4743-8F1D-68FCBBCF015F}">
      <dsp:nvSpPr>
        <dsp:cNvPr id="0" name=""/>
        <dsp:cNvSpPr/>
      </dsp:nvSpPr>
      <dsp:spPr>
        <a:xfrm>
          <a:off x="1871541" y="301636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951203" y="2760420"/>
              </a:moveTo>
              <a:arcTo wR="1420021" hR="1420021" stAng="6556666" swAng="150484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ED4F8-ACA4-4B59-81F7-70134F9C8220}">
      <dsp:nvSpPr>
        <dsp:cNvPr id="0" name=""/>
        <dsp:cNvSpPr/>
      </dsp:nvSpPr>
      <dsp:spPr>
        <a:xfrm>
          <a:off x="1598912" y="2130799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Hyperparameter Tuning</a:t>
          </a:r>
        </a:p>
      </dsp:txBody>
      <dsp:txXfrm>
        <a:off x="1628286" y="2160173"/>
        <a:ext cx="867003" cy="542990"/>
      </dsp:txXfrm>
    </dsp:sp>
    <dsp:sp modelId="{2A4E236A-7149-4F2E-89EF-B875A235544F}">
      <dsp:nvSpPr>
        <dsp:cNvPr id="0" name=""/>
        <dsp:cNvSpPr/>
      </dsp:nvSpPr>
      <dsp:spPr>
        <a:xfrm>
          <a:off x="1849841" y="235446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79164" y="1887527"/>
              </a:moveTo>
              <a:arcTo wR="1420021" hR="1420021" stAng="9646694" swAng="19976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B10A-E65B-4F4B-934C-4DA5FE2D3E96}">
      <dsp:nvSpPr>
        <dsp:cNvPr id="0" name=""/>
        <dsp:cNvSpPr/>
      </dsp:nvSpPr>
      <dsp:spPr>
        <a:xfrm>
          <a:off x="1560281" y="700427"/>
          <a:ext cx="925751" cy="6017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latin typeface="Calibri" panose="020F0502020204030204" pitchFamily="34" charset="0"/>
              <a:cs typeface="Calibri" panose="020F0502020204030204" pitchFamily="34" charset="0"/>
            </a:rPr>
            <a:t>Deployment</a:t>
          </a:r>
        </a:p>
      </dsp:txBody>
      <dsp:txXfrm>
        <a:off x="1589655" y="729801"/>
        <a:ext cx="867003" cy="542990"/>
      </dsp:txXfrm>
    </dsp:sp>
    <dsp:sp modelId="{23EA85EB-961D-4E60-BB27-BB5039DED6FD}">
      <dsp:nvSpPr>
        <dsp:cNvPr id="0" name=""/>
        <dsp:cNvSpPr/>
      </dsp:nvSpPr>
      <dsp:spPr>
        <a:xfrm>
          <a:off x="1773718" y="341447"/>
          <a:ext cx="2840042" cy="2840042"/>
        </a:xfrm>
        <a:custGeom>
          <a:avLst/>
          <a:gdLst/>
          <a:ahLst/>
          <a:cxnLst/>
          <a:rect l="0" t="0" r="0" b="0"/>
          <a:pathLst>
            <a:path>
              <a:moveTo>
                <a:pt x="481198" y="354623"/>
              </a:moveTo>
              <a:arcTo wR="1420021" hR="1420021" stAng="13716819" swAng="157347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Monitoring über GUI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2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16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Pricing:</a:t>
            </a:r>
          </a:p>
          <a:p>
            <a:r>
              <a:rPr lang="de-DE" dirty="0">
                <a:sym typeface="Wingdings" panose="05000000000000000000" pitchFamily="2" charset="2"/>
              </a:rPr>
              <a:t> Pro  (HPO GUI Wrapper | )</a:t>
            </a:r>
          </a:p>
          <a:p>
            <a:r>
              <a:rPr lang="de-DE" dirty="0">
                <a:sym typeface="Wingdings" panose="05000000000000000000" pitchFamily="2" charset="2"/>
              </a:rPr>
              <a:t> Enterprise  (White-</a:t>
            </a:r>
            <a:r>
              <a:rPr lang="de-DE" dirty="0" err="1">
                <a:sym typeface="Wingdings" panose="05000000000000000000" pitchFamily="2" charset="2"/>
              </a:rPr>
              <a:t>glove</a:t>
            </a:r>
            <a:r>
              <a:rPr lang="de-DE" dirty="0">
                <a:sym typeface="Wingdings" panose="05000000000000000000" pitchFamily="2" charset="2"/>
              </a:rPr>
              <a:t> Support |  SSO | Hyperdatasets)</a:t>
            </a:r>
            <a:endParaRPr lang="de-DE" dirty="0"/>
          </a:p>
          <a:p>
            <a:endParaRPr lang="de-DE" dirty="0"/>
          </a:p>
          <a:p>
            <a:r>
              <a:rPr lang="de-DE" dirty="0"/>
              <a:t>Demo: Server im CLI starten (</a:t>
            </a:r>
            <a:r>
              <a:rPr lang="de-DE" dirty="0" err="1"/>
              <a:t>attached</a:t>
            </a:r>
            <a:r>
              <a:rPr lang="de-DE" dirty="0"/>
              <a:t>, Docker an sich schon zuvor starten) </a:t>
            </a:r>
            <a:r>
              <a:rPr lang="de-DE" dirty="0">
                <a:sym typeface="Wingdings" panose="05000000000000000000" pitchFamily="2" charset="2"/>
              </a:rPr>
              <a:t> kurze Overview über GUI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21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Demo: Agent im CLI starten </a:t>
            </a:r>
            <a:r>
              <a:rPr lang="de-DE" dirty="0">
                <a:sym typeface="Wingdings" panose="05000000000000000000" pitchFamily="2" charset="2"/>
              </a:rPr>
              <a:t> Queue &amp; </a:t>
            </a:r>
            <a:r>
              <a:rPr lang="de-DE" dirty="0" err="1">
                <a:sym typeface="Wingdings" panose="05000000000000000000" pitchFamily="2" charset="2"/>
              </a:rPr>
              <a:t>Worker</a:t>
            </a:r>
            <a:r>
              <a:rPr lang="de-DE" dirty="0">
                <a:sym typeface="Wingdings" panose="05000000000000000000" pitchFamily="2" charset="2"/>
              </a:rPr>
              <a:t> im GUI zeigen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Docker  </a:t>
            </a:r>
            <a:r>
              <a:rPr lang="de-DE" dirty="0" err="1">
                <a:sym typeface="Wingdings" panose="05000000000000000000" pitchFamily="2" charset="2"/>
              </a:rPr>
              <a:t>Containervirtualisierung</a:t>
            </a:r>
            <a:r>
              <a:rPr lang="de-DE" dirty="0">
                <a:sym typeface="Wingdings" panose="05000000000000000000" pitchFamily="2" charset="2"/>
              </a:rPr>
              <a:t> (Container nutzen den Host Kernel i.d.R. Linux)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80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46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5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Demo: Präsentation von DAG &amp; sonstigen Infos im GUI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in </a:t>
            </a:r>
            <a:r>
              <a:rPr lang="de-DE" dirty="0" err="1"/>
              <a:t>Airbnb</a:t>
            </a:r>
            <a:r>
              <a:rPr lang="de-DE" dirty="0"/>
              <a:t> NYC </a:t>
            </a:r>
            <a:r>
              <a:rPr lang="de-DE" dirty="0" err="1"/>
              <a:t>regression</a:t>
            </a:r>
            <a:r>
              <a:rPr lang="de-DE" dirty="0"/>
              <a:t> (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cleaned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integrated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endParaRPr lang="de-DE" dirty="0"/>
          </a:p>
          <a:p>
            <a:r>
              <a:rPr lang="de-DE" dirty="0"/>
              <a:t>Decorator </a:t>
            </a:r>
            <a:r>
              <a:rPr lang="de-DE" dirty="0">
                <a:sym typeface="Wingdings" panose="05000000000000000000" pitchFamily="2" charset="2"/>
              </a:rPr>
              <a:t> Funktion die eine andere Funktion erweitert / umschließt</a:t>
            </a:r>
          </a:p>
          <a:p>
            <a:r>
              <a:rPr lang="de-DE" dirty="0">
                <a:sym typeface="Wingdings" panose="05000000000000000000" pitchFamily="2" charset="2"/>
              </a:rPr>
              <a:t>Funktionen in Python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objects</a:t>
            </a:r>
            <a:r>
              <a:rPr lang="de-DE" dirty="0">
                <a:sym typeface="Wingdings" panose="05000000000000000000" pitchFamily="2" charset="2"/>
              </a:rPr>
              <a:t>, daher auch Funktionen selbst Funktionsargumente Funktionale Programmierung</a:t>
            </a:r>
          </a:p>
          <a:p>
            <a:r>
              <a:rPr lang="de-DE" dirty="0">
                <a:sym typeface="Wingdings" panose="05000000000000000000" pitchFamily="2" charset="2"/>
              </a:rPr>
              <a:t>Wenn unklar: C:\Users\natte\OneDrive\Studium\Master\2.Semester\MLOps\sonstiges\example_decorator.py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38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Hyperdatasets: Annotation/</a:t>
            </a:r>
            <a:r>
              <a:rPr lang="de-DE" dirty="0" err="1"/>
              <a:t>Labeling</a:t>
            </a:r>
            <a:r>
              <a:rPr lang="de-DE" dirty="0"/>
              <a:t> / HPO der Daten an sich / CD|CI|CT 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4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Zuert</a:t>
            </a:r>
            <a:r>
              <a:rPr lang="de-DE" dirty="0"/>
              <a:t> einfache MD </a:t>
            </a:r>
            <a:r>
              <a:rPr lang="de-DE" dirty="0">
                <a:sym typeface="Wingdings" panose="05000000000000000000" pitchFamily="2" charset="2"/>
              </a:rPr>
              <a:t> komplexere bei den </a:t>
            </a:r>
            <a:r>
              <a:rPr lang="de-DE" dirty="0" err="1">
                <a:sym typeface="Wingdings" panose="05000000000000000000" pitchFamily="2" charset="2"/>
              </a:rPr>
              <a:t>beispieilen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6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6509" y="2266354"/>
            <a:ext cx="6481007" cy="321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26507" y="1775845"/>
            <a:ext cx="6481008" cy="448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8493716" y="4336906"/>
            <a:ext cx="2440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9154799" y="4292067"/>
            <a:ext cx="340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8563716" y="5036272"/>
            <a:ext cx="1040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2" y="1166629"/>
            <a:ext cx="8628223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3000" y="1175400"/>
            <a:ext cx="8614444" cy="35871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5944" y="1801109"/>
            <a:ext cx="8621500" cy="2140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9154799" y="4292067"/>
            <a:ext cx="340000" cy="304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563716" y="5036272"/>
            <a:ext cx="1040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9231444" y="4997609"/>
            <a:ext cx="1920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126999" y="-123825"/>
            <a:ext cx="10424583" cy="596265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1000998" y="2254495"/>
            <a:ext cx="5566989" cy="3304974"/>
            <a:chOff x="-495300" y="2228850"/>
            <a:chExt cx="5848350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7129372" y="5016682"/>
            <a:ext cx="152000" cy="136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5373899" y="4078115"/>
            <a:ext cx="819786" cy="736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5" name="Ellipse 104"/>
          <p:cNvSpPr/>
          <p:nvPr userDrawn="1"/>
        </p:nvSpPr>
        <p:spPr>
          <a:xfrm>
            <a:off x="7068753" y="4324188"/>
            <a:ext cx="269941" cy="24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6" name="Ellipse 105"/>
          <p:cNvSpPr/>
          <p:nvPr userDrawn="1"/>
        </p:nvSpPr>
        <p:spPr>
          <a:xfrm>
            <a:off x="9028978" y="4816459"/>
            <a:ext cx="596932" cy="536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0" name="Ellipse 109"/>
          <p:cNvSpPr/>
          <p:nvPr userDrawn="1"/>
        </p:nvSpPr>
        <p:spPr>
          <a:xfrm>
            <a:off x="9133882" y="4272582"/>
            <a:ext cx="380072" cy="34166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4" name="Datumsplatzhalter 12"/>
          <p:cNvSpPr txBox="1">
            <a:spLocks/>
          </p:cNvSpPr>
          <p:nvPr userDrawn="1"/>
        </p:nvSpPr>
        <p:spPr>
          <a:xfrm>
            <a:off x="7778471" y="5271772"/>
            <a:ext cx="923352" cy="225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99229" y="5249880"/>
            <a:ext cx="1550067" cy="2641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7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40000" y="1404000"/>
            <a:ext cx="8487444" cy="23771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8164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276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2227515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9409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3656984" y="38060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4362323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071332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577661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485057" y="38061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195497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6488280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783793" y="1262433"/>
            <a:ext cx="4435474" cy="3818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47509" y="4361185"/>
            <a:ext cx="186498" cy="17080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074848" y="4302140"/>
            <a:ext cx="320000" cy="2888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platzhalt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05556" y="1169664"/>
            <a:ext cx="4374444" cy="3276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7841946" y="5022600"/>
            <a:ext cx="131139" cy="119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8364518" y="4857538"/>
            <a:ext cx="500000" cy="4496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>
          <a:xfrm>
            <a:off x="8458896" y="4302896"/>
            <a:ext cx="312000" cy="28102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74437" y="1660844"/>
            <a:ext cx="3653008" cy="2097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32830" y="1267359"/>
            <a:ext cx="5112831" cy="38113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70458" y="-39712"/>
            <a:ext cx="10300916" cy="582518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668377" y="1652894"/>
            <a:ext cx="3659068" cy="24825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49093" y="4362183"/>
            <a:ext cx="183329" cy="164053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079809" y="4305469"/>
            <a:ext cx="310078" cy="2808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4254" y="5040355"/>
            <a:ext cx="93989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" name="Textplatzhalt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Ellipse 120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816474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1530024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227150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940700" y="188752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65698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4362323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071241" y="188752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5776611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16383" y="2530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153276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2227515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940974" y="252784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3656984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362232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07124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7661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19028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1532761" y="316324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227515" y="315839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2940882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3654339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4362323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071241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5776611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8164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153276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2227515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29409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656984" y="38060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362323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5071332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577661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484684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195497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6484684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7195497" y="253013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6484684" y="316324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7195497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485057" y="38061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7195497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9" name="Ellipse 218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0" name="Ellipse 219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7" name="Ellipse 256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6" name="Ellipse 275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820211" y="125227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1533852" y="125473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7896934" y="6284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9315817" y="6259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8606771" y="6259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8212151" y="4083322"/>
            <a:ext cx="801329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2" name="Ellipse 41"/>
          <p:cNvSpPr/>
          <p:nvPr userDrawn="1"/>
        </p:nvSpPr>
        <p:spPr>
          <a:xfrm>
            <a:off x="8424173" y="3638409"/>
            <a:ext cx="380000" cy="34160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3" name="Ellipse 42"/>
          <p:cNvSpPr/>
          <p:nvPr userDrawn="1"/>
        </p:nvSpPr>
        <p:spPr>
          <a:xfrm>
            <a:off x="6254936" y="4870354"/>
            <a:ext cx="473608" cy="4248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7079138" y="4976995"/>
            <a:ext cx="232789" cy="20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743792" y="5047332"/>
            <a:ext cx="80000" cy="70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5069" y="884936"/>
            <a:ext cx="7182446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6230" y="1637053"/>
            <a:ext cx="7181284" cy="27071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9315922" y="38020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5922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48029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93147" y="1658713"/>
            <a:ext cx="413429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3" y="1659464"/>
            <a:ext cx="412677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59103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8892773" y="4055664"/>
            <a:ext cx="864000" cy="77787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6" name="Ellipse 35"/>
          <p:cNvSpPr/>
          <p:nvPr userDrawn="1"/>
        </p:nvSpPr>
        <p:spPr>
          <a:xfrm>
            <a:off x="9123444" y="3628471"/>
            <a:ext cx="408000" cy="36623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7" name="Ellipse 36"/>
          <p:cNvSpPr/>
          <p:nvPr userDrawn="1"/>
        </p:nvSpPr>
        <p:spPr>
          <a:xfrm flipH="1">
            <a:off x="7781514" y="4969394"/>
            <a:ext cx="252000" cy="2259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8" name="Ellipse 37"/>
          <p:cNvSpPr/>
          <p:nvPr userDrawn="1"/>
        </p:nvSpPr>
        <p:spPr>
          <a:xfrm flipH="1">
            <a:off x="7163722" y="5049698"/>
            <a:ext cx="80000" cy="70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827779" y="5085376"/>
            <a:ext cx="14676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93147" y="1658713"/>
            <a:ext cx="413429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3" y="1659464"/>
            <a:ext cx="412677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3114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lipse 94"/>
          <p:cNvSpPr/>
          <p:nvPr userDrawn="1"/>
        </p:nvSpPr>
        <p:spPr>
          <a:xfrm rot="20403041">
            <a:off x="1083682" y="1681428"/>
            <a:ext cx="4114336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Fußzeilenplatzhalter 67"/>
          <p:cNvSpPr txBox="1">
            <a:spLocks/>
          </p:cNvSpPr>
          <p:nvPr userDrawn="1"/>
        </p:nvSpPr>
        <p:spPr>
          <a:xfrm>
            <a:off x="760632" y="5249880"/>
            <a:ext cx="1550067" cy="26417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4" name="Rechteck 93"/>
          <p:cNvSpPr/>
          <p:nvPr userDrawn="1"/>
        </p:nvSpPr>
        <p:spPr>
          <a:xfrm rot="20403041">
            <a:off x="-729647" y="2285837"/>
            <a:ext cx="4044769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5" name="Ellipse 104"/>
          <p:cNvSpPr/>
          <p:nvPr userDrawn="1"/>
        </p:nvSpPr>
        <p:spPr>
          <a:xfrm flipH="1">
            <a:off x="5407630" y="4108435"/>
            <a:ext cx="752324" cy="676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>
          <a:xfrm flipH="1">
            <a:off x="5686529" y="4995629"/>
            <a:ext cx="194520" cy="17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3" name="Fußzeilenplatzhalter 67"/>
          <p:cNvSpPr txBox="1">
            <a:spLocks/>
          </p:cNvSpPr>
          <p:nvPr userDrawn="1"/>
        </p:nvSpPr>
        <p:spPr>
          <a:xfrm>
            <a:off x="855325" y="5166384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6509" y="2266354"/>
            <a:ext cx="6481007" cy="321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26507" y="1775845"/>
            <a:ext cx="6481008" cy="448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8" name="Ellipse 217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9" name="Ellipse 218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0" name="Ellipse 219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1" name="Ellipse 220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2" name="Ellipse 221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3" name="Ellipse 222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4" name="Ellipse 223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5" name="Ellipse 224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6" name="Ellipse 225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7" name="Ellipse 226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8" name="Ellipse 227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9" name="Ellipse 228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0" name="Ellipse 229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1" name="Ellipse 230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2" name="Ellipse 231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3" name="Ellipse 232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34" name="Ellipse 233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7" name="Ellipse 236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8563139" y="4397580"/>
            <a:ext cx="102386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0" name="Ellipse 239"/>
          <p:cNvSpPr/>
          <p:nvPr userDrawn="1"/>
        </p:nvSpPr>
        <p:spPr bwMode="black">
          <a:xfrm>
            <a:off x="8579716" y="3134663"/>
            <a:ext cx="720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1" y="1659464"/>
            <a:ext cx="7208293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4304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8493716" y="4336906"/>
            <a:ext cx="2440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9154799" y="4292067"/>
            <a:ext cx="340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8563716" y="5036272"/>
            <a:ext cx="1040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1" y="1659464"/>
            <a:ext cx="7208293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287677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3000" y="1367138"/>
            <a:ext cx="8614444" cy="35871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9154799" y="4292067"/>
            <a:ext cx="340000" cy="304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563716" y="5036272"/>
            <a:ext cx="1040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9231444" y="4997609"/>
            <a:ext cx="1920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1" y="1807200"/>
            <a:ext cx="7208293" cy="29121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749449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126999" y="-123825"/>
            <a:ext cx="10424583" cy="596265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1000998" y="2254495"/>
            <a:ext cx="5566989" cy="3304974"/>
            <a:chOff x="-495300" y="2228850"/>
            <a:chExt cx="5848350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7129372" y="5016682"/>
            <a:ext cx="152000" cy="136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5373899" y="4078115"/>
            <a:ext cx="819786" cy="736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5" name="Ellipse 104"/>
          <p:cNvSpPr/>
          <p:nvPr userDrawn="1"/>
        </p:nvSpPr>
        <p:spPr>
          <a:xfrm>
            <a:off x="7068753" y="4324188"/>
            <a:ext cx="269941" cy="24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6" name="Ellipse 105"/>
          <p:cNvSpPr/>
          <p:nvPr userDrawn="1"/>
        </p:nvSpPr>
        <p:spPr>
          <a:xfrm>
            <a:off x="9028978" y="4816459"/>
            <a:ext cx="596932" cy="536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0" name="Ellipse 109"/>
          <p:cNvSpPr/>
          <p:nvPr userDrawn="1"/>
        </p:nvSpPr>
        <p:spPr>
          <a:xfrm>
            <a:off x="9133882" y="4272582"/>
            <a:ext cx="380072" cy="34166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4" name="Datumsplatzhalter 12"/>
          <p:cNvSpPr txBox="1">
            <a:spLocks/>
          </p:cNvSpPr>
          <p:nvPr userDrawn="1"/>
        </p:nvSpPr>
        <p:spPr>
          <a:xfrm>
            <a:off x="7778471" y="5271772"/>
            <a:ext cx="923352" cy="225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99229" y="5249880"/>
            <a:ext cx="1550067" cy="2641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8164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276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2227515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9409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3656984" y="38060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4362323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071332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577661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485057" y="38061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195497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6488280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885024"/>
            <a:ext cx="863648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2" y="1659464"/>
            <a:ext cx="8628223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pic>
        <p:nvPicPr>
          <p:cNvPr id="69" name="Grafik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3" y="174526"/>
            <a:ext cx="683154" cy="614839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14" y="75841"/>
            <a:ext cx="2433854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9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783793" y="1262433"/>
            <a:ext cx="4435474" cy="3818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47509" y="4361185"/>
            <a:ext cx="186498" cy="17080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074848" y="4302140"/>
            <a:ext cx="320000" cy="2888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3" y="1659464"/>
            <a:ext cx="438077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17388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7841946" y="5022600"/>
            <a:ext cx="131139" cy="119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8364518" y="4857538"/>
            <a:ext cx="500000" cy="4496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>
          <a:xfrm>
            <a:off x="8458896" y="4302896"/>
            <a:ext cx="312000" cy="28102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74437" y="1660844"/>
            <a:ext cx="3653008" cy="2097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32830" y="1267359"/>
            <a:ext cx="5112831" cy="38113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002189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70458" y="-39712"/>
            <a:ext cx="10300916" cy="582518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668377" y="1652894"/>
            <a:ext cx="3659068" cy="24825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49093" y="4362183"/>
            <a:ext cx="183329" cy="164053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079809" y="4305469"/>
            <a:ext cx="310078" cy="2808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4254" y="5040355"/>
            <a:ext cx="93989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2319" y="885024"/>
            <a:ext cx="721519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950849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Ellipse 120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816474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1530024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227150" y="189228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940700" y="188752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65698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4362323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071241" y="188752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5776611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16383" y="2530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153276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2227515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940974" y="252784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3656984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362232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07124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76611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19028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1532761" y="316324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227515" y="315839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2940882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3654339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4362323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071241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5776611" y="315848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8164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153276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2227515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294097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656984" y="38060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362323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5071332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5776611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484684" y="188990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195497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6484684" y="253022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7195497" y="253013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6484684" y="316324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7195497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485057" y="38061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7195497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9" name="Ellipse 218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0" name="Ellipse 219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7" name="Ellipse 256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76" name="Ellipse 275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820211" y="125227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1533852" y="125473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7896934" y="6284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9315817" y="6259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8606771" y="6259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5370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4667" y="-76199"/>
            <a:ext cx="10318749" cy="5857874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14" name="Gruppieren 213"/>
          <p:cNvGrpSpPr/>
          <p:nvPr userDrawn="1"/>
        </p:nvGrpSpPr>
        <p:grpSpPr>
          <a:xfrm>
            <a:off x="-790499" y="1627139"/>
            <a:ext cx="5980583" cy="4350871"/>
            <a:chOff x="-711451" y="1627136"/>
            <a:chExt cx="5382525" cy="4350871"/>
          </a:xfrm>
        </p:grpSpPr>
        <p:sp>
          <p:nvSpPr>
            <p:cNvPr id="215" name="Ellipse 214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16" name="Rechteck 215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79" name="Ellipse 78"/>
          <p:cNvSpPr/>
          <p:nvPr userDrawn="1"/>
        </p:nvSpPr>
        <p:spPr>
          <a:xfrm>
            <a:off x="4194917" y="478019"/>
            <a:ext cx="3520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</a:t>
            </a:r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846026" y="4391249"/>
            <a:ext cx="122976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105742" y="4991818"/>
            <a:ext cx="197724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0" name="Ellipse 79"/>
          <p:cNvSpPr/>
          <p:nvPr userDrawn="1"/>
        </p:nvSpPr>
        <p:spPr>
          <a:xfrm flipH="1">
            <a:off x="8214617" y="3447798"/>
            <a:ext cx="800000" cy="720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1" name="Ellipse 80"/>
          <p:cNvSpPr/>
          <p:nvPr userDrawn="1"/>
        </p:nvSpPr>
        <p:spPr>
          <a:xfrm>
            <a:off x="6955722" y="4220943"/>
            <a:ext cx="4960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6507" y="2266354"/>
            <a:ext cx="6481008" cy="321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6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26507" y="1775845"/>
            <a:ext cx="6481008" cy="448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67" name="Datumsplatzhalter 12"/>
          <p:cNvSpPr txBox="1">
            <a:spLocks/>
          </p:cNvSpPr>
          <p:nvPr userDrawn="1"/>
        </p:nvSpPr>
        <p:spPr>
          <a:xfrm>
            <a:off x="7794803" y="5257994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8" name="Ellipse 217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9" name="Ellipse 218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0" name="Ellipse 219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1" name="Ellipse 220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2" name="Ellipse 221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3" name="Ellipse 222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4" name="Ellipse 223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5" name="Ellipse 224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6" name="Ellipse 225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7" name="Ellipse 226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8" name="Ellipse 227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9" name="Ellipse 228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0" name="Ellipse 229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1" name="Ellipse 230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2" name="Ellipse 231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3" name="Ellipse 232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4" name="Ellipse 233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0" name="Ellipse 239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4" name="Grafik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18" y="321918"/>
            <a:ext cx="2433859" cy="1251698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9" y="314714"/>
            <a:ext cx="1412446" cy="12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 userDrawn="1"/>
        </p:nvSpPr>
        <p:spPr>
          <a:xfrm flipH="1">
            <a:off x="-1173694" y="2008993"/>
            <a:ext cx="68160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76" name="Gruppieren 75"/>
          <p:cNvGrpSpPr/>
          <p:nvPr userDrawn="1"/>
        </p:nvGrpSpPr>
        <p:grpSpPr>
          <a:xfrm rot="12165483">
            <a:off x="7624327" y="2066715"/>
            <a:ext cx="3773986" cy="2308299"/>
            <a:chOff x="-495300" y="2228850"/>
            <a:chExt cx="5863202" cy="3960171"/>
          </a:xfrm>
          <a:solidFill>
            <a:srgbClr val="009B91"/>
          </a:solidFill>
        </p:grpSpPr>
        <p:sp>
          <p:nvSpPr>
            <p:cNvPr id="77" name="Ellipse 76"/>
            <p:cNvSpPr/>
            <p:nvPr userDrawn="1"/>
          </p:nvSpPr>
          <p:spPr>
            <a:xfrm>
              <a:off x="1384514" y="2229019"/>
              <a:ext cx="3983388" cy="39600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78" name="Rechteck 77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79" name="Ellipse 78"/>
          <p:cNvSpPr/>
          <p:nvPr userDrawn="1"/>
        </p:nvSpPr>
        <p:spPr bwMode="black">
          <a:xfrm>
            <a:off x="6405023" y="4364346"/>
            <a:ext cx="182760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</a:t>
            </a:r>
          </a:p>
        </p:txBody>
      </p:sp>
      <p:sp>
        <p:nvSpPr>
          <p:cNvPr id="80" name="Ellipse 79"/>
          <p:cNvSpPr/>
          <p:nvPr userDrawn="1"/>
        </p:nvSpPr>
        <p:spPr>
          <a:xfrm>
            <a:off x="5997758" y="3364938"/>
            <a:ext cx="9920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</a:t>
            </a:r>
          </a:p>
        </p:txBody>
      </p:sp>
      <p:sp>
        <p:nvSpPr>
          <p:cNvPr id="81" name="Ellipse 80"/>
          <p:cNvSpPr/>
          <p:nvPr userDrawn="1"/>
        </p:nvSpPr>
        <p:spPr>
          <a:xfrm>
            <a:off x="8355539" y="4848845"/>
            <a:ext cx="520351" cy="46706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540484" y="4374908"/>
            <a:ext cx="150464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562361" y="3759597"/>
            <a:ext cx="1120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6507" y="2266354"/>
            <a:ext cx="6498292" cy="321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26507" y="1775845"/>
            <a:ext cx="6481008" cy="448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92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8" name="Ellipse 217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9" name="Ellipse 218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0" name="Ellipse 219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1" name="Ellipse 220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2" name="Ellipse 221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3" name="Ellipse 222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4" name="Ellipse 223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5" name="Ellipse 224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6" name="Ellipse 225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7" name="Ellipse 226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8" name="Ellipse 227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29" name="Ellipse 228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0" name="Ellipse 229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1" name="Ellipse 230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2" name="Ellipse 231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33" name="Ellipse 232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4" name="Ellipse 233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7" name="Ellipse 236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77"/>
          <p:cNvSpPr/>
          <p:nvPr userDrawn="1"/>
        </p:nvSpPr>
        <p:spPr>
          <a:xfrm>
            <a:off x="-74083" y="-66675"/>
            <a:ext cx="10329332" cy="584835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9" name="Ellipse 78"/>
          <p:cNvSpPr/>
          <p:nvPr userDrawn="1"/>
        </p:nvSpPr>
        <p:spPr>
          <a:xfrm flipH="1">
            <a:off x="4105930" y="-792355"/>
            <a:ext cx="7404851" cy="666202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</a:t>
            </a:r>
          </a:p>
        </p:txBody>
      </p:sp>
      <p:pic>
        <p:nvPicPr>
          <p:cNvPr id="104" name="Grafik 10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19" y="321918"/>
            <a:ext cx="2433857" cy="1251698"/>
          </a:xfrm>
          <a:prstGeom prst="rect">
            <a:avLst/>
          </a:prstGeom>
        </p:spPr>
      </p:pic>
      <p:sp>
        <p:nvSpPr>
          <p:cNvPr id="81" name="Ellipse 80"/>
          <p:cNvSpPr/>
          <p:nvPr userDrawn="1"/>
        </p:nvSpPr>
        <p:spPr bwMode="black">
          <a:xfrm>
            <a:off x="3551598" y="4984919"/>
            <a:ext cx="2240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4" name="Ellipse 83"/>
          <p:cNvSpPr/>
          <p:nvPr userDrawn="1"/>
        </p:nvSpPr>
        <p:spPr>
          <a:xfrm>
            <a:off x="4202614" y="485610"/>
            <a:ext cx="3280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470101" y="3036010"/>
            <a:ext cx="291229" cy="2621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174318" y="5144031"/>
            <a:ext cx="17478" cy="157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6983231" y="5149581"/>
            <a:ext cx="17478" cy="157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6" name="Ellipse 75"/>
          <p:cNvSpPr/>
          <p:nvPr userDrawn="1"/>
        </p:nvSpPr>
        <p:spPr>
          <a:xfrm flipH="1">
            <a:off x="5029905" y="3149622"/>
            <a:ext cx="2919214" cy="257921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04372" y="5004316"/>
            <a:ext cx="178771" cy="1608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>
          <a:xfrm>
            <a:off x="5399949" y="3472451"/>
            <a:ext cx="767686" cy="67827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148330" y="3761735"/>
            <a:ext cx="110784" cy="997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92" name="Gerade Verbindung 91"/>
          <p:cNvCxnSpPr>
            <a:endCxn id="96" idx="4"/>
          </p:cNvCxnSpPr>
          <p:nvPr userDrawn="1"/>
        </p:nvCxnSpPr>
        <p:spPr>
          <a:xfrm>
            <a:off x="7201078" y="3163092"/>
            <a:ext cx="2646" cy="19592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 userDrawn="1"/>
        </p:nvSpPr>
        <p:spPr bwMode="black">
          <a:xfrm>
            <a:off x="7161914" y="5047136"/>
            <a:ext cx="83616" cy="752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7087507" y="4344377"/>
            <a:ext cx="227141" cy="2044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1" name="Datumsplatzhalter 12"/>
          <p:cNvSpPr txBox="1">
            <a:spLocks/>
          </p:cNvSpPr>
          <p:nvPr userDrawn="1"/>
        </p:nvSpPr>
        <p:spPr>
          <a:xfrm>
            <a:off x="7210141" y="5277995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Ellipse 227"/>
          <p:cNvSpPr/>
          <p:nvPr userDrawn="1"/>
        </p:nvSpPr>
        <p:spPr bwMode="black">
          <a:xfrm>
            <a:off x="7125469" y="4935555"/>
            <a:ext cx="14676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6507" y="2266354"/>
            <a:ext cx="6481008" cy="3214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9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26507" y="1775845"/>
            <a:ext cx="6481008" cy="448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pic>
        <p:nvPicPr>
          <p:cNvPr id="107" name="Grafik 10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9" y="314714"/>
            <a:ext cx="1412446" cy="1271201"/>
          </a:xfrm>
          <a:prstGeom prst="rect">
            <a:avLst/>
          </a:prstGeom>
        </p:spPr>
      </p:pic>
      <p:sp>
        <p:nvSpPr>
          <p:cNvPr id="109" name="Datumsplatzhalter 12"/>
          <p:cNvSpPr txBox="1">
            <a:spLocks/>
          </p:cNvSpPr>
          <p:nvPr userDrawn="1"/>
        </p:nvSpPr>
        <p:spPr>
          <a:xfrm>
            <a:off x="7794803" y="5257994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16383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1535406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2226913" y="443741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940974" y="4435687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654247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4362323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071332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76611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85057" y="380611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6487422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7195497" y="443806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2227059" y="125434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2940700" y="1256807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2940700" y="62609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3656710" y="62600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5776611" y="62838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4362140" y="62600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5070997" y="62600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2" name="Ellipse 231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3" name="Ellipse 232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4" name="Ellipse 233"/>
          <p:cNvSpPr/>
          <p:nvPr userDrawn="1"/>
        </p:nvSpPr>
        <p:spPr bwMode="black">
          <a:xfrm>
            <a:off x="2226727" y="62600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7195494" y="62588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7" name="Ellipse 236"/>
          <p:cNvSpPr/>
          <p:nvPr userDrawn="1"/>
        </p:nvSpPr>
        <p:spPr bwMode="black">
          <a:xfrm>
            <a:off x="6486447" y="62589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818180" y="62682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0" name="Ellipse 239"/>
          <p:cNvSpPr/>
          <p:nvPr userDrawn="1"/>
        </p:nvSpPr>
        <p:spPr bwMode="black">
          <a:xfrm>
            <a:off x="1531455" y="626911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1" name="Ellipse 240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3" name="Ellipse 242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4" name="Ellipse 243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5" name="Ellipse 244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6" name="Ellipse 245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7" name="Ellipse 246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48" name="Ellipse 247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249" name="Ellipse 248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0" name="Ellipse 249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2" name="Ellipse 251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53" name="Ellipse 252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8212151" y="4083322"/>
            <a:ext cx="801329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2" name="Ellipse 41"/>
          <p:cNvSpPr/>
          <p:nvPr userDrawn="1"/>
        </p:nvSpPr>
        <p:spPr>
          <a:xfrm>
            <a:off x="8424173" y="3638409"/>
            <a:ext cx="380000" cy="34160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3" name="Ellipse 42"/>
          <p:cNvSpPr/>
          <p:nvPr userDrawn="1"/>
        </p:nvSpPr>
        <p:spPr>
          <a:xfrm>
            <a:off x="6254936" y="4870354"/>
            <a:ext cx="473608" cy="4248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7079138" y="4976995"/>
            <a:ext cx="232789" cy="20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743792" y="5047332"/>
            <a:ext cx="80000" cy="70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5069" y="510536"/>
            <a:ext cx="7182446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6230" y="1637053"/>
            <a:ext cx="7181284" cy="27071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9318092" y="125701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9316014" y="18882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9315922" y="38020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5922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16451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1535474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2227583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2941042" y="507787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654406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4359654" y="508025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071400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5776679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         </a:t>
            </a:r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6484752" y="507540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656984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4362323" y="125680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5071241" y="125434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773881" y="125586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900743" y="1256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900834" y="1889822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898097" y="253022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900834" y="316077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900834" y="3803647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900834" y="443806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07940" y="125516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607940" y="1890725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610676" y="253105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10676" y="315930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607940" y="3802006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6106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192757" y="125422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486539" y="1256688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8" y="510624"/>
            <a:ext cx="7314868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93147" y="1165878"/>
            <a:ext cx="413429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3" y="1166629"/>
            <a:ext cx="412677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8892773" y="4055664"/>
            <a:ext cx="864000" cy="77787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6" name="Ellipse 35"/>
          <p:cNvSpPr/>
          <p:nvPr userDrawn="1"/>
        </p:nvSpPr>
        <p:spPr>
          <a:xfrm>
            <a:off x="9123444" y="3628471"/>
            <a:ext cx="408000" cy="36623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7" name="Ellipse 36"/>
          <p:cNvSpPr/>
          <p:nvPr userDrawn="1"/>
        </p:nvSpPr>
        <p:spPr>
          <a:xfrm flipH="1">
            <a:off x="7781514" y="4969394"/>
            <a:ext cx="252000" cy="2259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8" name="Ellipse 37"/>
          <p:cNvSpPr/>
          <p:nvPr userDrawn="1"/>
        </p:nvSpPr>
        <p:spPr>
          <a:xfrm flipH="1">
            <a:off x="7163722" y="5049698"/>
            <a:ext cx="80000" cy="70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827779" y="5085376"/>
            <a:ext cx="14676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93147" y="1165878"/>
            <a:ext cx="413429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3" y="1166629"/>
            <a:ext cx="4126779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9314922" y="252993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9317039" y="3159863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9313276" y="3804469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9313276" y="4438891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1955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898165" y="5077790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608007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9316082" y="5076314"/>
            <a:ext cx="15183" cy="1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2319" y="510624"/>
            <a:ext cx="8635127" cy="5016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99222" y="1166629"/>
            <a:ext cx="8628223" cy="30599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18" y="321918"/>
            <a:ext cx="2433859" cy="12516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9" y="314714"/>
            <a:ext cx="1412446" cy="1271201"/>
          </a:xfrm>
          <a:prstGeom prst="rect">
            <a:avLst/>
          </a:prstGeom>
        </p:spPr>
      </p:pic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7794803" y="5257994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7794803" y="5257994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178847" y="5254371"/>
            <a:ext cx="88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7794803" y="5257994"/>
            <a:ext cx="923352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12.06.2022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15460" y="5242115"/>
            <a:ext cx="1550067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178847" y="5254371"/>
            <a:ext cx="88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3" y="174526"/>
            <a:ext cx="683154" cy="6148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14" y="75841"/>
            <a:ext cx="2433854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nat/ClearML-Demo/blob/master/src/Core%20Features/Pipeline/AirBnb_predict/prediction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lnat/ClearML-Demo/blob/master/src/Core%20Features/Pipeline/Fashion/pipeline_controller.py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nat/ClearML-Demo/blob/master/src/Core%20Features/Pipeline/Fashion/data/data_creation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flnat/ClearML-Demo/blob/master/src/Core%20Features/Pipeline/Fashion/data/dataset_genealogy.py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nat/ClearML-Demo/blob/master/src/Core%20Features/Pipeline/AirBnb_predict/prediction_integrated.py#L14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flnat/ClearML-Demo/blob/master/src/Core%20Features/Pipeline/Fashion/model_train.py#L71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nat/ClearML-Demo/blob/master/src/Core%20Features/Pipeline/Fashion/sdk_monitoring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groai/clearml/issues/67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hyperlink" Target="https://github.com/flnat/ClearML-Demo/blob/master/src/Core%20Features/Pipeline/Fashion/optimize.py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egroai/clearml-serving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groai/clearml" TargetMode="External"/><Relationship Id="rId2" Type="http://schemas.openxmlformats.org/officeDocument/2006/relationships/hyperlink" Target="https://github.com/flnat/ClearML-Demo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.ml/docs/latest/docs/clearml_agent" TargetMode="External"/><Relationship Id="rId2" Type="http://schemas.openxmlformats.org/officeDocument/2006/relationships/hyperlink" Target="https://clear.ml/docs/latest/docs/getting_started/architecture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clear.ml/products/clearml-experiment/" TargetMode="External"/><Relationship Id="rId5" Type="http://schemas.openxmlformats.org/officeDocument/2006/relationships/hyperlink" Target="https://clear.ml/docs/latest/docs/fundamentals/hpo" TargetMode="External"/><Relationship Id="rId4" Type="http://schemas.openxmlformats.org/officeDocument/2006/relationships/hyperlink" Target="https://clear.ml/products/clearml-deplo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nat/ClearML-Dem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53DB34-30F6-40D2-A07D-B392DCF782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6507" y="2454174"/>
            <a:ext cx="5832907" cy="321469"/>
          </a:xfrm>
        </p:spPr>
        <p:txBody>
          <a:bodyPr>
            <a:noAutofit/>
          </a:bodyPr>
          <a:lstStyle/>
          <a:p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Florian Natterer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F9D04-F413-4BA6-ACB6-AF5FBAFECD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MLOps in 2 Lines?</a:t>
            </a:r>
          </a:p>
        </p:txBody>
      </p:sp>
    </p:spTree>
    <p:extLst>
      <p:ext uri="{BB962C8B-B14F-4D97-AF65-F5344CB8AC3E}">
        <p14:creationId xmlns:p14="http://schemas.microsoft.com/office/powerpoint/2010/main" val="140093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Pipeline by Decorator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5601C1-67A2-8761-90FE-10C9CF571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Bestehende Funktionen werden mit Decoratoren erweitert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Einbindung in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Pipelinestruktur definiert durch Funktionsaufrufe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Parameterübergabe durch Argument in den Funktionsaufrufen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Nur sinnvoll bei verhältnismäßig kleinen Problemen in einem einzigen Skript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fik 8">
            <a:hlinkClick r:id="rId3"/>
            <a:extLst>
              <a:ext uri="{FF2B5EF4-FFF2-40B4-BE49-F238E27FC236}">
                <a16:creationId xmlns:a16="http://schemas.microsoft.com/office/drawing/2014/main" id="{6330FC79-555E-8038-B603-DFAA93855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68" y="1963350"/>
            <a:ext cx="302400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Pipeline by Task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Erlaubt stärkere Modularisierung von Quellcode (Datei &gt; Funktion)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Pipelinestruktur definiert durch Parent-Child Hierarchie der Task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Parameterübergabe nicht mehr intuitiv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Komplexität &lt;&gt; Mächtigkeit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Sinnvoll für Projekte, die direkt mit ClearML starten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C67BC645-10C8-66E5-9855-6F55D1DB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66" y="1781667"/>
            <a:ext cx="302400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Quellcode-Versionierung wie gewohnt über 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Daten-Versionierung über ClearMl-Data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Abstraktion über Remotestorage(AWS, Azure usw.)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integriertes Metadatenmanagement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 Enterprise mit erweiterter Funktionalität (Hyperdatasets)</a:t>
            </a:r>
          </a:p>
        </p:txBody>
      </p:sp>
      <p:pic>
        <p:nvPicPr>
          <p:cNvPr id="8" name="Grafik 7">
            <a:hlinkClick r:id="rId3"/>
            <a:extLst>
              <a:ext uri="{FF2B5EF4-FFF2-40B4-BE49-F238E27FC236}">
                <a16:creationId xmlns:a16="http://schemas.microsoft.com/office/drawing/2014/main" id="{04BAC61B-73BA-135F-BE9A-D6496757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98" y="2706844"/>
            <a:ext cx="301311" cy="301311"/>
          </a:xfrm>
          <a:prstGeom prst="rect">
            <a:avLst/>
          </a:prstGeom>
        </p:spPr>
      </p:pic>
      <p:pic>
        <p:nvPicPr>
          <p:cNvPr id="10" name="Grafik 9">
            <a:hlinkClick r:id="rId5"/>
            <a:extLst>
              <a:ext uri="{FF2B5EF4-FFF2-40B4-BE49-F238E27FC236}">
                <a16:creationId xmlns:a16="http://schemas.microsoft.com/office/drawing/2014/main" id="{7CAE96FA-7F9C-560E-DE6F-F12DD589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97" y="3189414"/>
            <a:ext cx="301311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Metadata Management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Metadaten unterstützt für Tasks, Datasets, Models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Suche/Filtern mithilfe von Metadaten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Implizite Metadaten von Task, Agent &amp; Frameworks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z.B Keras Callbacks wie ModelCheckpoint &amp; Tensorboard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Explizite Metadaten via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clearml.Logger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im SDK &amp; GUI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Reporting von Matplotlib und Seaborn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Implizite Metadaten i.d.R nicht ausreichend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15FCC894-2C23-72EB-F6AC-A1744FA3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43" y="3420299"/>
            <a:ext cx="301311" cy="301311"/>
          </a:xfrm>
          <a:prstGeom prst="rect">
            <a:avLst/>
          </a:prstGeom>
        </p:spPr>
      </p:pic>
      <p:pic>
        <p:nvPicPr>
          <p:cNvPr id="6" name="Grafik 5">
            <a:hlinkClick r:id="rId5"/>
            <a:extLst>
              <a:ext uri="{FF2B5EF4-FFF2-40B4-BE49-F238E27FC236}">
                <a16:creationId xmlns:a16="http://schemas.microsoft.com/office/drawing/2014/main" id="{8938071A-C2AF-CB11-0E3E-4A7693CC5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44" y="2585439"/>
            <a:ext cx="301311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Monitoring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Entscheidungsgrundlage: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Tagging über SDK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Automatisierte Tasks über clearml.TriggerScheduler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FAB93C-070E-DAEA-4E72-B923176BB8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Monitoring einzelner Modelle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siehe Metadaten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Komplete Modelhistorie im Server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Integration mit ClearML-Serving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Deployment-Monitoring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fik 8">
            <a:hlinkClick r:id="rId3"/>
            <a:extLst>
              <a:ext uri="{FF2B5EF4-FFF2-40B4-BE49-F238E27FC236}">
                <a16:creationId xmlns:a16="http://schemas.microsoft.com/office/drawing/2014/main" id="{CFB691B0-FBDC-20A3-21F4-7938A4AED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16" y="2232522"/>
            <a:ext cx="301311" cy="301311"/>
          </a:xfrm>
          <a:prstGeom prst="rect">
            <a:avLst/>
          </a:prstGeom>
        </p:spPr>
      </p:pic>
      <p:pic>
        <p:nvPicPr>
          <p:cNvPr id="6" name="Grafik 5">
            <a:hlinkClick r:id="rId3"/>
            <a:extLst>
              <a:ext uri="{FF2B5EF4-FFF2-40B4-BE49-F238E27FC236}">
                <a16:creationId xmlns:a16="http://schemas.microsoft.com/office/drawing/2014/main" id="{58103689-855F-1214-667F-B09384353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23" y="3125145"/>
            <a:ext cx="301311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Hyperparameter Optimization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HPO über clearml.automation.Optimizer im SDK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700" dirty="0">
                <a:latin typeface="Calibri" panose="020F0502020204030204" pitchFamily="34" charset="0"/>
                <a:cs typeface="Calibri" panose="020F0502020204030204" pitchFamily="34" charset="0"/>
              </a:rPr>
              <a:t>Integration von Gridsearch, Randomsearch, BOHB und Optuna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 Pro mit GUI-Wrapper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Einbindung in Pipelines fehleranfällig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Momentan mit Problemen im Multithreading(Deadlocks in ClearML 1.4)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5ABDEF-B623-0CEF-8989-EB401F66E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3DD88986-C504-CAE3-9059-E76D3F05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902" y="4209268"/>
            <a:ext cx="301311" cy="301311"/>
          </a:xfrm>
          <a:prstGeom prst="rect">
            <a:avLst/>
          </a:prstGeom>
        </p:spPr>
      </p:pic>
      <p:pic>
        <p:nvPicPr>
          <p:cNvPr id="6" name="Grafik 5">
            <a:hlinkClick r:id="rId5"/>
            <a:extLst>
              <a:ext uri="{FF2B5EF4-FFF2-40B4-BE49-F238E27FC236}">
                <a16:creationId xmlns:a16="http://schemas.microsoft.com/office/drawing/2014/main" id="{71983973-9CA7-88B5-3385-FAC446E8C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70" y="2041376"/>
            <a:ext cx="301311" cy="3013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5601380-4D14-1EB8-48FB-F67A2331A0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3" y="1658713"/>
            <a:ext cx="4127626" cy="34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- Serving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Deployment über separaten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Server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&amp; Inferenz Container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Verknüpfung mit Pipelines &amp; HPO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Immer das aktuellste Model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Bereitstellung über REST-API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Momentan noch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nicht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geeignet für Produktionseinsatz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- Serving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0CA5AA-DC11-B3BE-6CF9-09EC797C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56" y="1489434"/>
            <a:ext cx="7530122" cy="3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EE4E552-1234-C69D-491A-7D5DD5941C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Fazit</a:t>
            </a:r>
          </a:p>
          <a:p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88AAF-6032-01D5-D2E2-0AC4C47FC8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 weitestgehend featurecomplete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Integration i.d.R wesentlich komplexer wie beschrieben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Klare Defizite in Dokumentation &amp; API-Design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Momentan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bedingte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Empfehlung mit </a:t>
            </a:r>
            <a:r>
              <a:rPr lang="de-DE" sz="1800">
                <a:latin typeface="Calibri" panose="020F0502020204030204" pitchFamily="34" charset="0"/>
                <a:cs typeface="Calibri" panose="020F0502020204030204" pitchFamily="34" charset="0"/>
              </a:rPr>
              <a:t>steigender Tendenz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7DDDA8E-B2BB-6568-BC78-C317E580B8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Eigene Demo: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https://github.com/flnat/ClearML-Demo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https://github.com/allegroai/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10AD57B-3182-4863-9828-9EF633F8A1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EBF4C-BCEB-4EEB-8D11-83B075BC2F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21" y="1659464"/>
            <a:ext cx="7417257" cy="305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Zielsetzung / Designphilosophie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Highlevel Overview ClearML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Demo Sklearn AirBnB</a:t>
            </a:r>
          </a:p>
          <a:p>
            <a:pPr marL="1028700" lvl="1">
              <a:buFont typeface="Symbol" panose="05050102010706020507" pitchFamily="18" charset="2"/>
              <a:buChar char="-"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Decorator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Demo Keras Fashion MNIST</a:t>
            </a:r>
          </a:p>
          <a:p>
            <a:pPr marL="1028700" lvl="1">
              <a:buFont typeface="Symbol" panose="05050102010706020507" pitchFamily="18" charset="2"/>
              <a:buChar char="-"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Task Pipeline / Dataset / Metadata / Hyperparameter Optimization / Monitoring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de-DE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ClearMl-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Serving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Fazit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25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49A3F72-C3D6-4074-9E56-EBB553857B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Abbildungsverzeichnis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64E11-07CE-44CE-A2C1-1AF400F09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221" y="1659464"/>
            <a:ext cx="7681208" cy="305990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ClearML-Server: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https://clear.ml/docs/latest/docs/getting_started/architecture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ClearML-Agent: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https://clear.ml/docs/latest/docs/clearml_agent 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ClearML-Deploy: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https://clear.ml/products/clearml-deploy/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ClearML-HPO: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https://clear.ml/docs/latest/docs/fundamentals/hpo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Unterstützte Frameworks/Tools: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https://clear.ml/products/clearml-experiment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Das Unternehmen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Gründung 2016, von israelischen Postdocs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Anfang 2021 Rebranding von Allegro Train in ClearML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Kunden u.a. Meta, Phillips und Bosch </a:t>
            </a:r>
          </a:p>
        </p:txBody>
      </p:sp>
    </p:spTree>
    <p:extLst>
      <p:ext uri="{BB962C8B-B14F-4D97-AF65-F5344CB8AC3E}">
        <p14:creationId xmlns:p14="http://schemas.microsoft.com/office/powerpoint/2010/main" val="13779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Designphilosophie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319" y="1659464"/>
            <a:ext cx="4134299" cy="305990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Open Source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MLOps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Lösung im Python Ökosystem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Holistischer Ansatz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Ein Tool für möglichst viele Usecases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Klarer Fokus auf Reproduzierbarkeit und einfacher Integration in bestehende Codebase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375880-8E7C-8032-E717-001A0F5BAA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00" y="1659464"/>
            <a:ext cx="4126779" cy="30599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F24B9C-BFB1-64EF-9EA6-4A57A495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49" y="2111604"/>
            <a:ext cx="4379680" cy="16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Server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Open Source/Free/Pro/Enterprise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Eigenes Deployment über Docker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Open Source Version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mit DIY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5AFB91-8C77-F708-7C85-EFE83A05D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2" y="1658713"/>
            <a:ext cx="4134299" cy="30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ClearML – Agent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PIP/Conda/Poetry/Docker als Package/Environment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Skalierbar über Autoscaling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GPU-Maschinen frei wählbar (z.B Colab)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Einfache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Skalierung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von Workloads &amp;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Reproduzierbarkeit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von Experimenten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E36F9D-B288-BFB0-812B-224E43F3C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7" y="1658713"/>
            <a:ext cx="4134299" cy="33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MLOps Kernkomponenten in ClearML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9793F2-6718-BE23-F8AA-7231B42997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447DCE7-A44D-397E-5BB2-7F1EAA63C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288395"/>
              </p:ext>
            </p:extLst>
          </p:nvPr>
        </p:nvGraphicFramePr>
        <p:xfrm>
          <a:off x="1008354" y="1467756"/>
          <a:ext cx="6583125" cy="344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560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Link zum Repo</a:t>
            </a:r>
          </a:p>
        </p:txBody>
      </p:sp>
      <p:pic>
        <p:nvPicPr>
          <p:cNvPr id="20" name="Grafik 19">
            <a:hlinkClick r:id="rId3"/>
            <a:extLst>
              <a:ext uri="{FF2B5EF4-FFF2-40B4-BE49-F238E27FC236}">
                <a16:creationId xmlns:a16="http://schemas.microsoft.com/office/drawing/2014/main" id="{D0FECADE-D760-0776-8ECD-BF9D367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2319" y="1386660"/>
            <a:ext cx="3204162" cy="320416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473ABB9-BEB3-0875-870B-192DBD8C2B29}"/>
              </a:ext>
            </a:extLst>
          </p:cNvPr>
          <p:cNvSpPr txBox="1"/>
          <p:nvPr/>
        </p:nvSpPr>
        <p:spPr>
          <a:xfrm>
            <a:off x="692319" y="4460644"/>
            <a:ext cx="5081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https://github.com/flnat/ClearML-Demo</a:t>
            </a:r>
          </a:p>
        </p:txBody>
      </p:sp>
    </p:spTree>
    <p:extLst>
      <p:ext uri="{BB962C8B-B14F-4D97-AF65-F5344CB8AC3E}">
        <p14:creationId xmlns:p14="http://schemas.microsoft.com/office/powerpoint/2010/main" val="635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4A57C-6A99-4CDE-BBD1-21C509219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 Pipelines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CDC080-58D5-49AE-ABFC-6423F7601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Ausgeführte Task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Task-Templates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Orchestrierung von Templates durch einen Controller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Pipeline definiert aus Programmlogik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(Overhead aus Agent  Pipeline mit wenigen, großen Tasks)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Ausgeführte Pipeline  Template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27194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Headlin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TWG_IN_Praesentation_16_10.pptx  -  Schreibgeschützt" id="{444A061D-C25D-45BA-BAA7-D369028B8B72}" vid="{2F06461C-194A-4A19-BD95-6F4590EC23AF}"/>
    </a:ext>
  </a:extLst>
</a:theme>
</file>

<file path=ppt/theme/theme2.xml><?xml version="1.0" encoding="utf-8"?>
<a:theme xmlns:a="http://schemas.openxmlformats.org/drawingml/2006/main" name="Folien ohne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TWG_IN_Praesentation_16_10.pptx  -  Schreibgeschützt" id="{444A061D-C25D-45BA-BAA7-D369028B8B72}" vid="{03FF5F24-8653-4C83-AD5E-37D7E515F878}"/>
    </a:ext>
  </a:extLst>
</a:theme>
</file>

<file path=ppt/theme/theme3.xml><?xml version="1.0" encoding="utf-8"?>
<a:theme xmlns:a="http://schemas.openxmlformats.org/drawingml/2006/main" name="Folien kleines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TWG_IN_Praesentation_16_10.pptx  -  Schreibgeschützt" id="{444A061D-C25D-45BA-BAA7-D369028B8B72}" vid="{5AF27770-0F1E-4CD1-B3ED-64EDA03773A5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HTWG_IN_Praesentation_16_10</Template>
  <TotalTime>0</TotalTime>
  <Words>803</Words>
  <Application>Microsoft Office PowerPoint</Application>
  <PresentationFormat>Benutzerdefiniert</PresentationFormat>
  <Paragraphs>134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Symbol</vt:lpstr>
      <vt:lpstr>Wingdings</vt:lpstr>
      <vt:lpstr>1_Folien mit Logo</vt:lpstr>
      <vt:lpstr>Folien ohne Logo</vt:lpstr>
      <vt:lpstr>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Natterer</dc:creator>
  <cp:lastModifiedBy>Florian Natterer</cp:lastModifiedBy>
  <cp:revision>8</cp:revision>
  <dcterms:created xsi:type="dcterms:W3CDTF">2022-01-09T18:26:21Z</dcterms:created>
  <dcterms:modified xsi:type="dcterms:W3CDTF">2022-06-12T13:03:27Z</dcterms:modified>
</cp:coreProperties>
</file>