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4" r:id="rId9"/>
    <p:sldId id="261" r:id="rId10"/>
    <p:sldId id="262" r:id="rId11"/>
    <p:sldId id="260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70644-A491-42FF-842E-43933AE4D12B}" v="304" dt="2024-07-12T00:38:05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3E0F-CCE7-449C-BEFD-53C64E4ACFD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6238-A02B-4444-A9AE-040456F7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26238-A02B-4444-A9AE-040456F782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26238-A02B-4444-A9AE-040456F782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2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8ABAB-99FA-89FD-55EB-08360D4AA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BF81AE-E98D-6D69-F7D4-1D9BE6177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FE223-D669-ECE0-8CFD-177F1227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1A4C2-E84C-3220-C7CD-7F628092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C70DB-7408-39BD-04B8-DC682536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AF888-AD98-047C-9851-B607982E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D9275F-016D-08D1-8874-007DFF843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690CD-5221-9178-BBE1-0ACF291F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44717-5481-347F-9CDC-CFE02774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7D8D6-4E74-9318-FD7A-EFF527FE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6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976D71-74C3-BAE6-BD71-DF89A4468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95EB35-32A9-0C6B-FE13-141200291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0548B-1AA5-3FB9-4CF3-1F554878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B0F0F-E2EB-EBFC-8D3D-8C6B9D9D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7C367-B7CA-C91A-C9C7-CD06FB43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4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A8DF1-F12C-F467-619B-729A93FA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D6CC8-A22E-55D7-7448-26B71970A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7FD3D-E93B-4817-9D0D-448837BD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3211B-D297-134B-3033-3C549FBF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B3ECC-732C-944B-0ACC-C1BECEED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45473-4873-55A7-DC2C-522D84FD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7E6E2B-179C-0C9D-0D55-0E80E38DF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D17EF-70A3-4575-5417-9DAD8A98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DB00D-C36B-49A4-C668-54C2D639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EA66A-26FF-0667-D740-0814D5DD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1EC9A-4123-BD3C-604C-AAB22AD9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927D6-1820-956E-F0D3-74E8AD610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E3B266-7CC9-25FB-72C5-4971E1256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488603-CFC7-A038-5873-0D0CD6B1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4ED71A-6F78-9A56-1B83-A48C9546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886AA-304E-0E67-426B-2D4A1DB1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1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4E799-FD46-AAE0-0B70-7409FD71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0D81D-0CFC-F592-952C-200B0F876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6537F4-D9E9-947E-145F-224B57F2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630CCF-A6D7-01B9-56B1-708BF3E9F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F24420-64CC-1D49-C01C-86150426A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D1C612-A921-5175-DA96-AB021378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5D348-49B4-99C5-65FE-3F2A72AD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7B37F7-2AFB-8166-C5AC-2B935CBB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2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A2967-94F7-E153-8E98-503B7C67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E7CE90-789A-414E-45C9-505611A0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05EDAE-997B-7740-B083-BF27B63A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B894CE-4336-5B7B-0DD4-29279B23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8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E338D7-7D50-F0AC-5FAA-0EA81F48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47F516-E0DF-5DD8-1F69-EEC976B8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D09CF1-3EE5-BD22-2B97-FA0700C8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2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041A9-F077-AFCD-E560-FBD7D114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B3A1F-1C29-F191-FBC8-9F494594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AB42C8-4C5F-4C5D-08FB-9DACF14D3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3D0DC-C544-C607-7E9C-00412C57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95D05-FB7E-9E06-3DAE-3747A97F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D24B93-1D22-2491-9E5E-3E67487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5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8269C-F63F-4E44-8E9E-13DB21A5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3D42DB-A0A1-7041-ED1D-596976D9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3790FB-8BE5-AE3B-A88E-8F0876805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0C1BF-63A2-2367-A128-42769133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3C950-0499-C337-543B-DEBBA9DF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EFF39E-13C2-C49C-75C5-5A67A8FC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3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2AFCE5-16D8-7187-5FAE-72A9FEC1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39EAC-1191-C878-45F4-637A0AFEA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A3AF4-6F2A-F452-63D8-3608AB9B2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CBEE2-BEAC-498C-ACDE-F58CC255E74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73B2C-4CD4-D355-C61E-9F2C7EC75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72314-5A53-7AFE-5143-1BD17D552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DB808D-DEE0-4C37-8DAD-0B14C7CC1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B9CB6-8E40-6D59-D511-12DD0F9EA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사다리타기에서의</a:t>
            </a:r>
            <a:r>
              <a:rPr lang="ko-KR" altLang="en-US" dirty="0"/>
              <a:t> 역동성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5A3371-9BCC-958E-ADBE-0C7488680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3803 </a:t>
            </a:r>
            <a:r>
              <a:rPr lang="ko-KR" altLang="en-US" dirty="0"/>
              <a:t>나경수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1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D8846-B6A6-6776-DD0B-FF9FD441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접기</a:t>
            </a:r>
            <a:r>
              <a:rPr lang="en-US" altLang="ko-KR" dirty="0"/>
              <a:t>(folding)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DAD48-B754-50A1-1772-0DF07723D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ko-KR" altLang="en-US" dirty="0"/>
              <a:t>확률</a:t>
            </a:r>
            <a:r>
              <a:rPr lang="en-US" altLang="ko-KR" dirty="0"/>
              <a:t>’</a:t>
            </a:r>
            <a:r>
              <a:rPr lang="ko-KR" altLang="en-US" dirty="0"/>
              <a:t>이 주어져 있을 때</a:t>
            </a:r>
            <a:r>
              <a:rPr lang="en-US" altLang="ko-KR" dirty="0"/>
              <a:t>, </a:t>
            </a:r>
            <a:r>
              <a:rPr lang="ko-KR" altLang="en-US" dirty="0"/>
              <a:t>경로 길이의 </a:t>
            </a:r>
            <a:r>
              <a:rPr lang="ko-KR" altLang="en-US" dirty="0" err="1"/>
              <a:t>기댓값</a:t>
            </a:r>
            <a:endParaRPr lang="en-US" altLang="ko-KR" dirty="0"/>
          </a:p>
          <a:p>
            <a:r>
              <a:rPr lang="ko-KR" altLang="en-US" dirty="0"/>
              <a:t>일반적인 사다리에서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AB745C-490B-3000-796F-C735D373A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53" y="3379805"/>
            <a:ext cx="11613894" cy="15708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076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39878-706D-83C7-D9B7-74ADC5E8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 불가능성과 역동성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C2D8EA-166A-0DCC-F21B-7BD9182C5742}"/>
                  </a:ext>
                </a:extLst>
              </p:cNvPr>
              <p:cNvSpPr txBox="1"/>
              <p:nvPr/>
            </p:nvSpPr>
            <p:spPr>
              <a:xfrm>
                <a:off x="5954729" y="2328387"/>
                <a:ext cx="561938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3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ko-KR" altLang="en-US" sz="3000" dirty="0"/>
                  <a:t>를 확률로</a:t>
                </a:r>
                <a:r>
                  <a:rPr lang="en-US" altLang="ko-KR" sz="3000" dirty="0"/>
                  <a:t>?</a:t>
                </a:r>
              </a:p>
              <a:p>
                <a:r>
                  <a:rPr lang="en-US" sz="3000" dirty="0"/>
                  <a:t>a ~ d </a:t>
                </a:r>
                <a:r>
                  <a:rPr lang="ko-KR" altLang="en-US" sz="3000" dirty="0"/>
                  <a:t>어떻게 추정</a:t>
                </a:r>
                <a:r>
                  <a:rPr lang="en-US" altLang="ko-KR" sz="3000" dirty="0"/>
                  <a:t>? (</a:t>
                </a:r>
                <a:r>
                  <a:rPr lang="ko-KR" altLang="en-US" sz="3000" dirty="0"/>
                  <a:t>일반적으로</a:t>
                </a:r>
                <a:r>
                  <a:rPr lang="en-US" altLang="ko-KR" sz="3000" dirty="0"/>
                  <a:t>)</a:t>
                </a:r>
                <a:endParaRPr lang="en-US" sz="3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C2D8EA-166A-0DCC-F21B-7BD9182C5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729" y="2328387"/>
                <a:ext cx="5619386" cy="1938992"/>
              </a:xfrm>
              <a:prstGeom prst="rect">
                <a:avLst/>
              </a:prstGeom>
              <a:blipFill>
                <a:blip r:embed="rId3"/>
                <a:stretch>
                  <a:fillRect l="-2603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4CA334B-1FC6-D544-E6AD-C71184C992AF}"/>
              </a:ext>
            </a:extLst>
          </p:cNvPr>
          <p:cNvCxnSpPr/>
          <p:nvPr/>
        </p:nvCxnSpPr>
        <p:spPr>
          <a:xfrm>
            <a:off x="1538130" y="1850964"/>
            <a:ext cx="0" cy="3811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10D102-8DC2-5ECA-4CCA-8CDC4F3B1C16}"/>
              </a:ext>
            </a:extLst>
          </p:cNvPr>
          <p:cNvCxnSpPr/>
          <p:nvPr/>
        </p:nvCxnSpPr>
        <p:spPr>
          <a:xfrm>
            <a:off x="3561720" y="1829265"/>
            <a:ext cx="0" cy="3811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DA7AD7E-5070-8020-B77C-90A8CBA77BA4}"/>
              </a:ext>
            </a:extLst>
          </p:cNvPr>
          <p:cNvCxnSpPr/>
          <p:nvPr/>
        </p:nvCxnSpPr>
        <p:spPr>
          <a:xfrm>
            <a:off x="1538130" y="2928551"/>
            <a:ext cx="2023590" cy="1770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79CCFA-A4AE-9E92-4CA0-29D6EE011789}"/>
              </a:ext>
            </a:extLst>
          </p:cNvPr>
          <p:cNvSpPr txBox="1"/>
          <p:nvPr/>
        </p:nvSpPr>
        <p:spPr>
          <a:xfrm>
            <a:off x="1205046" y="2017416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CE8E5-128A-2E42-A8B3-4665AEA36B85}"/>
              </a:ext>
            </a:extLst>
          </p:cNvPr>
          <p:cNvSpPr txBox="1"/>
          <p:nvPr/>
        </p:nvSpPr>
        <p:spPr>
          <a:xfrm>
            <a:off x="1149167" y="4145170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B533FF-338F-38B5-3548-1BEEBE87D160}"/>
              </a:ext>
            </a:extLst>
          </p:cNvPr>
          <p:cNvSpPr txBox="1"/>
          <p:nvPr/>
        </p:nvSpPr>
        <p:spPr>
          <a:xfrm>
            <a:off x="3562485" y="2928551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EE259-2D6D-0E85-9E6E-E7C5CD7DBF10}"/>
              </a:ext>
            </a:extLst>
          </p:cNvPr>
          <p:cNvSpPr txBox="1"/>
          <p:nvPr/>
        </p:nvSpPr>
        <p:spPr>
          <a:xfrm>
            <a:off x="3561720" y="4903591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287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E8AF8-22E5-BF27-3932-33A89F46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 불가능성과 역동성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9F012E-3E78-FAB8-12EC-AE6A44056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3"/>
          <a:stretch/>
        </p:blipFill>
        <p:spPr>
          <a:xfrm>
            <a:off x="447932" y="2161606"/>
            <a:ext cx="11296135" cy="377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9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C5BE7-A06A-A8FD-F2D0-5032C15E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근사적 접근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C4A7DC-80B7-FDE6-ED6C-1C391274B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1288"/>
            <a:ext cx="12192000" cy="323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55974-4C0C-FA30-DF5A-B4449E03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근사적 접근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EF8B34-64C0-BA77-29A0-CB01BB7C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148391" cy="30097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031912-8F80-57FD-462B-120A1D201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591" y="1289849"/>
            <a:ext cx="7835222" cy="470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2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705EE-CF13-FF5E-5B68-04F05DF2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근사적 접근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1879AF-D219-255E-ECA5-9C9B08107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66" y="1550836"/>
            <a:ext cx="2948534" cy="31436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77275D-FA74-96CA-3A98-0484CD4D0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191" y="1271682"/>
            <a:ext cx="7684003" cy="48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40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8939-663B-0F7A-3F3B-EBF1741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근사적 접근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A4B52E-DC54-F4C6-C51A-1CE96C651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1325"/>
            <a:ext cx="4929288" cy="4197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441DA7-2F07-9B8A-7F9E-B7B72886BA82}"/>
              </a:ext>
            </a:extLst>
          </p:cNvPr>
          <p:cNvSpPr txBox="1"/>
          <p:nvPr/>
        </p:nvSpPr>
        <p:spPr>
          <a:xfrm>
            <a:off x="6424514" y="2168611"/>
            <a:ext cx="2323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r</a:t>
            </a:r>
            <a:r>
              <a:rPr lang="ko-KR" altLang="en-US" sz="3000" dirty="0"/>
              <a:t>이 작을 때</a:t>
            </a:r>
            <a:r>
              <a:rPr lang="en-US" altLang="ko-KR" sz="3000" dirty="0"/>
              <a:t>…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7547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F1B3A-D9EA-B52A-2893-DCB3AC3D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및 제언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ADC43-DBFA-0CA7-2F68-DE252330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사다리를 수학적으로 정의함</a:t>
            </a:r>
            <a:endParaRPr lang="en-US" altLang="ko-KR" dirty="0"/>
          </a:p>
          <a:p>
            <a:r>
              <a:rPr lang="ko-KR" altLang="en-US" dirty="0"/>
              <a:t>접기를 정의함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위 내용은 잘 정의됨</a:t>
            </a:r>
            <a:r>
              <a:rPr lang="en-US" altLang="ko-KR" dirty="0"/>
              <a:t>/</a:t>
            </a:r>
            <a:r>
              <a:rPr lang="ko-KR" altLang="en-US" dirty="0"/>
              <a:t>조건을 만족함이 증명됨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예측 불가능성이 만족해야 할 조건을 제시함</a:t>
            </a:r>
            <a:endParaRPr lang="en-US" altLang="ko-KR" dirty="0"/>
          </a:p>
          <a:p>
            <a:r>
              <a:rPr lang="ko-KR" altLang="en-US" dirty="0"/>
              <a:t>예측 불가능성을 통해 역동성을 정의함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근사적 접근을 시도</a:t>
            </a:r>
            <a:r>
              <a:rPr lang="en-US" altLang="ko-KR" dirty="0"/>
              <a:t>, </a:t>
            </a:r>
            <a:r>
              <a:rPr lang="ko-KR" altLang="en-US" dirty="0"/>
              <a:t>여러 사다리에 대해 계산함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90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F1EAC-A874-D4FF-160B-ADD562CD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8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E0E2F-EE23-1B3E-0CEB-A296C853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A4CFC-A4C4-D430-FA96-2B4C52619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513"/>
            <a:ext cx="10515600" cy="4351338"/>
          </a:xfrm>
        </p:spPr>
        <p:txBody>
          <a:bodyPr/>
          <a:lstStyle/>
          <a:p>
            <a:r>
              <a:rPr lang="ko-KR" altLang="en-US" dirty="0"/>
              <a:t>서론</a:t>
            </a:r>
            <a:r>
              <a:rPr lang="en-US" altLang="ko-KR" dirty="0"/>
              <a:t>: </a:t>
            </a:r>
            <a:r>
              <a:rPr lang="ko-KR" altLang="en-US" dirty="0"/>
              <a:t>연구 동기</a:t>
            </a:r>
            <a:r>
              <a:rPr lang="en-US" altLang="ko-KR" dirty="0"/>
              <a:t>, </a:t>
            </a:r>
            <a:r>
              <a:rPr lang="ko-KR" altLang="en-US" dirty="0"/>
              <a:t>목표</a:t>
            </a:r>
            <a:endParaRPr lang="en-US" altLang="ko-KR" dirty="0"/>
          </a:p>
          <a:p>
            <a:r>
              <a:rPr lang="ko-KR" altLang="en-US" dirty="0"/>
              <a:t>연구 결과</a:t>
            </a:r>
            <a:endParaRPr lang="en-US" altLang="ko-KR" dirty="0"/>
          </a:p>
          <a:p>
            <a:pPr lvl="1"/>
            <a:r>
              <a:rPr lang="ko-KR" altLang="en-US" dirty="0"/>
              <a:t>사다리의 추상화</a:t>
            </a:r>
            <a:endParaRPr lang="en-US" altLang="ko-KR" dirty="0"/>
          </a:p>
          <a:p>
            <a:pPr lvl="1"/>
            <a:r>
              <a:rPr lang="ko-KR" altLang="en-US" dirty="0"/>
              <a:t>사다리의 수학적 정의</a:t>
            </a:r>
            <a:endParaRPr lang="en-US" altLang="ko-KR" dirty="0"/>
          </a:p>
          <a:p>
            <a:pPr lvl="1"/>
            <a:r>
              <a:rPr lang="ko-KR" altLang="en-US" dirty="0"/>
              <a:t>접기</a:t>
            </a:r>
            <a:r>
              <a:rPr lang="en-US" altLang="ko-KR" dirty="0"/>
              <a:t>(folding)</a:t>
            </a:r>
          </a:p>
          <a:p>
            <a:pPr lvl="1"/>
            <a:r>
              <a:rPr lang="ko-KR" altLang="en-US" dirty="0"/>
              <a:t>예측 불가능성과 역동성</a:t>
            </a:r>
            <a:endParaRPr lang="en-US" altLang="ko-KR" dirty="0"/>
          </a:p>
          <a:p>
            <a:pPr lvl="1"/>
            <a:r>
              <a:rPr lang="ko-KR" altLang="en-US" dirty="0"/>
              <a:t>근사적 접근</a:t>
            </a:r>
            <a:endParaRPr lang="en-US" altLang="ko-KR" dirty="0"/>
          </a:p>
          <a:p>
            <a:r>
              <a:rPr lang="ko-KR" altLang="en-US" dirty="0"/>
              <a:t>결론 및 제언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2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951E6-C575-B7DB-8BB5-CFBD5345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D7EBE-2997-BEE4-3C20-B20C3F31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사다리타기를</a:t>
            </a:r>
            <a:r>
              <a:rPr lang="ko-KR" altLang="en-US" dirty="0"/>
              <a:t> 왜 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기능은 제비뽑기도 수행 가능</a:t>
            </a:r>
            <a:endParaRPr lang="en-US" altLang="ko-KR" dirty="0"/>
          </a:p>
          <a:p>
            <a:r>
              <a:rPr lang="ko-KR" altLang="en-US" dirty="0"/>
              <a:t>랜덤성은 오히려 떨어짐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쉽고 재밌기 때문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214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AB999-5730-CEDB-18C5-B3C01E2E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사다리의 추상화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F40E27-0691-4C45-E181-4B9E962E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64" y="1846847"/>
            <a:ext cx="3930852" cy="38546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F306A2-4297-0F96-5BD3-7E75A10CD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289" y="1945277"/>
            <a:ext cx="3581584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8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FCF0-5DBA-64D8-9A75-B549091A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사다리의 추상화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75D544-3B88-5B19-87D7-E47631E2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종료됨</a:t>
            </a:r>
            <a:endParaRPr lang="en-US" altLang="ko-KR" dirty="0"/>
          </a:p>
          <a:p>
            <a:r>
              <a:rPr lang="en-US" dirty="0"/>
              <a:t>Permutation</a:t>
            </a:r>
            <a:r>
              <a:rPr lang="ko-KR" altLang="en-US" dirty="0"/>
              <a:t>을 나타냄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06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AB999-5730-CEDB-18C5-B3C01E2E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사다리의 추상화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6CB16A-940C-0468-D214-8BF07B531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17" y="1958017"/>
            <a:ext cx="3810196" cy="36768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587416-EFB7-9B64-01D9-3BE0CB768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240" y="1958017"/>
            <a:ext cx="3581584" cy="36831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80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AB999-5730-CEDB-18C5-B3C01E2E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사다리의 추상화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B415AF-DA9B-90A7-4A5E-9984C9F9F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963" y="1946389"/>
            <a:ext cx="3867349" cy="3740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21A1B3-1E8C-B72C-3270-C0A758CE7E47}"/>
              </a:ext>
            </a:extLst>
          </p:cNvPr>
          <p:cNvSpPr txBox="1"/>
          <p:nvPr/>
        </p:nvSpPr>
        <p:spPr>
          <a:xfrm>
            <a:off x="6054079" y="3262562"/>
            <a:ext cx="5299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=&gt; Permutation</a:t>
            </a:r>
            <a:r>
              <a:rPr lang="ko-KR" altLang="en-US" sz="3000" dirty="0"/>
              <a:t>이면 충분할까</a:t>
            </a:r>
            <a:r>
              <a:rPr lang="en-US" altLang="ko-KR" sz="3000" dirty="0"/>
              <a:t>?</a:t>
            </a:r>
            <a:endParaRPr lang="en-US" sz="3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584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19D5F-A352-6F81-17DC-CDAB9923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사다리의 수학적 정의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D371F-00F1-D754-CE6F-9235EF89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유한집합</a:t>
            </a:r>
            <a:endParaRPr lang="en-US" altLang="ko-KR" dirty="0"/>
          </a:p>
          <a:p>
            <a:r>
              <a:rPr lang="en-US" dirty="0"/>
              <a:t>‘</a:t>
            </a:r>
            <a:r>
              <a:rPr lang="ko-KR" altLang="en-US" dirty="0"/>
              <a:t>가로선</a:t>
            </a:r>
            <a:r>
              <a:rPr lang="en-US" altLang="ko-KR" dirty="0"/>
              <a:t>‘ </a:t>
            </a:r>
            <a:r>
              <a:rPr lang="ko-KR" altLang="en-US" dirty="0"/>
              <a:t>나타내는 </a:t>
            </a:r>
            <a:r>
              <a:rPr lang="en-US" altLang="ko-KR" dirty="0"/>
              <a:t>Permutation</a:t>
            </a:r>
          </a:p>
          <a:p>
            <a:r>
              <a:rPr lang="en-US" dirty="0"/>
              <a:t>‘</a:t>
            </a:r>
            <a:r>
              <a:rPr lang="ko-KR" altLang="en-US" dirty="0"/>
              <a:t>세로선</a:t>
            </a:r>
            <a:r>
              <a:rPr lang="en-US" altLang="ko-KR" dirty="0"/>
              <a:t>‘ </a:t>
            </a:r>
            <a:r>
              <a:rPr lang="ko-KR" altLang="en-US" dirty="0"/>
              <a:t>나타내는 </a:t>
            </a:r>
            <a:r>
              <a:rPr lang="en-US" altLang="ko-KR" dirty="0"/>
              <a:t>Permutation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65172B-8BF1-E97D-19F2-930DE416A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47" y="4001294"/>
            <a:ext cx="10260306" cy="75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A5EB9-F4AA-CAD0-11EA-93322970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사다리의 수학적 정의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D1938-AF53-5B4E-B9BB-B9EE1730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사다리타기</a:t>
            </a:r>
            <a:r>
              <a:rPr lang="en-US" altLang="ko-KR" dirty="0"/>
              <a:t>: </a:t>
            </a:r>
            <a:r>
              <a:rPr lang="ko-KR" altLang="en-US" dirty="0"/>
              <a:t>시점에서 출발</a:t>
            </a:r>
            <a:r>
              <a:rPr lang="en-US" altLang="ko-KR" dirty="0"/>
              <a:t>, </a:t>
            </a:r>
            <a:r>
              <a:rPr lang="ko-KR" altLang="en-US" dirty="0"/>
              <a:t>가로</a:t>
            </a:r>
            <a:r>
              <a:rPr lang="en-US" altLang="ko-KR" dirty="0"/>
              <a:t>/</a:t>
            </a:r>
            <a:r>
              <a:rPr lang="ko-KR" altLang="en-US" dirty="0"/>
              <a:t>세로 번갈아 적용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시점이 아닌 점을 시점으로 만든 사다리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 err="1"/>
              <a:t>솔로잉</a:t>
            </a:r>
            <a:r>
              <a:rPr lang="en-US" altLang="ko-KR" dirty="0"/>
              <a:t>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224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1.7|6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568F46467F49944892D2C239242E2D2" ma:contentTypeVersion="16" ma:contentTypeDescription="새 문서를 만듭니다." ma:contentTypeScope="" ma:versionID="cefdb50b0a689a606d812e33e2d2024f">
  <xsd:schema xmlns:xsd="http://www.w3.org/2001/XMLSchema" xmlns:xs="http://www.w3.org/2001/XMLSchema" xmlns:p="http://schemas.microsoft.com/office/2006/metadata/properties" xmlns:ns3="fcebc1c7-9c31-4993-8ca1-956b52eb4a07" xmlns:ns4="b649b6ad-b5d0-4196-bc3b-1050abeb4a7b" targetNamespace="http://schemas.microsoft.com/office/2006/metadata/properties" ma:root="true" ma:fieldsID="5ff88bc02f15c7dbbdfb493c8b647897" ns3:_="" ns4:_="">
    <xsd:import namespace="fcebc1c7-9c31-4993-8ca1-956b52eb4a07"/>
    <xsd:import namespace="b649b6ad-b5d0-4196-bc3b-1050abeb4a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ebc1c7-9c31-4993-8ca1-956b52eb4a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9b6ad-b5d0-4196-bc3b-1050abeb4a7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cebc1c7-9c31-4993-8ca1-956b52eb4a07" xsi:nil="true"/>
  </documentManagement>
</p:properties>
</file>

<file path=customXml/itemProps1.xml><?xml version="1.0" encoding="utf-8"?>
<ds:datastoreItem xmlns:ds="http://schemas.openxmlformats.org/officeDocument/2006/customXml" ds:itemID="{28A0E4FD-9180-4D83-82E2-70EE3447E5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ebc1c7-9c31-4993-8ca1-956b52eb4a07"/>
    <ds:schemaRef ds:uri="b649b6ad-b5d0-4196-bc3b-1050abeb4a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5AE0C9-385F-4C89-A94F-D5274E2783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968ACE-759C-4978-BEBC-F76A131CBB20}">
  <ds:schemaRefs>
    <ds:schemaRef ds:uri="http://purl.org/dc/dcmitype/"/>
    <ds:schemaRef ds:uri="fcebc1c7-9c31-4993-8ca1-956b52eb4a0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b649b6ad-b5d0-4196-bc3b-1050abeb4a7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197</Words>
  <Application>Microsoft Office PowerPoint</Application>
  <PresentationFormat>와이드스크린</PresentationFormat>
  <Paragraphs>64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Office 테마</vt:lpstr>
      <vt:lpstr>사다리타기에서의 역동성</vt:lpstr>
      <vt:lpstr>목차</vt:lpstr>
      <vt:lpstr>서론</vt:lpstr>
      <vt:lpstr>사다리의 추상화</vt:lpstr>
      <vt:lpstr>사다리의 추상화</vt:lpstr>
      <vt:lpstr>사다리의 추상화</vt:lpstr>
      <vt:lpstr>사다리의 추상화</vt:lpstr>
      <vt:lpstr>사다리의 수학적 정의</vt:lpstr>
      <vt:lpstr>사다리의 수학적 정의</vt:lpstr>
      <vt:lpstr>접기(folding)</vt:lpstr>
      <vt:lpstr>예측 불가능성과 역동성</vt:lpstr>
      <vt:lpstr>예측 불가능성과 역동성</vt:lpstr>
      <vt:lpstr>근사적 접근</vt:lpstr>
      <vt:lpstr>근사적 접근</vt:lpstr>
      <vt:lpstr>근사적 접근</vt:lpstr>
      <vt:lpstr>근사적 접근</vt:lpstr>
      <vt:lpstr>결론 및 제언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나경수</dc:creator>
  <cp:lastModifiedBy>나경수</cp:lastModifiedBy>
  <cp:revision>3</cp:revision>
  <dcterms:created xsi:type="dcterms:W3CDTF">2024-07-11T12:39:39Z</dcterms:created>
  <dcterms:modified xsi:type="dcterms:W3CDTF">2024-07-12T04:27:42Z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0x010100E568F46467F49944892D2C239242E2D2</vt:lpwstr>
  </property>
</Properties>
</file>