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40" r:id="rId2"/>
    <p:sldId id="357" r:id="rId3"/>
    <p:sldId id="358" r:id="rId4"/>
    <p:sldId id="342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45" r:id="rId14"/>
    <p:sldId id="324" r:id="rId15"/>
    <p:sldId id="333" r:id="rId16"/>
    <p:sldId id="334" r:id="rId17"/>
    <p:sldId id="335" r:id="rId18"/>
    <p:sldId id="338" r:id="rId19"/>
    <p:sldId id="337" r:id="rId20"/>
    <p:sldId id="328" r:id="rId21"/>
    <p:sldId id="329" r:id="rId22"/>
    <p:sldId id="347" r:id="rId23"/>
    <p:sldId id="317" r:id="rId24"/>
    <p:sldId id="35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9A074"/>
    <a:srgbClr val="FBE5D6"/>
    <a:srgbClr val="BDD7EE"/>
    <a:srgbClr val="F7F3E5"/>
    <a:srgbClr val="496F74"/>
    <a:srgbClr val="EEE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54800" autoAdjust="0"/>
  </p:normalViewPr>
  <p:slideViewPr>
    <p:cSldViewPr snapToGrid="0">
      <p:cViewPr varScale="1">
        <p:scale>
          <a:sx n="41" d="100"/>
          <a:sy n="41" d="100"/>
        </p:scale>
        <p:origin x="-16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2C41-D88F-4988-9955-0C88A66493A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AB28D-A045-4785-B279-4DB43A7109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EEEE-D714-4041-B7D4-BCBDAC815583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5D96-E1B7-45EE-9784-9E00D82F7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8459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5D96-E1B7-45EE-9784-9E00D82F7D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53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테이블의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식당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행은 사용자를 나타내는데</a:t>
            </a:r>
            <a:endParaRPr lang="en-US" altLang="ko-KR" dirty="0" smtClean="0"/>
          </a:p>
          <a:p>
            <a:r>
              <a:rPr lang="ko-KR" altLang="en-US" dirty="0" smtClean="0"/>
              <a:t>각 식당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각각의 벡터로 간주하여 서로 다른 식당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측정하는 것이다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0760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구한 </a:t>
            </a:r>
            <a:r>
              <a:rPr lang="ko-KR" altLang="en-US" dirty="0" err="1" smtClean="0"/>
              <a:t>유사도는</a:t>
            </a:r>
            <a:r>
              <a:rPr lang="ko-KR" altLang="en-US" dirty="0" smtClean="0"/>
              <a:t> 가중치로 활용됩니다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오른쪽 유사도 테이블을 보면</a:t>
            </a:r>
            <a:endParaRPr lang="en-US" altLang="ko-KR" dirty="0" smtClean="0"/>
          </a:p>
          <a:p>
            <a:r>
              <a:rPr lang="ko-KR" altLang="en-US" dirty="0" smtClean="0"/>
              <a:t>식당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식당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매우 유사한데 반해</a:t>
            </a:r>
            <a:endParaRPr lang="en-US" altLang="ko-KR" dirty="0" smtClean="0"/>
          </a:p>
          <a:p>
            <a:r>
              <a:rPr lang="ko-KR" altLang="en-US" dirty="0" smtClean="0"/>
              <a:t>식당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식당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별로 비슷하지 않다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이것을 반영하여 식당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식당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만을 방문해본 미소가 식당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얼마나 선호할지를 예측할 수 있다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이런 식으로 가본 적 없는</a:t>
            </a:r>
            <a:r>
              <a:rPr lang="ko-KR" altLang="en-US" baseline="0" dirty="0" smtClean="0"/>
              <a:t> 식당에 대한 선호도를 예측할 수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순위에 따라 추천을 해주는 것입니다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178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구한 </a:t>
            </a:r>
            <a:r>
              <a:rPr lang="ko-KR" altLang="en-US" dirty="0" err="1" smtClean="0"/>
              <a:t>유사도는</a:t>
            </a:r>
            <a:r>
              <a:rPr lang="ko-KR" altLang="en-US" dirty="0" smtClean="0"/>
              <a:t> 가중치로 활용됩니다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오른쪽 유사도 테이블을 보면</a:t>
            </a:r>
            <a:endParaRPr lang="en-US" altLang="ko-KR" dirty="0" smtClean="0"/>
          </a:p>
          <a:p>
            <a:r>
              <a:rPr lang="ko-KR" altLang="en-US" dirty="0" smtClean="0"/>
              <a:t>식당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식당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매우 유사한데 반해</a:t>
            </a:r>
            <a:endParaRPr lang="en-US" altLang="ko-KR" dirty="0" smtClean="0"/>
          </a:p>
          <a:p>
            <a:r>
              <a:rPr lang="ko-KR" altLang="en-US" dirty="0" smtClean="0"/>
              <a:t>식당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식당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별로 비슷하지 않다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이것을 반영하여 식당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식당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만을 방문해본 미소가 식당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얼마나 선호할지를 예측할 수 있다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이런 식으로 가본 적 없는</a:t>
            </a:r>
            <a:r>
              <a:rPr lang="ko-KR" altLang="en-US" baseline="0" dirty="0" smtClean="0"/>
              <a:t> 식당에 대한 선호도를 예측할 수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순위에 따라 추천을 해주는 것입니다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124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일단 우리의 추천시스템의 평가지표는 </a:t>
            </a:r>
            <a:r>
              <a:rPr lang="en-US" altLang="ko-KR" sz="12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Recall at top 20 </a:t>
            </a:r>
            <a:r>
              <a:rPr lang="ko-KR" altLang="en-US" sz="12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을 사용했습니다</a:t>
            </a:r>
            <a:r>
              <a:rPr lang="en-US" altLang="ko-KR" sz="12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ko-KR" altLang="ko-KR" b="1" dirty="0" smtClean="0"/>
              <a:t>옳게 추천한 아이템 수</a:t>
            </a:r>
            <a:r>
              <a:rPr lang="en-US" altLang="ko-KR" b="1" baseline="0" dirty="0" smtClean="0"/>
              <a:t> / </a:t>
            </a:r>
            <a:r>
              <a:rPr lang="ko-KR" altLang="en-US" sz="12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고객이 실제로 구매한 아이템 수 입니다</a:t>
            </a:r>
            <a:r>
              <a:rPr lang="en-US" altLang="ko-KR" sz="12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06000"/>
              </a:lnSpc>
            </a:pPr>
            <a:r>
              <a:rPr lang="en-US" altLang="ko-KR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en-US" altLang="ko-KR" b="1" kern="5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Precison</a:t>
            </a:r>
            <a:r>
              <a:rPr lang="ko-KR" altLang="ko-KR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아닌 </a:t>
            </a:r>
            <a:r>
              <a:rPr lang="en-US" altLang="ko-KR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Recall </a:t>
            </a:r>
            <a:r>
              <a:rPr lang="ko-KR" altLang="ko-KR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채택</a:t>
            </a:r>
            <a:endParaRPr lang="en-US" altLang="ko-KR" b="1" kern="50" dirty="0" smtClean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>
              <a:lnSpc>
                <a:spcPct val="106000"/>
              </a:lnSpc>
            </a:pPr>
            <a:r>
              <a:rPr lang="en-US" altLang="ko-KR" b="1" kern="5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Precison</a:t>
            </a:r>
            <a:r>
              <a:rPr lang="en-US" altLang="ko-KR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b="1" dirty="0" smtClean="0"/>
              <a:t>옳게 추천한 아이템 수</a:t>
            </a:r>
            <a:r>
              <a:rPr lang="en-US" altLang="ko-KR" b="1" baseline="0" dirty="0" smtClean="0"/>
              <a:t> / </a:t>
            </a:r>
            <a:r>
              <a:rPr lang="ko-KR" altLang="en-US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추천한 </a:t>
            </a:r>
            <a:r>
              <a:rPr lang="ko-KR" altLang="en-US" b="1" kern="5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아이템수</a:t>
            </a:r>
            <a:r>
              <a:rPr lang="ko-KR" altLang="en-US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이기 때문에 </a:t>
            </a:r>
            <a:endParaRPr lang="en-US" altLang="ko-KR" sz="1200" kern="50" dirty="0" smtClean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ko-KR" altLang="ko-KR" sz="1200" b="1" dirty="0" smtClean="0"/>
              <a:t>고객이 </a:t>
            </a:r>
            <a:r>
              <a:rPr lang="ko-KR" altLang="ko-KR" sz="1200" b="1" dirty="0" err="1" smtClean="0"/>
              <a:t>실제구매한</a:t>
            </a:r>
            <a:r>
              <a:rPr lang="ko-KR" altLang="ko-KR" sz="1200" b="1" dirty="0" smtClean="0"/>
              <a:t> 아이템 </a:t>
            </a:r>
            <a:r>
              <a:rPr lang="ko-KR" altLang="ko-KR" sz="1200" b="1" dirty="0" err="1" smtClean="0"/>
              <a:t>로</a:t>
            </a:r>
            <a:r>
              <a:rPr lang="ko-KR" altLang="ko-KR" sz="1200" b="1" dirty="0" smtClean="0"/>
              <a:t> 수</a:t>
            </a:r>
            <a:r>
              <a:rPr lang="ko-KR" altLang="en-US" sz="1200" dirty="0" smtClean="0"/>
              <a:t>에 더 가중치를 주기 위함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06000"/>
              </a:lnSpc>
            </a:pPr>
            <a:endParaRPr lang="ko-KR" altLang="ko-KR" sz="1200" kern="50" dirty="0" smtClean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(2) N= 20</a:t>
            </a:r>
            <a:endParaRPr lang="ko-KR" altLang="ko-KR" b="1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데이터 의 </a:t>
            </a:r>
            <a:r>
              <a:rPr lang="en-US" altLang="ko-KR" sz="1200" dirty="0" err="1" smtClean="0"/>
              <a:t>Sparsity</a:t>
            </a:r>
            <a:r>
              <a:rPr lang="ko-KR" altLang="en-US" sz="1200" dirty="0" smtClean="0"/>
              <a:t>고려  하여 개수를 </a:t>
            </a:r>
            <a:r>
              <a:rPr lang="en-US" altLang="ko-KR" sz="1200" dirty="0" smtClean="0"/>
              <a:t>3,5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가 아닌 </a:t>
            </a:r>
            <a:r>
              <a:rPr lang="en-US" altLang="ko-KR" sz="1200" baseline="0" dirty="0" smtClean="0"/>
              <a:t>20</a:t>
            </a:r>
            <a:r>
              <a:rPr lang="ko-KR" altLang="en-US" sz="1200" baseline="0" dirty="0" smtClean="0"/>
              <a:t>으로 </a:t>
            </a:r>
            <a:r>
              <a:rPr lang="ko-KR" altLang="en-US" sz="1200" baseline="0" dirty="0" err="1" smtClean="0"/>
              <a:t>설정하였도</a:t>
            </a:r>
            <a:r>
              <a:rPr lang="en-US" altLang="ko-KR" sz="1200" baseline="0" dirty="0" smtClean="0"/>
              <a:t>, </a:t>
            </a:r>
            <a:endParaRPr lang="en-US" altLang="ko-KR" sz="1200" b="1" kern="5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-</a:t>
            </a:r>
            <a:r>
              <a:rPr lang="ko-KR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실제 </a:t>
            </a:r>
            <a:r>
              <a:rPr lang="ko-KR" altLang="en-US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추천 </a:t>
            </a:r>
            <a:r>
              <a:rPr lang="ko-KR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서비스 제공 시에 사용자에게 노출되는</a:t>
            </a:r>
            <a:r>
              <a:rPr lang="en-US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/>
              <a:t>상위 아이템</a:t>
            </a:r>
            <a:r>
              <a:rPr lang="ko-KR" altLang="en-US" sz="1200" dirty="0" smtClean="0"/>
              <a:t>만을 평가하는 것이 중요할 것이라 판단했기 때문입니다</a:t>
            </a:r>
            <a:r>
              <a:rPr lang="en-US" altLang="ko-KR" sz="120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solidFill>
                <a:srgbClr val="000000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574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우리는 성능 평가를 위해 다음과 같은 평가 방법을 사용하여 모델을 점진적으로 개선해 나갔습니다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가장 왼쪽 테이블은 실제 예약 내역 데이터를 정리해 놓은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인 것은 예약했음을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인 것은 예약 하지 않았음을 나타냅니다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그런데 이 테이블에서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것 중 일부를 랜덤으로 뽑아서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만들었습니다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구멍을 뚫은 예약 내역 데이터를 활용해서 추천을 실시하고 이 추천 결과가 당초 실제 예약 여부를 맞추었는지 측정하였습니다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다시 설명해 드리자면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랜덤으로 삭제된 예약 내역을 가지고 추천을 실시하여 삭제된 실제 예약 여부를 맞추는 정도에 따라</a:t>
            </a:r>
            <a:r>
              <a:rPr lang="ko-KR" altLang="en-US" baseline="0" dirty="0" smtClean="0"/>
              <a:t> 모델이 얼마나 추천을 잘 해주었는지 보는 것입니다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198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모델을 시도하여 성능을 평가를 해본 결과</a:t>
            </a:r>
            <a:r>
              <a:rPr lang="ko-KR" altLang="en-US" baseline="0" dirty="0" smtClean="0"/>
              <a:t> 아래와 같은 방식을 </a:t>
            </a:r>
            <a:r>
              <a:rPr lang="ko-KR" altLang="en-US" baseline="0" dirty="0" err="1" smtClean="0"/>
              <a:t>사용했을때</a:t>
            </a:r>
            <a:r>
              <a:rPr lang="ko-KR" altLang="en-US" baseline="0" dirty="0" smtClean="0"/>
              <a:t> 가장 좋은 정확도를 보여주었습니다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우선 데이터 전처리 방식의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실제 빈도 수를 가지고 추천을 하는 것과 예약 했는지의 여부만을 가지고 추천하는 것을 비교해본 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예약 했는지의 여부만을 가지고 추천한 것이 더 좋은 성능을 보여주었음을 확인하였습니다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088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 사용 알고리즘은 사용자 기반 협업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사용하기로 결정하였습니다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방식은 취향이 비슷한 다른 사용자를 선정하여 그들이 선호하는 아이템을 추천하는 방식인데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앞서 이미 소개한 바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간략히 요약하자면 다른 사용자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측정하여 그 </a:t>
            </a:r>
            <a:r>
              <a:rPr lang="ko-KR" altLang="en-US" dirty="0" err="1" smtClean="0"/>
              <a:t>유사도와</a:t>
            </a:r>
            <a:r>
              <a:rPr lang="ko-KR" altLang="en-US" dirty="0" smtClean="0"/>
              <a:t> 비례하는 점수를 매겨서 점수 순으로 추천을 해주는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1911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협업 </a:t>
            </a:r>
            <a:r>
              <a:rPr lang="ko-KR" altLang="en-US" baseline="0" dirty="0" err="1" smtClean="0"/>
              <a:t>필터링</a:t>
            </a:r>
            <a:r>
              <a:rPr lang="ko-KR" altLang="en-US" baseline="0" dirty="0" smtClean="0"/>
              <a:t> 추천을 하기 위해서는 서로 다른 사용자 간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계산해야만 하는데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계산하는 방식에는 다양한 방법이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평가도 측정 결과 </a:t>
            </a:r>
            <a:r>
              <a:rPr lang="ko-KR" altLang="en-US" baseline="0" dirty="0" err="1" smtClean="0"/>
              <a:t>자카드</a:t>
            </a:r>
            <a:r>
              <a:rPr lang="ko-KR" altLang="en-US" baseline="0" dirty="0" smtClean="0"/>
              <a:t> 유사도가 본 추천 시스템에서는 코사인 </a:t>
            </a:r>
            <a:r>
              <a:rPr lang="ko-KR" altLang="en-US" baseline="0" dirty="0" err="1" smtClean="0"/>
              <a:t>유사도나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유클리드</a:t>
            </a:r>
            <a:r>
              <a:rPr lang="ko-KR" altLang="en-US" baseline="0" dirty="0" smtClean="0"/>
              <a:t> 유사도 계산법에 비해서 가장 높은 정확도를 보였습니다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 결과 </a:t>
            </a:r>
            <a:r>
              <a:rPr lang="en-US" altLang="ko-KR" dirty="0" smtClean="0"/>
              <a:t>recall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값은 약 </a:t>
            </a:r>
            <a:r>
              <a:rPr lang="en-US" altLang="ko-KR" baseline="0" dirty="0" smtClean="0"/>
              <a:t>0.30</a:t>
            </a:r>
            <a:r>
              <a:rPr lang="ko-KR" altLang="en-US" baseline="0" dirty="0" smtClean="0"/>
              <a:t>으로 측정되었습니다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329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그런데 단순 협업 </a:t>
            </a:r>
            <a:r>
              <a:rPr lang="ko-KR" altLang="en-US" dirty="0" err="1" smtClean="0"/>
              <a:t>필터링의</a:t>
            </a:r>
            <a:r>
              <a:rPr lang="ko-KR" altLang="en-US" dirty="0" smtClean="0"/>
              <a:t> 경우 두 고객이 모두 구매를 한 상품에 대해서만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구하게 되므로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추천 정확성을 낮출 우려가 있었습니다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아래를 보시면 서로 다른 이용자임에도 불구하고 </a:t>
            </a:r>
            <a:r>
              <a:rPr lang="ko-KR" altLang="en-US" dirty="0" err="1" smtClean="0"/>
              <a:t>추천받은</a:t>
            </a:r>
            <a:r>
              <a:rPr lang="ko-KR" altLang="en-US" dirty="0" smtClean="0"/>
              <a:t> 식당에 차이가 없음을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문제를 개선하기 위해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유사한 사용자끼리 미리 묶어서 군집화를 시킨 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이렇게 묶은 유사한 이웃들끼리 </a:t>
            </a:r>
            <a:r>
              <a:rPr lang="ko-KR" altLang="en-US" baseline="0" dirty="0" smtClean="0"/>
              <a:t>추천을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고객 </a:t>
            </a:r>
            <a:r>
              <a:rPr lang="ko-KR" altLang="en-US" baseline="0" dirty="0" err="1" smtClean="0"/>
              <a:t>클러스터링의</a:t>
            </a:r>
            <a:r>
              <a:rPr lang="ko-KR" altLang="en-US" baseline="0" dirty="0" smtClean="0"/>
              <a:t> 결과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단순 협업 </a:t>
            </a:r>
            <a:r>
              <a:rPr lang="ko-KR" altLang="en-US" baseline="0" dirty="0" err="1" smtClean="0"/>
              <a:t>필터링에</a:t>
            </a:r>
            <a:r>
              <a:rPr lang="ko-KR" altLang="en-US" baseline="0" dirty="0" smtClean="0"/>
              <a:t> 비해 더 차별화된 추천이 이루어졌습니다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단순 협업 </a:t>
            </a:r>
            <a:r>
              <a:rPr lang="ko-KR" altLang="en-US" baseline="0" dirty="0" err="1" smtClean="0"/>
              <a:t>필터링의</a:t>
            </a:r>
            <a:r>
              <a:rPr lang="ko-KR" altLang="en-US" baseline="0" dirty="0" smtClean="0"/>
              <a:t> 경우 그저 인기 많은 식당 순으로 추천이 이루어진 것과는 다르게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고기집</a:t>
            </a:r>
            <a:r>
              <a:rPr lang="ko-KR" altLang="en-US" baseline="0" dirty="0" smtClean="0"/>
              <a:t> 위주 추천 또는 </a:t>
            </a:r>
            <a:r>
              <a:rPr lang="ko-KR" altLang="en-US" baseline="0" dirty="0" err="1" smtClean="0"/>
              <a:t>일식집</a:t>
            </a:r>
            <a:r>
              <a:rPr lang="ko-KR" altLang="en-US" baseline="0" dirty="0" smtClean="0"/>
              <a:t> 위주 추천과 같이 속한 클러스터에 따라 특색 있는 추천이 이루어질 수 있었습니다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4722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평가 척도 측정 결과 역시 큰 개선을 보여주어 약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0.30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이던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recall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은 약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0.66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으로 크게 증가하였습니다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그러나 여전히 남아있는 문제가 있었는데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예약 정보가 충분하지 않은 많은 사용자들은</a:t>
            </a:r>
            <a:r>
              <a:rPr lang="ko-KR" altLang="en-US" baseline="0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 애매한 거대 클러스터에 속하게 되고</a:t>
            </a:r>
            <a:endParaRPr lang="en-US" altLang="ko-KR" baseline="0" dirty="0" smtClean="0">
              <a:solidFill>
                <a:srgbClr val="000000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</a:pPr>
            <a:endParaRPr lang="en-US" altLang="ko-KR" baseline="0" dirty="0" smtClean="0">
              <a:solidFill>
                <a:srgbClr val="000000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</a:pPr>
            <a:r>
              <a:rPr lang="ko-KR" altLang="en-US" baseline="0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이들 집단에 대해서는 추천이 잘 작동하지 않는다는 것이었습니다</a:t>
            </a:r>
            <a:r>
              <a:rPr lang="en-US" altLang="ko-KR" baseline="0" dirty="0" smtClean="0">
                <a:solidFill>
                  <a:srgbClr val="00000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</a:pPr>
            <a:endParaRPr lang="ko-KR" altLang="ko-KR" dirty="0">
              <a:solidFill>
                <a:srgbClr val="000000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451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이것이 저희의 중간 결과 추천 모형입니다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형식으로 되어 있고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검색 버튼을 누르면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추천하는 </a:t>
            </a:r>
            <a:r>
              <a:rPr lang="ko-KR" altLang="en-US" dirty="0" err="1" smtClean="0"/>
              <a:t>맛집의</a:t>
            </a:r>
            <a:r>
              <a:rPr lang="ko-KR" altLang="en-US" dirty="0" smtClean="0"/>
              <a:t> 목록이 뜨는 동시에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지도 위에 위치가 나타나는 형식입니다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옵션을 조정할 수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 회원의 경우 데이터베이스에 저장된 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중에 하나를 선택하도록 되어있습니다</a:t>
            </a:r>
            <a:endParaRPr lang="en-US" altLang="ko-KR" dirty="0" smtClean="0"/>
          </a:p>
          <a:p>
            <a:r>
              <a:rPr lang="ko-KR" altLang="en-US" dirty="0" smtClean="0"/>
              <a:t>해당 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전에 방문하였던 맛집 내역들을 기반으로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신규 회원의 경우 방문했던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내역이 없으므로 단순 인기 순으로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식당 필터 버튼을 누르면 오른쪽과 같이 다양한 식당 업종 별로 </a:t>
            </a:r>
            <a:r>
              <a:rPr lang="ko-KR" altLang="en-US" dirty="0" err="1" smtClean="0"/>
              <a:t>필터링해서</a:t>
            </a:r>
            <a:r>
              <a:rPr lang="ko-KR" altLang="en-US" dirty="0" smtClean="0"/>
              <a:t> 추천을 받을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900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예약 내역이 너무 적거나 예약 내역이 아예 없는 신규 사용자에 대해서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추천을 하기 위해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기반 추천 시스템을 접목하였습니다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저희는 예약 내역 외에도 각 식당이 어떤 특징을 가졌는지의 업체 데이터를 가지고 있었는데요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예약 내역과 이 특징 매트릭스를 </a:t>
            </a:r>
            <a:r>
              <a:rPr lang="ko-KR" altLang="en-US" dirty="0" err="1" smtClean="0"/>
              <a:t>내적함으로써</a:t>
            </a:r>
            <a:r>
              <a:rPr lang="ko-KR" altLang="en-US" dirty="0" smtClean="0"/>
              <a:t> 사용자가 어떤 특징을 가진 식당을 선호하는지의 매트릭스를 만들 수 있습니다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983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여태까지 부족한 예약 내역으로 인해 분류가 잘 안되던 사용자도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초밥 등의 식당 특성을 활용하여 재 분류하였습니다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</a:t>
            </a:r>
            <a:r>
              <a:rPr lang="ko-KR" altLang="en-US" baseline="0" dirty="0" smtClean="0"/>
              <a:t> 클러스터에 속해있던 사용자가 선호한 식당 특성과 군집 이름을 분류 모델에 학습시킨 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거대 클러스터에 속한 사용자를 분류 모델로 통해 다시 분류하였습니다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결과 모든 사용자에 대한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값 이 </a:t>
            </a:r>
            <a:r>
              <a:rPr lang="en-US" altLang="ko-KR" dirty="0" smtClean="0"/>
              <a:t>0.70 </a:t>
            </a:r>
            <a:r>
              <a:rPr lang="ko-KR" altLang="en-US" dirty="0" smtClean="0"/>
              <a:t>정도로 크게 개선되었습니다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728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이것이 저희의 중간 결과 추천 모형입니다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형식으로 되어 있고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검색 버튼을 누르면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추천하는 </a:t>
            </a:r>
            <a:r>
              <a:rPr lang="ko-KR" altLang="en-US" dirty="0" err="1" smtClean="0"/>
              <a:t>맛집의</a:t>
            </a:r>
            <a:r>
              <a:rPr lang="ko-KR" altLang="en-US" dirty="0" smtClean="0"/>
              <a:t> 목록이 뜨는 동시에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지도 위에 위치가 나타나는 형식입니다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옵션을 조정할 수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 회원의 경우 데이터베이스에 저장된 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중에 하나를 선택하도록 되어있습니다</a:t>
            </a:r>
            <a:endParaRPr lang="en-US" altLang="ko-KR" dirty="0" smtClean="0"/>
          </a:p>
          <a:p>
            <a:r>
              <a:rPr lang="ko-KR" altLang="en-US" dirty="0" smtClean="0"/>
              <a:t>해당 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전에 방문하였던 맛집 내역들을 기반으로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신규 회원의 경우 방문했던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내역이 없으므로 단순 인기 순으로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식당 필터 버튼을 누르면 오른쪽과 같이 다양한 식당 업종 별로 </a:t>
            </a:r>
            <a:r>
              <a:rPr lang="ko-KR" altLang="en-US" dirty="0" err="1" smtClean="0"/>
              <a:t>필터링해서</a:t>
            </a:r>
            <a:r>
              <a:rPr lang="ko-KR" altLang="en-US" dirty="0" smtClean="0"/>
              <a:t> 추천을 받을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900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이것이 저희의 중간 결과 추천 모형입니다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형식으로 되어 있고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검색 버튼을 누르면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추천하는 </a:t>
            </a:r>
            <a:r>
              <a:rPr lang="ko-KR" altLang="en-US" dirty="0" err="1" smtClean="0"/>
              <a:t>맛집의</a:t>
            </a:r>
            <a:r>
              <a:rPr lang="ko-KR" altLang="en-US" dirty="0" smtClean="0"/>
              <a:t> 목록이 뜨는 동시에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지도 위에 위치가 나타나는 형식입니다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옵션을 조정할 수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 회원의 경우 데이터베이스에 저장된 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중에 하나를 선택하도록 되어있습니다</a:t>
            </a:r>
            <a:endParaRPr lang="en-US" altLang="ko-KR" dirty="0" smtClean="0"/>
          </a:p>
          <a:p>
            <a:r>
              <a:rPr lang="ko-KR" altLang="en-US" dirty="0" smtClean="0"/>
              <a:t>해당 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전에 방문하였던 맛집 내역들을 기반으로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신규 회원의 경우 방문했던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내역이 없으므로 단순 인기 순으로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식당 필터 버튼을 누르면 오른쪽과 같이 다양한 식당 업종 별로 </a:t>
            </a:r>
            <a:r>
              <a:rPr lang="ko-KR" altLang="en-US" dirty="0" err="1" smtClean="0"/>
              <a:t>필터링해서</a:t>
            </a:r>
            <a:r>
              <a:rPr lang="ko-KR" altLang="en-US" dirty="0" smtClean="0"/>
              <a:t> 추천을 받을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90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이것이 저희의 중간 결과 추천 모형입니다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형식으로 되어 있고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검색 버튼을 누르면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추천하는 </a:t>
            </a:r>
            <a:r>
              <a:rPr lang="ko-KR" altLang="en-US" dirty="0" err="1" smtClean="0"/>
              <a:t>맛집의</a:t>
            </a:r>
            <a:r>
              <a:rPr lang="ko-KR" altLang="en-US" dirty="0" smtClean="0"/>
              <a:t> 목록이 뜨는 동시에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지도 위에 위치가 나타나는 형식입니다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옵션을 조정할 수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 회원의 경우 데이터베이스에 저장된 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중에 하나를 선택하도록 되어있습니다</a:t>
            </a:r>
            <a:endParaRPr lang="en-US" altLang="ko-KR" dirty="0" smtClean="0"/>
          </a:p>
          <a:p>
            <a:r>
              <a:rPr lang="ko-KR" altLang="en-US" dirty="0" smtClean="0"/>
              <a:t>해당 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전에 방문하였던 맛집 내역들을 기반으로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신규 회원의 경우 방문했던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내역이 없으므로 단순 인기 순으로 추천이 이루어지게 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식당 필터 버튼을 누르면 오른쪽과 같이 다양한 식당 업종 별로 </a:t>
            </a:r>
            <a:r>
              <a:rPr lang="ko-KR" altLang="en-US" dirty="0" err="1" smtClean="0"/>
              <a:t>필터링해서</a:t>
            </a:r>
            <a:r>
              <a:rPr lang="ko-KR" altLang="en-US" dirty="0" smtClean="0"/>
              <a:t> 추천을 받을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90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네이버 </a:t>
            </a:r>
            <a:r>
              <a:rPr lang="ko-KR" altLang="en-US" dirty="0" err="1" smtClean="0"/>
              <a:t>플레이스</a:t>
            </a:r>
            <a:r>
              <a:rPr lang="en-US" altLang="ko-KR" dirty="0" smtClean="0"/>
              <a:t>"</a:t>
            </a:r>
            <a:r>
              <a:rPr lang="ko-KR" altLang="en-US" dirty="0" smtClean="0"/>
              <a:t>는 지도 검색에 업체를 등록할 수 있는 서비스로서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네이버 예약 </a:t>
            </a:r>
            <a:r>
              <a:rPr lang="en-US" altLang="ko-KR" dirty="0" smtClean="0"/>
              <a:t>" </a:t>
            </a:r>
            <a:r>
              <a:rPr lang="ko-KR" altLang="en-US" dirty="0" smtClean="0"/>
              <a:t>서비스와 함께 사용 되며 언제나 음식점을 예약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편리한 서비스입니다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예약을 한 기록을 통해서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기존의 회원 또는 신규의 회원에게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“당신만을 위한 예약 하기 좋은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”을 추천해주기 위해 </a:t>
            </a:r>
            <a:endParaRPr lang="en-US" altLang="ko-KR" dirty="0" smtClean="0"/>
          </a:p>
          <a:p>
            <a:r>
              <a:rPr lang="ko-KR" altLang="en-US" dirty="0" smtClean="0"/>
              <a:t>이번 프로젝트를 진행 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5D96-E1B7-45EE-9784-9E00D82F7D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40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55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0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받은 데이터들은 이런 식으로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하였는데요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우선 저희는 데모 구현을 위해 지역을 좁혔습니다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전국 단위에서 서울특별시 서초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강남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관악에 한정시켰습니다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본 모델은 전국 단위에서도 적용할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데모 구현을 위한 편의를 위해 지역을 좁힌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두번째로는</a:t>
            </a:r>
            <a:r>
              <a:rPr lang="ko-KR" altLang="en-US" dirty="0" smtClean="0"/>
              <a:t> 동일 인이 동일 업체에 같은 날 여러 번 예약한 기록은 중복으로 간주하여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줄였으며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건 이하의 예약을 한 사용자는 학습 데이터에서 제외하였습니다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697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협업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알고리즘은 추천 시스템에서 가장 흔히 사용되는 알고리즘이다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공통 고객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많으면 </a:t>
            </a:r>
            <a:r>
              <a:rPr lang="ko-KR" altLang="en-US" b="1" dirty="0" smtClean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식당이고</a:t>
            </a:r>
            <a:r>
              <a:rPr lang="en-US" altLang="ko-KR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공통 고객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적으면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차이가 큰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식당이다</a:t>
            </a:r>
            <a:endParaRPr lang="en-US" altLang="ko-KR" b="1" dirty="0" smtClean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자주 간 식당과 비슷한 식당을 추천해주는 것이 </a:t>
            </a:r>
            <a:r>
              <a:rPr lang="ko-KR" altLang="en-US" b="1" dirty="0" smtClean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협업 </a:t>
            </a:r>
            <a:r>
              <a:rPr lang="ko-KR" altLang="en-US" b="1" dirty="0" err="1" smtClean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</a:t>
            </a:r>
            <a:r>
              <a:rPr lang="ko-KR" altLang="en-US" b="1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원리</a:t>
            </a:r>
            <a:endParaRPr lang="en-US" altLang="ko-KR" b="1" dirty="0" smtClean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식당간의 비슷한 정도는 </a:t>
            </a:r>
            <a:r>
              <a:rPr lang="ko-KR" altLang="en-US" b="1" dirty="0" smtClean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코사인 유사도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척도를 활용한다</a:t>
            </a:r>
            <a:r>
              <a:rPr lang="en-US" altLang="ko-KR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간단한 예시를 보자면 </a:t>
            </a:r>
            <a:endParaRPr lang="en-US" altLang="ko-KR" dirty="0" smtClean="0"/>
          </a:p>
          <a:p>
            <a:r>
              <a:rPr lang="ko-KR" altLang="en-US" dirty="0" err="1" smtClean="0"/>
              <a:t>햄버거집을</a:t>
            </a:r>
            <a:r>
              <a:rPr lang="ko-KR" altLang="en-US" dirty="0" smtClean="0"/>
              <a:t> 방문한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모두 치킨집도 방문하였다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햄버거집과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치킨집은</a:t>
            </a:r>
            <a:r>
              <a:rPr lang="ko-KR" altLang="en-US" dirty="0" smtClean="0"/>
              <a:t> 공통 고객을 둘이나 갖기 때문에</a:t>
            </a:r>
            <a:endParaRPr lang="en-US" altLang="ko-KR" dirty="0" smtClean="0"/>
          </a:p>
          <a:p>
            <a:r>
              <a:rPr lang="ko-KR" altLang="en-US" dirty="0" err="1" smtClean="0"/>
              <a:t>햄버거집과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치킨집은</a:t>
            </a:r>
            <a:r>
              <a:rPr lang="ko-KR" altLang="en-US" dirty="0" smtClean="0"/>
              <a:t> 유사한 식당이라고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있다는 </a:t>
            </a:r>
            <a:r>
              <a:rPr lang="ko-KR" altLang="en-US" dirty="0" err="1" smtClean="0"/>
              <a:t>것임다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5D96-E1B7-45EE-9784-9E00D82F7D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우리는 앞서 </a:t>
            </a:r>
            <a:r>
              <a:rPr lang="ko-KR" altLang="en-US" dirty="0" err="1" smtClean="0"/>
              <a:t>전처리한</a:t>
            </a:r>
            <a:r>
              <a:rPr lang="ko-KR" altLang="en-US" dirty="0" smtClean="0"/>
              <a:t> 예약 및 클릭 기록의 레코드 수를 카운트해서 </a:t>
            </a:r>
            <a:endParaRPr lang="en-US" altLang="ko-KR" dirty="0" smtClean="0"/>
          </a:p>
          <a:p>
            <a:r>
              <a:rPr lang="ko-KR" altLang="en-US" dirty="0" smtClean="0"/>
              <a:t>사용자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식당 사이의 빈도수를 나타내는 테이블을 만들었습니다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05D96-E1B7-45EE-9784-9E00D82F7D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50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3928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192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://euriion.com/wp-content/uploads/2014/09/200px-Dot_Product.svg_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0980" y="332751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곽민지</a:t>
            </a:r>
            <a:r>
              <a:rPr lang="en-US" altLang="ko-K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김미소</a:t>
            </a:r>
            <a:endParaRPr lang="ko-KR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5277" y="2060231"/>
            <a:ext cx="4940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맛집</a:t>
            </a:r>
            <a:r>
              <a:rPr lang="ko-KR" altLang="en-US" sz="5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추천 시스템</a:t>
            </a:r>
            <a:endParaRPr lang="ko-KR" altLang="en-US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9432" y="8134908"/>
            <a:ext cx="7587754" cy="2100992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423991" y="2644546"/>
          <a:ext cx="4269916" cy="320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4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74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74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74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333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4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4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민지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4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소민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673748" y="2356119"/>
          <a:ext cx="3227132" cy="1750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67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7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67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25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</a:t>
                      </a:r>
                      <a:r>
                        <a:rPr lang="en-US" altLang="ko-KR" sz="14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</a:t>
                      </a:r>
                      <a:endParaRPr lang="ko-KR" altLang="en-US" sz="1400" kern="12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0.027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0.027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397573" y="2161928"/>
            <a:ext cx="2322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빈도수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Pivot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able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 rot="12229669" flipH="1">
            <a:off x="7934544" y="3224195"/>
            <a:ext cx="503321" cy="1155477"/>
          </a:xfrm>
          <a:prstGeom prst="arc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3041" y="3068211"/>
            <a:ext cx="836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사용자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49775" y="2672775"/>
            <a:ext cx="836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업체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51513" y="1945608"/>
            <a:ext cx="2445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 유사도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able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658833" y="2791504"/>
            <a:ext cx="642025" cy="43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581525" y="2543175"/>
            <a:ext cx="847725" cy="3543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77476" y="2686050"/>
            <a:ext cx="819150" cy="59055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7375" y="2552700"/>
            <a:ext cx="847725" cy="35433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9175" y="259080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 = [ 5 0 1 ]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= [ 2 2 1 ]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194" name="Picture 2" descr="200px-Dot_Product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3162" y="3860040"/>
            <a:ext cx="1905000" cy="1524001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(11/15)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83055" y="6400311"/>
            <a:ext cx="2870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출처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</a:rPr>
              <a:t>: Total Data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</a:rPr>
              <a:t>Science BLOG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8614" y="304800"/>
            <a:ext cx="8081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기본 알고리즘 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CF </a:t>
            </a: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</a:t>
            </a:r>
            <a:r>
              <a:rPr lang="ko-KR" altLang="en-US" sz="4000" spc="300" dirty="0" err="1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84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330478" y="4238422"/>
            <a:ext cx="441797" cy="38910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29145" y="4246934"/>
            <a:ext cx="680935" cy="37937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706957" y="1918664"/>
          <a:ext cx="3566596" cy="1750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49">
                  <a:extLst>
                    <a:ext uri="{9D8B030D-6E8A-4147-A177-3AD203B41FA5}">
                      <a16:colId xmlns="" xmlns:a16="http://schemas.microsoft.com/office/drawing/2014/main" val="15523165"/>
                    </a:ext>
                  </a:extLst>
                </a:gridCol>
                <a:gridCol w="891649">
                  <a:extLst>
                    <a:ext uri="{9D8B030D-6E8A-4147-A177-3AD203B41FA5}">
                      <a16:colId xmlns="" xmlns:a16="http://schemas.microsoft.com/office/drawing/2014/main" val="2706105353"/>
                    </a:ext>
                  </a:extLst>
                </a:gridCol>
                <a:gridCol w="891649">
                  <a:extLst>
                    <a:ext uri="{9D8B030D-6E8A-4147-A177-3AD203B41FA5}">
                      <a16:colId xmlns="" xmlns:a16="http://schemas.microsoft.com/office/drawing/2014/main" val="1976126532"/>
                    </a:ext>
                  </a:extLst>
                </a:gridCol>
                <a:gridCol w="891649">
                  <a:extLst>
                    <a:ext uri="{9D8B030D-6E8A-4147-A177-3AD203B41FA5}">
                      <a16:colId xmlns="" xmlns:a16="http://schemas.microsoft.com/office/drawing/2014/main" val="2767354563"/>
                    </a:ext>
                  </a:extLst>
                </a:gridCol>
              </a:tblGrid>
              <a:tr h="40025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8223383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4619165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6124526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926784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695287" y="1250952"/>
            <a:ext cx="3473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 유사도 테이블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A,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얼마나 유사한가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3517628" y="2030164"/>
          <a:ext cx="3548976" cy="995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244">
                  <a:extLst>
                    <a:ext uri="{9D8B030D-6E8A-4147-A177-3AD203B41FA5}">
                      <a16:colId xmlns="" xmlns:a16="http://schemas.microsoft.com/office/drawing/2014/main" val="3381707565"/>
                    </a:ext>
                  </a:extLst>
                </a:gridCol>
                <a:gridCol w="887244">
                  <a:extLst>
                    <a:ext uri="{9D8B030D-6E8A-4147-A177-3AD203B41FA5}">
                      <a16:colId xmlns="" xmlns:a16="http://schemas.microsoft.com/office/drawing/2014/main" val="3188325314"/>
                    </a:ext>
                  </a:extLst>
                </a:gridCol>
                <a:gridCol w="887244">
                  <a:extLst>
                    <a:ext uri="{9D8B030D-6E8A-4147-A177-3AD203B41FA5}">
                      <a16:colId xmlns="" xmlns:a16="http://schemas.microsoft.com/office/drawing/2014/main" val="425073924"/>
                    </a:ext>
                  </a:extLst>
                </a:gridCol>
                <a:gridCol w="887244">
                  <a:extLst>
                    <a:ext uri="{9D8B030D-6E8A-4147-A177-3AD203B41FA5}">
                      <a16:colId xmlns="" xmlns:a16="http://schemas.microsoft.com/office/drawing/2014/main" val="914096943"/>
                    </a:ext>
                  </a:extLst>
                </a:gridCol>
              </a:tblGrid>
              <a:tr h="468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3316486"/>
                  </a:ext>
                </a:extLst>
              </a:tr>
              <a:tr h="526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0518378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73515" y="1301137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빈도수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Pivot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미소는 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얼마나 선호했는가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6498" y="1155324"/>
            <a:ext cx="1711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목표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미소가 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음식점을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몇 번 갈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건지추정하기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530" name="Picture 2" descr="C:\Users\NAVER.AD010\Desktop\Item-item collaborative filtering with binary or unary data_files\1_6Gi8TwlgjNeoaL_qskDMYQ(1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978" t="35448" r="50320" b="28128"/>
          <a:stretch/>
        </p:blipFill>
        <p:spPr bwMode="auto">
          <a:xfrm>
            <a:off x="5029200" y="4543425"/>
            <a:ext cx="361950" cy="523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566351" y="4519106"/>
            <a:ext cx="32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= 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숫자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로 예측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6475" y="4410347"/>
            <a:ext cx="420626" cy="39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5235" y="5483835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51875" y="5495856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위와 같은 방식으로 모든 음식점에 대한 추정 값을 구하고 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값이 높은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개의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음식점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추천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44"/>
          <p:cNvGrpSpPr/>
          <p:nvPr/>
        </p:nvGrpSpPr>
        <p:grpSpPr>
          <a:xfrm>
            <a:off x="5495517" y="4218417"/>
            <a:ext cx="3070970" cy="1063543"/>
            <a:chOff x="6982633" y="3969464"/>
            <a:chExt cx="3070970" cy="1063543"/>
          </a:xfrm>
        </p:grpSpPr>
        <p:sp>
          <p:nvSpPr>
            <p:cNvPr id="32" name="TextBox 31"/>
            <p:cNvSpPr txBox="1"/>
            <p:nvPr/>
          </p:nvSpPr>
          <p:spPr>
            <a:xfrm>
              <a:off x="7245757" y="4010939"/>
              <a:ext cx="1459054" cy="369332"/>
            </a:xfrm>
            <a:prstGeom prst="rect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5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번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 * 0.4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    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+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16377" y="4014325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1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번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* 0.013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82633" y="4523202"/>
              <a:ext cx="30205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11512" y="466367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0.4+0.013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297366" y="3969464"/>
              <a:ext cx="398834" cy="383301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780633" y="3979207"/>
              <a:ext cx="389105" cy="392202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562883" y="2568453"/>
            <a:ext cx="629931" cy="383301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63456" y="2540324"/>
            <a:ext cx="583433" cy="39220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6" name="Picture 2" descr="C:\Users\NAVER.AD010\Desktop\Item-item collaborative filtering with binary or unary data_files\1_6Gi8TwlgjNeoaL_qskDMYQ(1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814" r="31635" b="4286"/>
          <a:stretch/>
        </p:blipFill>
        <p:spPr bwMode="auto">
          <a:xfrm>
            <a:off x="3533775" y="3995478"/>
            <a:ext cx="1504950" cy="13766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(12/15)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8614" y="304800"/>
            <a:ext cx="8081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기본 알고리즘 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CF </a:t>
            </a: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</a:t>
            </a:r>
            <a:r>
              <a:rPr lang="ko-KR" altLang="en-US" sz="4000" spc="300" dirty="0" err="1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330478" y="4238422"/>
            <a:ext cx="441797" cy="38910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29145" y="4246934"/>
            <a:ext cx="680935" cy="37937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706957" y="1918664"/>
          <a:ext cx="3566596" cy="1750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49">
                  <a:extLst>
                    <a:ext uri="{9D8B030D-6E8A-4147-A177-3AD203B41FA5}">
                      <a16:colId xmlns="" xmlns:a16="http://schemas.microsoft.com/office/drawing/2014/main" val="15523165"/>
                    </a:ext>
                  </a:extLst>
                </a:gridCol>
                <a:gridCol w="891649">
                  <a:extLst>
                    <a:ext uri="{9D8B030D-6E8A-4147-A177-3AD203B41FA5}">
                      <a16:colId xmlns="" xmlns:a16="http://schemas.microsoft.com/office/drawing/2014/main" val="2706105353"/>
                    </a:ext>
                  </a:extLst>
                </a:gridCol>
                <a:gridCol w="891649">
                  <a:extLst>
                    <a:ext uri="{9D8B030D-6E8A-4147-A177-3AD203B41FA5}">
                      <a16:colId xmlns="" xmlns:a16="http://schemas.microsoft.com/office/drawing/2014/main" val="1976126532"/>
                    </a:ext>
                  </a:extLst>
                </a:gridCol>
                <a:gridCol w="891649">
                  <a:extLst>
                    <a:ext uri="{9D8B030D-6E8A-4147-A177-3AD203B41FA5}">
                      <a16:colId xmlns="" xmlns:a16="http://schemas.microsoft.com/office/drawing/2014/main" val="2767354563"/>
                    </a:ext>
                  </a:extLst>
                </a:gridCol>
              </a:tblGrid>
              <a:tr h="40025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8223383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4619165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6124526"/>
                  </a:ext>
                </a:extLst>
              </a:tr>
              <a:tr h="450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0.013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926784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695287" y="1250952"/>
            <a:ext cx="3473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 유사도 테이블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A,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얼마나 유사한가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3517628" y="2030164"/>
          <a:ext cx="3548976" cy="995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244">
                  <a:extLst>
                    <a:ext uri="{9D8B030D-6E8A-4147-A177-3AD203B41FA5}">
                      <a16:colId xmlns="" xmlns:a16="http://schemas.microsoft.com/office/drawing/2014/main" val="3381707565"/>
                    </a:ext>
                  </a:extLst>
                </a:gridCol>
                <a:gridCol w="887244">
                  <a:extLst>
                    <a:ext uri="{9D8B030D-6E8A-4147-A177-3AD203B41FA5}">
                      <a16:colId xmlns="" xmlns:a16="http://schemas.microsoft.com/office/drawing/2014/main" val="3188325314"/>
                    </a:ext>
                  </a:extLst>
                </a:gridCol>
                <a:gridCol w="887244">
                  <a:extLst>
                    <a:ext uri="{9D8B030D-6E8A-4147-A177-3AD203B41FA5}">
                      <a16:colId xmlns="" xmlns:a16="http://schemas.microsoft.com/office/drawing/2014/main" val="425073924"/>
                    </a:ext>
                  </a:extLst>
                </a:gridCol>
                <a:gridCol w="887244">
                  <a:extLst>
                    <a:ext uri="{9D8B030D-6E8A-4147-A177-3AD203B41FA5}">
                      <a16:colId xmlns="" xmlns:a16="http://schemas.microsoft.com/office/drawing/2014/main" val="914096943"/>
                    </a:ext>
                  </a:extLst>
                </a:gridCol>
              </a:tblGrid>
              <a:tr h="468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3316486"/>
                  </a:ext>
                </a:extLst>
              </a:tr>
              <a:tr h="526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4.87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0518378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73515" y="1301137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빈도수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Pivot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미소는 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업체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얼마나 선호했는가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6498" y="1155324"/>
            <a:ext cx="1711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목표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미소가 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음식점을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몇 번 갈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건지추정하기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530" name="Picture 2" descr="C:\Users\NAVER.AD010\Desktop\Item-item collaborative filtering with binary or unary data_files\1_6Gi8TwlgjNeoaL_qskDMYQ(1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978" t="35448" r="50320" b="28128"/>
          <a:stretch/>
        </p:blipFill>
        <p:spPr bwMode="auto">
          <a:xfrm>
            <a:off x="5029200" y="4543425"/>
            <a:ext cx="361950" cy="523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566351" y="4519106"/>
            <a:ext cx="32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= 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4.87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로 예측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6475" y="4410347"/>
            <a:ext cx="420626" cy="39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5235" y="5483835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51875" y="5495856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위와 같은 방식으로 모든 음식점에 대한 추정 값을 구하고 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값이 높은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개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음식점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추천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44"/>
          <p:cNvGrpSpPr/>
          <p:nvPr/>
        </p:nvGrpSpPr>
        <p:grpSpPr>
          <a:xfrm>
            <a:off x="5495517" y="4218417"/>
            <a:ext cx="3070970" cy="1063543"/>
            <a:chOff x="6982633" y="3969464"/>
            <a:chExt cx="3070970" cy="1063543"/>
          </a:xfrm>
        </p:grpSpPr>
        <p:sp>
          <p:nvSpPr>
            <p:cNvPr id="32" name="TextBox 31"/>
            <p:cNvSpPr txBox="1"/>
            <p:nvPr/>
          </p:nvSpPr>
          <p:spPr>
            <a:xfrm>
              <a:off x="7245757" y="4010939"/>
              <a:ext cx="1459054" cy="369332"/>
            </a:xfrm>
            <a:prstGeom prst="rect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5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번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 * 0.4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    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+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16377" y="4014325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1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번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* 0.013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82633" y="4523202"/>
              <a:ext cx="30205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11512" y="466367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0.4+0.013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297366" y="3969464"/>
              <a:ext cx="398834" cy="383301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780633" y="3979207"/>
              <a:ext cx="389105" cy="392202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562883" y="2568453"/>
            <a:ext cx="629931" cy="383301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63456" y="2540324"/>
            <a:ext cx="583433" cy="39220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6" name="Picture 2" descr="C:\Users\NAVER.AD010\Desktop\Item-item collaborative filtering with binary or unary data_files\1_6Gi8TwlgjNeoaL_qskDMYQ(1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814" r="31635" b="4286"/>
          <a:stretch/>
        </p:blipFill>
        <p:spPr bwMode="auto">
          <a:xfrm>
            <a:off x="3533775" y="3995478"/>
            <a:ext cx="1504950" cy="13766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(1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8614" y="304800"/>
            <a:ext cx="8081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기본 알고리즘 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CF </a:t>
            </a: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</a:t>
            </a:r>
            <a:r>
              <a:rPr lang="ko-KR" altLang="en-US" sz="4000" spc="300" dirty="0" err="1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3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noProof="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2184" y="155703"/>
            <a:ext cx="3881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평가 지표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665" y="153240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smtClean="0"/>
              <a:t>옳게 </a:t>
            </a:r>
            <a:r>
              <a:rPr lang="ko-KR" altLang="ko-KR" b="1" dirty="0"/>
              <a:t>추천한 아이템 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26124" y="3275640"/>
            <a:ext cx="6934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Recall at top </a:t>
            </a:r>
            <a:r>
              <a:rPr lang="en-US" altLang="ko-KR" sz="28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20 – </a:t>
            </a:r>
            <a:r>
              <a:rPr lang="ko-KR" altLang="en-US" sz="28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추천</a:t>
            </a:r>
            <a:r>
              <a:rPr lang="en-US" altLang="ko-KR" sz="2800" b="1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리스트 평가지표</a:t>
            </a:r>
            <a:r>
              <a:rPr lang="en-US" altLang="ko-KR" sz="2800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5938624" y="4465468"/>
            <a:ext cx="8577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데이터 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Sparsity</a:t>
            </a:r>
            <a:r>
              <a:rPr lang="ko-KR" altLang="en-US" sz="1400" dirty="0"/>
              <a:t>고려  </a:t>
            </a:r>
            <a:endParaRPr lang="en-US" altLang="ko-KR" sz="1400" b="1" kern="5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ko-KR" sz="14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-</a:t>
            </a:r>
            <a:r>
              <a:rPr lang="ko-KR" altLang="ko-KR" sz="14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실제 </a:t>
            </a:r>
            <a:r>
              <a:rPr lang="ko-KR" altLang="en-US" sz="14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추천 </a:t>
            </a:r>
            <a:r>
              <a:rPr lang="ko-KR" altLang="ko-KR" sz="14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서비스 </a:t>
            </a:r>
            <a:r>
              <a:rPr lang="ko-KR" altLang="ko-KR" sz="1400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제공 시에 사용자에게 노출되는</a:t>
            </a:r>
            <a:r>
              <a:rPr lang="en-US" altLang="ko-KR" sz="1400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400" dirty="0"/>
              <a:t>상위 아이템</a:t>
            </a:r>
            <a:r>
              <a:rPr lang="ko-KR" altLang="en-US" sz="1400" dirty="0"/>
              <a:t>만을 평가 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41820" y="5084083"/>
            <a:ext cx="5709146" cy="129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altLang="ko-KR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en-US" altLang="ko-KR" b="1" kern="5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Precison</a:t>
            </a:r>
            <a:r>
              <a:rPr lang="ko-KR" altLang="ko-KR" b="1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아닌 </a:t>
            </a:r>
            <a:r>
              <a:rPr lang="en-US" altLang="ko-KR" b="1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Recall </a:t>
            </a:r>
            <a:r>
              <a:rPr lang="ko-KR" altLang="ko-KR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채택</a:t>
            </a:r>
            <a:endParaRPr lang="en-US" altLang="ko-KR" b="1" kern="50" dirty="0" smtClean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>
              <a:lnSpc>
                <a:spcPct val="106000"/>
              </a:lnSpc>
            </a:pPr>
            <a:endParaRPr lang="en-US" altLang="ko-KR" sz="1400" kern="5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ko-KR" altLang="ko-KR" sz="1400" b="1" dirty="0" smtClean="0"/>
              <a:t>고객이 </a:t>
            </a:r>
            <a:r>
              <a:rPr lang="ko-KR" altLang="ko-KR" sz="1400" b="1" dirty="0" err="1"/>
              <a:t>실제구매한</a:t>
            </a:r>
            <a:r>
              <a:rPr lang="ko-KR" altLang="ko-KR" sz="1400" b="1" dirty="0"/>
              <a:t> 아이템 </a:t>
            </a:r>
            <a:r>
              <a:rPr lang="ko-KR" altLang="ko-KR" sz="1400" b="1" dirty="0" err="1"/>
              <a:t>로</a:t>
            </a:r>
            <a:r>
              <a:rPr lang="ko-KR" altLang="ko-KR" sz="1400" b="1" dirty="0"/>
              <a:t> 수</a:t>
            </a:r>
            <a:r>
              <a:rPr lang="ko-KR" altLang="en-US" sz="1400" dirty="0" smtClean="0"/>
              <a:t>에 더 가중치를 주기 위함</a:t>
            </a:r>
            <a:endParaRPr lang="en-US" altLang="ko-KR" sz="1400" dirty="0" smtClean="0"/>
          </a:p>
          <a:p>
            <a:pPr>
              <a:lnSpc>
                <a:spcPct val="106000"/>
              </a:lnSpc>
            </a:pPr>
            <a:r>
              <a:rPr lang="en-US" altLang="ko-KR" sz="1400" dirty="0"/>
              <a:t>	</a:t>
            </a:r>
            <a:r>
              <a:rPr lang="en-US" altLang="ko-KR" sz="1200" dirty="0" smtClean="0"/>
              <a:t>* </a:t>
            </a:r>
            <a:r>
              <a:rPr lang="en-US" altLang="ko-KR" sz="1200" b="1" kern="5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Precison</a:t>
            </a:r>
            <a:r>
              <a:rPr lang="en-US" altLang="ko-KR" sz="1200" b="1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b="1" dirty="0"/>
              <a:t>옳게 추천한 아이템 수</a:t>
            </a:r>
            <a:r>
              <a:rPr lang="en-US" altLang="ko-KR" sz="1200" b="1" dirty="0"/>
              <a:t> / </a:t>
            </a:r>
            <a:r>
              <a:rPr lang="ko-KR" altLang="en-US" sz="1200" b="1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추천한 </a:t>
            </a:r>
            <a:r>
              <a:rPr lang="ko-KR" altLang="en-US" sz="1200" b="1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아이템 수</a:t>
            </a:r>
            <a:endParaRPr lang="en-US" altLang="ko-KR" sz="1200" b="1" dirty="0"/>
          </a:p>
          <a:p>
            <a:pPr>
              <a:lnSpc>
                <a:spcPct val="106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  </a:t>
            </a:r>
            <a:endParaRPr lang="ko-KR" altLang="ko-KR" sz="1400" kern="5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93483" y="4096136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(2) N</a:t>
            </a:r>
            <a:r>
              <a:rPr lang="en-US" altLang="ko-KR" b="1" dirty="0"/>
              <a:t>= </a:t>
            </a:r>
            <a:r>
              <a:rPr lang="en-US" altLang="ko-KR" b="1" dirty="0" smtClean="0"/>
              <a:t>20</a:t>
            </a:r>
            <a:endParaRPr lang="ko-KR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2426124" y="199447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smtClean="0"/>
              <a:t>고객이 </a:t>
            </a:r>
            <a:r>
              <a:rPr lang="ko-KR" altLang="ko-KR" b="1" dirty="0"/>
              <a:t>실제로 구매한 아이템 수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46511" y="1709722"/>
            <a:ext cx="209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Recall (</a:t>
            </a:r>
            <a:r>
              <a:rPr lang="ko-KR" altLang="ko-KR" b="1" dirty="0" err="1" smtClean="0"/>
              <a:t>재현율</a:t>
            </a:r>
            <a:r>
              <a:rPr lang="en-US" altLang="ko-KR" b="1" dirty="0" smtClean="0"/>
              <a:t>) = 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619721" y="1940997"/>
            <a:ext cx="3132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4798947" y="3766023"/>
            <a:ext cx="1094536" cy="6660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>
            <a:off x="554325" y="2118311"/>
            <a:ext cx="2883357" cy="1217268"/>
          </a:xfrm>
          <a:prstGeom prst="bentConnector3">
            <a:avLst>
              <a:gd name="adj1" fmla="val 37556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30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noProof="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800" y="143569"/>
            <a:ext cx="2871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설계   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00900" y="7404508"/>
            <a:ext cx="10646538" cy="608844"/>
            <a:chOff x="822184" y="2173523"/>
            <a:chExt cx="10646538" cy="608844"/>
          </a:xfrm>
        </p:grpSpPr>
        <p:sp>
          <p:nvSpPr>
            <p:cNvPr id="3" name="직사각형 2"/>
            <p:cNvSpPr/>
            <p:nvPr/>
          </p:nvSpPr>
          <p:spPr>
            <a:xfrm>
              <a:off x="822184" y="2173523"/>
              <a:ext cx="26981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CF </a:t>
              </a:r>
              <a:r>
                <a:rPr lang="ko-KR" altLang="en-US" sz="1600" b="1" dirty="0"/>
                <a:t>예약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전화 빈도</a:t>
              </a:r>
              <a:r>
                <a:rPr lang="en-US" altLang="ko-KR" sz="1600" b="1" dirty="0"/>
                <a:t>(1~5)</a:t>
              </a:r>
              <a:r>
                <a:rPr lang="ko-KR" altLang="en-US" sz="1600" b="1" dirty="0"/>
                <a:t>를 </a:t>
              </a:r>
              <a:endParaRPr lang="en-US" altLang="ko-KR" sz="1600" b="1" dirty="0" smtClean="0"/>
            </a:p>
            <a:p>
              <a:r>
                <a:rPr lang="ko-KR" altLang="en-US" sz="1600" b="1" dirty="0" smtClean="0"/>
                <a:t>반영한 </a:t>
              </a:r>
              <a:r>
                <a:rPr lang="ko-KR" altLang="en-US" sz="1600" b="1" dirty="0"/>
                <a:t>추천 </a:t>
              </a:r>
              <a:endParaRPr lang="en-US" altLang="ko-KR" sz="16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61940" y="2197592"/>
              <a:ext cx="21123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/>
                <a:t>빈도 수 에서 </a:t>
              </a:r>
              <a:endParaRPr lang="en-US" altLang="ko-KR" sz="1600" b="1" dirty="0" smtClean="0"/>
            </a:p>
            <a:p>
              <a:r>
                <a:rPr lang="en-US" altLang="ko-KR" sz="1600" b="1" dirty="0" smtClean="0"/>
                <a:t>binary(0/1</a:t>
              </a:r>
              <a:r>
                <a:rPr lang="en-US" altLang="ko-KR" sz="1600" b="1" dirty="0"/>
                <a:t>) </a:t>
              </a:r>
              <a:r>
                <a:rPr lang="ko-KR" altLang="en-US" sz="1600" b="1" dirty="0"/>
                <a:t>로 변환 </a:t>
              </a:r>
              <a:endParaRPr lang="en-US" altLang="ko-KR" sz="16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48816" y="2197592"/>
              <a:ext cx="4171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-&gt;</a:t>
              </a:r>
              <a:endParaRPr lang="ko-KR" altLang="en-US" sz="16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64786" y="2211689"/>
              <a:ext cx="4171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-&gt;</a:t>
              </a:r>
              <a:endParaRPr lang="ko-KR" altLang="en-US" sz="16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42921" y="2197591"/>
              <a:ext cx="29258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item-item </a:t>
              </a:r>
              <a:r>
                <a:rPr lang="ko-KR" altLang="en-US" sz="1600" b="1" dirty="0"/>
                <a:t>유사도 실험 </a:t>
              </a:r>
              <a:endParaRPr lang="en-US" altLang="ko-KR" sz="1600" b="1" dirty="0" smtClean="0"/>
            </a:p>
            <a:p>
              <a:r>
                <a:rPr lang="en-US" altLang="ko-KR" sz="1600" b="1" dirty="0" smtClean="0"/>
                <a:t>( </a:t>
              </a:r>
              <a:r>
                <a:rPr lang="ko-KR" altLang="en-US" sz="1600" b="1" dirty="0"/>
                <a:t>코사인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유클리드 </a:t>
              </a:r>
              <a:r>
                <a:rPr lang="en-US" altLang="ko-KR" sz="1600" b="1" dirty="0"/>
                <a:t>, </a:t>
              </a:r>
              <a:r>
                <a:rPr lang="ko-KR" altLang="en-US" sz="1600" b="1" dirty="0" err="1"/>
                <a:t>자카드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) 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29510" y="8002785"/>
            <a:ext cx="14275123" cy="442097"/>
            <a:chOff x="780449" y="4086415"/>
            <a:chExt cx="14275123" cy="442097"/>
          </a:xfrm>
        </p:grpSpPr>
        <p:sp>
          <p:nvSpPr>
            <p:cNvPr id="9" name="TextBox 8"/>
            <p:cNvSpPr txBox="1"/>
            <p:nvPr/>
          </p:nvSpPr>
          <p:spPr>
            <a:xfrm>
              <a:off x="8683800" y="4189958"/>
              <a:ext cx="6371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-&gt; Random Forest </a:t>
              </a:r>
              <a:endParaRPr lang="ko-KR" altLang="en-US" sz="16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0449" y="4086415"/>
              <a:ext cx="4171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-&gt;</a:t>
              </a:r>
              <a:endParaRPr lang="ko-KR" altLang="en-US" sz="16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17487" y="4086415"/>
              <a:ext cx="2247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/>
                <a:t>고객 </a:t>
              </a:r>
              <a:r>
                <a:rPr lang="ko-KR" altLang="en-US" sz="1600" b="1" dirty="0" err="1"/>
                <a:t>클러스터링</a:t>
              </a:r>
              <a:r>
                <a:rPr lang="ko-KR" altLang="en-US" sz="1600" b="1" dirty="0"/>
                <a:t> 사용 </a:t>
              </a:r>
              <a:endParaRPr lang="en-US" altLang="ko-KR" sz="16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79900" y="4189958"/>
              <a:ext cx="60960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600" b="1" dirty="0"/>
                <a:t>-&gt; </a:t>
              </a:r>
              <a:r>
                <a:rPr lang="ko-KR" altLang="ko-KR" sz="1600" b="1" dirty="0"/>
                <a:t>컨텐츠 기반 모델을 접목</a:t>
              </a:r>
              <a:r>
                <a:rPr lang="en-US" altLang="ko-KR" sz="1600" b="1" dirty="0"/>
                <a:t> </a:t>
              </a:r>
            </a:p>
          </p:txBody>
        </p:sp>
      </p:grpSp>
      <p:pic>
        <p:nvPicPr>
          <p:cNvPr id="21" name="그림 20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33" y="1134668"/>
            <a:ext cx="10250465" cy="525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6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-30736"/>
            <a:ext cx="2844799" cy="6888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2" y="983579"/>
            <a:ext cx="2844800" cy="118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82020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65217" y="66005"/>
            <a:ext cx="82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539" y="26460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</a:t>
            </a:r>
            <a:endParaRPr lang="ko-KR" altLang="en-US" sz="28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574" y="4298026"/>
            <a:ext cx="6371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Random </a:t>
            </a:r>
            <a:r>
              <a:rPr lang="en-US" altLang="ko-KR" sz="1500" b="1" dirty="0"/>
              <a:t>Forest </a:t>
            </a:r>
            <a:endParaRPr lang="ko-KR" altLang="en-US" sz="1500" b="1" dirty="0"/>
          </a:p>
        </p:txBody>
      </p:sp>
      <p:sp>
        <p:nvSpPr>
          <p:cNvPr id="3" name="직사각형 2"/>
          <p:cNvSpPr/>
          <p:nvPr/>
        </p:nvSpPr>
        <p:spPr>
          <a:xfrm>
            <a:off x="157432" y="1379387"/>
            <a:ext cx="20695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/>
              <a:t>성능 평가 결과</a:t>
            </a:r>
            <a:endParaRPr lang="en-US" altLang="ko-KR" sz="15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43574" y="2571279"/>
            <a:ext cx="2117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고객 </a:t>
            </a:r>
            <a:r>
              <a:rPr lang="ko-KR" altLang="en-US" sz="1500" b="1" dirty="0" err="1"/>
              <a:t>클러스터링</a:t>
            </a:r>
            <a:r>
              <a:rPr lang="ko-KR" altLang="en-US" sz="1500" b="1" dirty="0"/>
              <a:t> 사용 </a:t>
            </a:r>
            <a:endParaRPr lang="en-US" altLang="ko-KR" sz="1500" b="1" dirty="0"/>
          </a:p>
        </p:txBody>
      </p:sp>
      <p:sp>
        <p:nvSpPr>
          <p:cNvPr id="12" name="직사각형 11"/>
          <p:cNvSpPr/>
          <p:nvPr/>
        </p:nvSpPr>
        <p:spPr>
          <a:xfrm>
            <a:off x="143574" y="3449635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500" b="1" dirty="0" smtClean="0"/>
              <a:t>컨텐츠 </a:t>
            </a:r>
            <a:r>
              <a:rPr lang="ko-KR" altLang="ko-KR" sz="1500" b="1" dirty="0"/>
              <a:t>기반 모델을 접목</a:t>
            </a:r>
            <a:r>
              <a:rPr lang="en-US" altLang="ko-KR" sz="1500" b="1" dirty="0"/>
              <a:t>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2793920"/>
              </p:ext>
            </p:extLst>
          </p:nvPr>
        </p:nvGraphicFramePr>
        <p:xfrm>
          <a:off x="3491561" y="1828799"/>
          <a:ext cx="4710023" cy="3566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869">
                  <a:extLst>
                    <a:ext uri="{9D8B030D-6E8A-4147-A177-3AD203B41FA5}">
                      <a16:colId xmlns:a16="http://schemas.microsoft.com/office/drawing/2014/main" xmlns="" val="1543628856"/>
                    </a:ext>
                  </a:extLst>
                </a:gridCol>
                <a:gridCol w="2467154">
                  <a:extLst>
                    <a:ext uri="{9D8B030D-6E8A-4147-A177-3AD203B41FA5}">
                      <a16:colId xmlns:a16="http://schemas.microsoft.com/office/drawing/2014/main" xmlns="" val="671909095"/>
                    </a:ext>
                  </a:extLst>
                </a:gridCol>
              </a:tblGrid>
              <a:tr h="54034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채택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2710317"/>
                  </a:ext>
                </a:extLst>
              </a:tr>
              <a:tr h="88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데이터 전처리 방식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예약했으면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en-US" altLang="ko-KR" sz="18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800" baseline="0" dirty="0" smtClean="0"/>
                        <a:t>예약하지 않으면 </a:t>
                      </a:r>
                      <a:r>
                        <a:rPr lang="en-US" altLang="ko-KR" sz="1800" baseline="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4519488"/>
                  </a:ext>
                </a:extLst>
              </a:tr>
              <a:tr h="9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사용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 기반 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협업 </a:t>
                      </a:r>
                      <a:r>
                        <a:rPr lang="ko-KR" altLang="en-US" sz="1800" dirty="0" err="1" smtClean="0"/>
                        <a:t>필터링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4693425"/>
                  </a:ext>
                </a:extLst>
              </a:tr>
              <a:tr h="1174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유사도 계산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자카드</a:t>
                      </a:r>
                      <a:r>
                        <a:rPr lang="ko-KR" altLang="en-US" sz="1800" dirty="0" smtClean="0"/>
                        <a:t> 유사도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1254022"/>
                  </a:ext>
                </a:extLst>
              </a:tr>
            </a:tbl>
          </a:graphicData>
        </a:graphic>
      </p:graphicFrame>
      <p:sp>
        <p:nvSpPr>
          <p:cNvPr id="8" name="사각형 설명선 7"/>
          <p:cNvSpPr/>
          <p:nvPr/>
        </p:nvSpPr>
        <p:spPr>
          <a:xfrm>
            <a:off x="8609163" y="2019810"/>
            <a:ext cx="3450565" cy="2240859"/>
          </a:xfrm>
          <a:prstGeom prst="wedgeRectCallout">
            <a:avLst>
              <a:gd name="adj1" fmla="val -58352"/>
              <a:gd name="adj2" fmla="val -9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2740265"/>
              </p:ext>
            </p:extLst>
          </p:nvPr>
        </p:nvGraphicFramePr>
        <p:xfrm>
          <a:off x="8778415" y="2257629"/>
          <a:ext cx="3112060" cy="1843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015">
                  <a:extLst>
                    <a:ext uri="{9D8B030D-6E8A-4147-A177-3AD203B41FA5}">
                      <a16:colId xmlns:a16="http://schemas.microsoft.com/office/drawing/2014/main" xmlns="" val="1543628856"/>
                    </a:ext>
                  </a:extLst>
                </a:gridCol>
                <a:gridCol w="778015">
                  <a:extLst>
                    <a:ext uri="{9D8B030D-6E8A-4147-A177-3AD203B41FA5}">
                      <a16:colId xmlns:a16="http://schemas.microsoft.com/office/drawing/2014/main" xmlns="" val="671909095"/>
                    </a:ext>
                  </a:extLst>
                </a:gridCol>
                <a:gridCol w="778015">
                  <a:extLst>
                    <a:ext uri="{9D8B030D-6E8A-4147-A177-3AD203B41FA5}">
                      <a16:colId xmlns:a16="http://schemas.microsoft.com/office/drawing/2014/main" xmlns="" val="3946722642"/>
                    </a:ext>
                  </a:extLst>
                </a:gridCol>
                <a:gridCol w="778015">
                  <a:extLst>
                    <a:ext uri="{9D8B030D-6E8A-4147-A177-3AD203B41FA5}">
                      <a16:colId xmlns:a16="http://schemas.microsoft.com/office/drawing/2014/main" xmlns="" val="3980961450"/>
                    </a:ext>
                  </a:extLst>
                </a:gridCol>
              </a:tblGrid>
              <a:tr h="4608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식당</a:t>
                      </a:r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식당</a:t>
                      </a:r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식당</a:t>
                      </a:r>
                      <a:r>
                        <a:rPr lang="en-US" altLang="ko-KR" sz="1800" dirty="0" smtClean="0"/>
                        <a:t>3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92710317"/>
                  </a:ext>
                </a:extLst>
              </a:tr>
              <a:tr h="46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사람</a:t>
                      </a:r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4519488"/>
                  </a:ext>
                </a:extLst>
              </a:tr>
              <a:tr h="460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사람</a:t>
                      </a:r>
                      <a:r>
                        <a:rPr lang="en-US" altLang="ko-KR" sz="1800" dirty="0" smtClean="0"/>
                        <a:t>2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4693425"/>
                  </a:ext>
                </a:extLst>
              </a:tr>
              <a:tr h="460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사람</a:t>
                      </a:r>
                      <a:r>
                        <a:rPr lang="en-US" altLang="ko-KR" sz="1800" dirty="0" smtClean="0"/>
                        <a:t>3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25402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84164" y="787826"/>
            <a:ext cx="3174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성능 평가 결과</a:t>
            </a:r>
            <a:endParaRPr lang="en-US" altLang="ko-KR" sz="24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767388" y="5500984"/>
            <a:ext cx="3463157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6000"/>
              </a:lnSpc>
            </a:pPr>
            <a:r>
              <a:rPr lang="en-US" altLang="ko-KR" b="1" kern="50" dirty="0" smtClean="0"/>
              <a:t>Recall = 0.3016</a:t>
            </a:r>
            <a:endParaRPr lang="ko-KR" altLang="ko-KR" b="1" kern="5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91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9750260"/>
              </p:ext>
            </p:extLst>
          </p:nvPr>
        </p:nvGraphicFramePr>
        <p:xfrm>
          <a:off x="3491561" y="1828799"/>
          <a:ext cx="4710023" cy="3566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869">
                  <a:extLst>
                    <a:ext uri="{9D8B030D-6E8A-4147-A177-3AD203B41FA5}">
                      <a16:colId xmlns:a16="http://schemas.microsoft.com/office/drawing/2014/main" xmlns="" val="1543628856"/>
                    </a:ext>
                  </a:extLst>
                </a:gridCol>
                <a:gridCol w="2467154">
                  <a:extLst>
                    <a:ext uri="{9D8B030D-6E8A-4147-A177-3AD203B41FA5}">
                      <a16:colId xmlns:a16="http://schemas.microsoft.com/office/drawing/2014/main" xmlns="" val="671909095"/>
                    </a:ext>
                  </a:extLst>
                </a:gridCol>
              </a:tblGrid>
              <a:tr h="54034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채택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2710317"/>
                  </a:ext>
                </a:extLst>
              </a:tr>
              <a:tr h="88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데이터 전처리 방식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예약했으면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en-US" altLang="ko-KR" sz="18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800" baseline="0" dirty="0" smtClean="0"/>
                        <a:t>예약하지 않으면 </a:t>
                      </a:r>
                      <a:r>
                        <a:rPr lang="en-US" altLang="ko-KR" sz="1800" baseline="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4519488"/>
                  </a:ext>
                </a:extLst>
              </a:tr>
              <a:tr h="9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사용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 기반 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협업 </a:t>
                      </a:r>
                      <a:r>
                        <a:rPr lang="ko-KR" altLang="en-US" sz="1800" dirty="0" err="1" smtClean="0"/>
                        <a:t>필터링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4693425"/>
                  </a:ext>
                </a:extLst>
              </a:tr>
              <a:tr h="1174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유사도 계산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자카드</a:t>
                      </a:r>
                      <a:r>
                        <a:rPr lang="ko-KR" altLang="en-US" sz="1800" dirty="0" smtClean="0"/>
                        <a:t> 유사도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1254022"/>
                  </a:ext>
                </a:extLst>
              </a:tr>
            </a:tbl>
          </a:graphicData>
        </a:graphic>
      </p:graphicFrame>
      <p:sp>
        <p:nvSpPr>
          <p:cNvPr id="8" name="사각형 설명선 7"/>
          <p:cNvSpPr/>
          <p:nvPr/>
        </p:nvSpPr>
        <p:spPr>
          <a:xfrm>
            <a:off x="8557404" y="3208070"/>
            <a:ext cx="3450565" cy="1919799"/>
          </a:xfrm>
          <a:prstGeom prst="wedgeRectCallout">
            <a:avLst>
              <a:gd name="adj1" fmla="val -56852"/>
              <a:gd name="adj2" fmla="val -61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000" b="1" dirty="0" smtClean="0">
                <a:solidFill>
                  <a:srgbClr val="00B050"/>
                </a:solidFill>
              </a:rPr>
              <a:t>취향이 </a:t>
            </a:r>
            <a:r>
              <a:rPr lang="ko-KR" altLang="ko-KR" sz="2000" b="1" dirty="0">
                <a:solidFill>
                  <a:srgbClr val="00B050"/>
                </a:solidFill>
              </a:rPr>
              <a:t>비슷한 다른 </a:t>
            </a:r>
            <a:r>
              <a:rPr lang="ko-KR" altLang="ko-KR" sz="2000" b="1" dirty="0" smtClean="0">
                <a:solidFill>
                  <a:srgbClr val="00B050"/>
                </a:solidFill>
              </a:rPr>
              <a:t>사용자</a:t>
            </a:r>
            <a:r>
              <a:rPr lang="ko-KR" altLang="en-US" sz="2000" dirty="0">
                <a:solidFill>
                  <a:schemeClr val="tx1"/>
                </a:solidFill>
              </a:rPr>
              <a:t>가</a:t>
            </a:r>
            <a:r>
              <a:rPr lang="ko-KR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ko-KR" sz="2000" dirty="0">
                <a:solidFill>
                  <a:schemeClr val="tx1"/>
                </a:solidFill>
              </a:rPr>
              <a:t>선호하는 아이템을 </a:t>
            </a:r>
            <a:r>
              <a:rPr lang="ko-KR" altLang="ko-KR" sz="2000" dirty="0" smtClean="0">
                <a:solidFill>
                  <a:schemeClr val="tx1"/>
                </a:solidFill>
              </a:rPr>
              <a:t>추천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767388" y="5500984"/>
            <a:ext cx="3463157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6000"/>
              </a:lnSpc>
            </a:pPr>
            <a:r>
              <a:rPr lang="en-US" altLang="ko-KR" b="1" kern="50" dirty="0" smtClean="0"/>
              <a:t>Recall = 0.3016</a:t>
            </a:r>
            <a:endParaRPr lang="ko-KR" altLang="ko-KR" b="1" kern="5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4164" y="787826"/>
            <a:ext cx="3174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성능 평가 결과</a:t>
            </a:r>
            <a:endParaRPr lang="en-US" altLang="ko-KR" sz="24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-1" y="-30736"/>
            <a:ext cx="2844799" cy="6888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2" y="983579"/>
            <a:ext cx="2844800" cy="118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" y="82020"/>
            <a:ext cx="691749" cy="675856"/>
            <a:chOff x="4834228" y="1281816"/>
            <a:chExt cx="2523545" cy="2465568"/>
          </a:xfrm>
        </p:grpSpPr>
        <p:sp>
          <p:nvSpPr>
            <p:cNvPr id="40" name="눈물 방울 39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-65217" y="66005"/>
            <a:ext cx="82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0539" y="26460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</a:t>
            </a:r>
            <a:endParaRPr lang="ko-KR" altLang="en-US" sz="28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3574" y="4298026"/>
            <a:ext cx="6371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Random </a:t>
            </a:r>
            <a:r>
              <a:rPr lang="en-US" altLang="ko-KR" sz="1500" b="1" dirty="0"/>
              <a:t>Forest </a:t>
            </a:r>
            <a:endParaRPr lang="ko-KR" altLang="en-US" sz="1500" b="1" dirty="0"/>
          </a:p>
        </p:txBody>
      </p:sp>
      <p:sp>
        <p:nvSpPr>
          <p:cNvPr id="45" name="직사각형 44"/>
          <p:cNvSpPr/>
          <p:nvPr/>
        </p:nvSpPr>
        <p:spPr>
          <a:xfrm>
            <a:off x="157432" y="1379387"/>
            <a:ext cx="20695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/>
              <a:t>성능 평가 결과</a:t>
            </a:r>
            <a:endParaRPr lang="en-US" altLang="ko-KR" sz="1500" b="1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143574" y="2571279"/>
            <a:ext cx="2117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고객 </a:t>
            </a:r>
            <a:r>
              <a:rPr lang="ko-KR" altLang="en-US" sz="1500" b="1" dirty="0" err="1"/>
              <a:t>클러스터링</a:t>
            </a:r>
            <a:r>
              <a:rPr lang="ko-KR" altLang="en-US" sz="1500" b="1" dirty="0"/>
              <a:t> 사용 </a:t>
            </a:r>
            <a:endParaRPr lang="en-US" altLang="ko-KR" sz="1500" b="1" dirty="0"/>
          </a:p>
        </p:txBody>
      </p:sp>
      <p:sp>
        <p:nvSpPr>
          <p:cNvPr id="47" name="직사각형 46"/>
          <p:cNvSpPr/>
          <p:nvPr/>
        </p:nvSpPr>
        <p:spPr>
          <a:xfrm>
            <a:off x="143574" y="3449635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500" b="1" dirty="0" smtClean="0"/>
              <a:t>컨텐츠 </a:t>
            </a:r>
            <a:r>
              <a:rPr lang="ko-KR" altLang="ko-KR" sz="1500" b="1" dirty="0"/>
              <a:t>기반 모델을 접목</a:t>
            </a:r>
            <a:r>
              <a:rPr lang="en-US" altLang="ko-KR" sz="1500" b="1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721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6121180"/>
              </p:ext>
            </p:extLst>
          </p:nvPr>
        </p:nvGraphicFramePr>
        <p:xfrm>
          <a:off x="3491561" y="1828799"/>
          <a:ext cx="4710023" cy="3566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869">
                  <a:extLst>
                    <a:ext uri="{9D8B030D-6E8A-4147-A177-3AD203B41FA5}">
                      <a16:colId xmlns:a16="http://schemas.microsoft.com/office/drawing/2014/main" xmlns="" val="1543628856"/>
                    </a:ext>
                  </a:extLst>
                </a:gridCol>
                <a:gridCol w="2467154">
                  <a:extLst>
                    <a:ext uri="{9D8B030D-6E8A-4147-A177-3AD203B41FA5}">
                      <a16:colId xmlns:a16="http://schemas.microsoft.com/office/drawing/2014/main" xmlns="" val="671909095"/>
                    </a:ext>
                  </a:extLst>
                </a:gridCol>
              </a:tblGrid>
              <a:tr h="54034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채택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2710317"/>
                  </a:ext>
                </a:extLst>
              </a:tr>
              <a:tr h="88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데이터 전처리 방식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예약했으면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en-US" altLang="ko-KR" sz="18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800" baseline="0" dirty="0" smtClean="0"/>
                        <a:t>예약하지 않으면 </a:t>
                      </a:r>
                      <a:r>
                        <a:rPr lang="en-US" altLang="ko-KR" sz="1800" baseline="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4519488"/>
                  </a:ext>
                </a:extLst>
              </a:tr>
              <a:tr h="9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사용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 기반 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협업 </a:t>
                      </a:r>
                      <a:r>
                        <a:rPr lang="ko-KR" altLang="en-US" sz="1800" dirty="0" err="1" smtClean="0"/>
                        <a:t>필터링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4693425"/>
                  </a:ext>
                </a:extLst>
              </a:tr>
              <a:tr h="1174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유사도 계산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자카드</a:t>
                      </a:r>
                      <a:r>
                        <a:rPr lang="ko-KR" altLang="en-US" sz="1800" dirty="0" smtClean="0"/>
                        <a:t> 유사도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1254022"/>
                  </a:ext>
                </a:extLst>
              </a:tr>
            </a:tbl>
          </a:graphicData>
        </a:graphic>
      </p:graphicFrame>
      <p:sp>
        <p:nvSpPr>
          <p:cNvPr id="8" name="사각형 설명선 7"/>
          <p:cNvSpPr/>
          <p:nvPr/>
        </p:nvSpPr>
        <p:spPr>
          <a:xfrm>
            <a:off x="8591909" y="3765451"/>
            <a:ext cx="3427563" cy="2847177"/>
          </a:xfrm>
          <a:prstGeom prst="wedgeRectCallout">
            <a:avLst>
              <a:gd name="adj1" fmla="val -56852"/>
              <a:gd name="adj2" fmla="val 23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코사인 유사도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유클리드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유사도에</a:t>
            </a:r>
            <a:r>
              <a:rPr lang="ko-KR" altLang="en-US" dirty="0" smtClean="0">
                <a:solidFill>
                  <a:schemeClr val="tx1"/>
                </a:solidFill>
              </a:rPr>
              <a:t> 비해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높은 성능을 보여줌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8936" y="4007440"/>
            <a:ext cx="2793508" cy="136625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67388" y="5500984"/>
            <a:ext cx="3463157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6000"/>
              </a:lnSpc>
            </a:pPr>
            <a:r>
              <a:rPr lang="en-US" altLang="ko-KR" b="1" kern="50" dirty="0" smtClean="0"/>
              <a:t>Recall = 0.3016</a:t>
            </a:r>
            <a:endParaRPr lang="ko-KR" altLang="ko-KR" b="1" kern="5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4164" y="787826"/>
            <a:ext cx="3174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성능 평가 결과</a:t>
            </a:r>
            <a:endParaRPr lang="en-US" altLang="ko-KR" sz="24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-1" y="-30736"/>
            <a:ext cx="2844799" cy="6888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2" y="983579"/>
            <a:ext cx="2844800" cy="118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" y="82020"/>
            <a:ext cx="691749" cy="675856"/>
            <a:chOff x="4834228" y="1281816"/>
            <a:chExt cx="2523545" cy="2465568"/>
          </a:xfrm>
        </p:grpSpPr>
        <p:sp>
          <p:nvSpPr>
            <p:cNvPr id="39" name="눈물 방울 38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-65217" y="66005"/>
            <a:ext cx="82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0539" y="26460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</a:t>
            </a:r>
            <a:endParaRPr lang="ko-KR" altLang="en-US" sz="28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3574" y="4298026"/>
            <a:ext cx="6371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Random </a:t>
            </a:r>
            <a:r>
              <a:rPr lang="en-US" altLang="ko-KR" sz="1500" b="1" dirty="0"/>
              <a:t>Forest </a:t>
            </a:r>
            <a:endParaRPr lang="ko-KR" altLang="en-US" sz="1500" b="1" dirty="0"/>
          </a:p>
        </p:txBody>
      </p:sp>
      <p:sp>
        <p:nvSpPr>
          <p:cNvPr id="44" name="직사각형 43"/>
          <p:cNvSpPr/>
          <p:nvPr/>
        </p:nvSpPr>
        <p:spPr>
          <a:xfrm>
            <a:off x="157432" y="1379387"/>
            <a:ext cx="20695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/>
              <a:t>성능 평가 결과</a:t>
            </a:r>
            <a:endParaRPr lang="en-US" altLang="ko-KR" sz="1500" b="1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143574" y="2571279"/>
            <a:ext cx="2117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고객 </a:t>
            </a:r>
            <a:r>
              <a:rPr lang="ko-KR" altLang="en-US" sz="1500" b="1" dirty="0" err="1"/>
              <a:t>클러스터링</a:t>
            </a:r>
            <a:r>
              <a:rPr lang="ko-KR" altLang="en-US" sz="1500" b="1" dirty="0"/>
              <a:t> 사용 </a:t>
            </a:r>
            <a:endParaRPr lang="en-US" altLang="ko-KR" sz="1500" b="1" dirty="0"/>
          </a:p>
        </p:txBody>
      </p:sp>
      <p:sp>
        <p:nvSpPr>
          <p:cNvPr id="46" name="직사각형 45"/>
          <p:cNvSpPr/>
          <p:nvPr/>
        </p:nvSpPr>
        <p:spPr>
          <a:xfrm>
            <a:off x="143574" y="3449635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500" b="1" dirty="0" smtClean="0"/>
              <a:t>컨텐츠 </a:t>
            </a:r>
            <a:r>
              <a:rPr lang="ko-KR" altLang="ko-KR" sz="1500" b="1" dirty="0"/>
              <a:t>기반 모델을 접목</a:t>
            </a:r>
            <a:r>
              <a:rPr lang="en-US" altLang="ko-KR" sz="1500" b="1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841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7374689" y="732119"/>
            <a:ext cx="270231" cy="1584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92581" y="211183"/>
            <a:ext cx="4033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단순 협업 </a:t>
            </a:r>
            <a:r>
              <a:rPr lang="ko-KR" altLang="en-US" sz="1400" b="1" dirty="0" err="1" smtClean="0"/>
              <a:t>필터링의</a:t>
            </a:r>
            <a:r>
              <a:rPr lang="ko-KR" altLang="en-US" sz="1400" b="1" dirty="0" smtClean="0"/>
              <a:t> 한계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두 고객이 </a:t>
            </a:r>
            <a:r>
              <a:rPr lang="ko-KR" altLang="en-US" sz="1400" b="1" dirty="0"/>
              <a:t>모두 구매를 한 상품</a:t>
            </a:r>
            <a:r>
              <a:rPr lang="ko-KR" altLang="en-US" sz="1400" dirty="0"/>
              <a:t>에 대해서만</a:t>
            </a:r>
          </a:p>
          <a:p>
            <a:r>
              <a:rPr lang="ko-KR" altLang="en-US" sz="1400" dirty="0" err="1"/>
              <a:t>유사도를</a:t>
            </a:r>
            <a:r>
              <a:rPr lang="ko-KR" altLang="en-US" sz="1400" dirty="0"/>
              <a:t> 구할 수 있어 </a:t>
            </a:r>
            <a:r>
              <a:rPr lang="ko-KR" altLang="en-US" sz="1400" b="1" dirty="0"/>
              <a:t>추천 정확성</a:t>
            </a:r>
            <a:r>
              <a:rPr lang="ko-KR" altLang="en-US" sz="1400" dirty="0"/>
              <a:t>을 낮출 </a:t>
            </a:r>
            <a:r>
              <a:rPr lang="ko-KR" altLang="en-US" sz="1400" dirty="0" smtClean="0"/>
              <a:t>우려</a:t>
            </a:r>
            <a:endParaRPr lang="en-US" altLang="ko-KR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42493" y="543059"/>
            <a:ext cx="3490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K-means </a:t>
            </a:r>
            <a:r>
              <a:rPr lang="ko-KR" altLang="ko-KR" sz="1600" dirty="0" err="1" smtClean="0"/>
              <a:t>클러스터링</a:t>
            </a:r>
            <a:r>
              <a:rPr lang="ko-KR" altLang="en-US" sz="1600" dirty="0" err="1" smtClean="0"/>
              <a:t>으로</a:t>
            </a:r>
            <a:endParaRPr lang="ko-KR" altLang="en-US" sz="1600" dirty="0"/>
          </a:p>
          <a:p>
            <a:r>
              <a:rPr lang="ko-KR" altLang="en-US" sz="1600" b="1" dirty="0" smtClean="0"/>
              <a:t>가까운 </a:t>
            </a:r>
            <a:r>
              <a:rPr lang="ko-KR" altLang="en-US" sz="1600" b="1" dirty="0"/>
              <a:t>이웃 집단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찾아 추천 시행 </a:t>
            </a:r>
            <a:endParaRPr lang="ko-KR" altLang="en-US" sz="16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093932"/>
              </p:ext>
            </p:extLst>
          </p:nvPr>
        </p:nvGraphicFramePr>
        <p:xfrm>
          <a:off x="3636613" y="1894247"/>
          <a:ext cx="6803751" cy="1786502"/>
        </p:xfrm>
        <a:graphic>
          <a:graphicData uri="http://schemas.openxmlformats.org/drawingml/2006/table">
            <a:tbl>
              <a:tblPr firstRow="1" firstCol="1" bandRow="1"/>
              <a:tblGrid>
                <a:gridCol w="3447094"/>
                <a:gridCol w="3356657"/>
              </a:tblGrid>
              <a:tr h="17865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US" altLang="ko-KR" sz="1200" kern="5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협업 </a:t>
                      </a:r>
                      <a:r>
                        <a:rPr lang="ko-KR" sz="1200" kern="5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필터링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클러스터 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en-US" alt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0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더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리버사이드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호텔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더가든키친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1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오레노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강남역점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2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울프강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스테이크하우스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3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몽중헌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4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빕스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도곡역점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5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아웃백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도곡점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US" altLang="ko-KR" sz="1200" kern="5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협업 </a:t>
                      </a:r>
                      <a:r>
                        <a:rPr lang="ko-KR" sz="1200" kern="5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필터링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클러스터 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en-US" alt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0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더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리버사이드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호텔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더가든키친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1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오레노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강남역점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2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울프강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스테이크하우스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3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몽중헌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4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빕스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도곡역점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5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아웃백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도곡점</a:t>
                      </a: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3136109"/>
              </p:ext>
            </p:extLst>
          </p:nvPr>
        </p:nvGraphicFramePr>
        <p:xfrm>
          <a:off x="3671775" y="4250517"/>
          <a:ext cx="6771190" cy="1819208"/>
        </p:xfrm>
        <a:graphic>
          <a:graphicData uri="http://schemas.openxmlformats.org/drawingml/2006/table">
            <a:tbl>
              <a:tblPr firstRow="1" firstCol="1" bandRow="1"/>
              <a:tblGrid>
                <a:gridCol w="3358757"/>
                <a:gridCol w="3412433"/>
              </a:tblGrid>
              <a:tr h="18192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US" altLang="ko-KR" sz="1200" kern="5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클러스터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협업 </a:t>
                      </a:r>
                      <a:r>
                        <a:rPr lang="ko-KR" sz="1200" kern="5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필터링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클러스터 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en-US" alt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ko-KR" sz="12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0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도쿄등심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선릉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스카이라운지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1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일일향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호점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논현점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2    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도쿄등심트리플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청담점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[1]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3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마코토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4    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수담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한정식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5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투뿔등심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가로수길점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9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US" altLang="ko-KR" sz="1100" kern="5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클러스터 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협업 </a:t>
                      </a:r>
                      <a:r>
                        <a:rPr lang="ko-KR" sz="1200" kern="5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필터링</a:t>
                      </a:r>
                      <a:r>
                        <a:rPr lang="ko-KR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클러스터 </a:t>
                      </a:r>
                      <a:r>
                        <a:rPr lang="en-US" sz="12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en-US" altLang="ko-KR" sz="1200" kern="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ko-KR" sz="11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0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페어링룸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1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스시선수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2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스시코우지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3   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스시초희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4    </a:t>
                      </a:r>
                      <a:r>
                        <a:rPr lang="ko-KR" sz="1200" kern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우오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5    </a:t>
                      </a:r>
                      <a:r>
                        <a:rPr 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굴림체" panose="020B0609000101010101" pitchFamily="49" charset="-127"/>
                          <a:cs typeface="Courier New" panose="02070309020205020404" pitchFamily="49" charset="0"/>
                        </a:rPr>
                        <a:t>몽중헌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520845" y="1262095"/>
            <a:ext cx="6096000" cy="64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6000"/>
              </a:lnSpc>
            </a:pPr>
            <a:endParaRPr lang="en-US" altLang="ko-KR" sz="1600" kern="50" dirty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</a:pPr>
            <a:r>
              <a:rPr lang="ko-KR" altLang="en-US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단순 협업 </a:t>
            </a:r>
            <a:r>
              <a:rPr lang="ko-KR" altLang="en-US" kern="5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필터링</a:t>
            </a:r>
            <a:r>
              <a:rPr lang="ko-KR" altLang="en-US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결과</a:t>
            </a:r>
            <a:r>
              <a:rPr lang="ko-KR" altLang="ko-KR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648625" y="3869074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고객 </a:t>
            </a:r>
            <a:r>
              <a:rPr lang="ko-KR" altLang="ko-KR" kern="5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클러스터</a:t>
            </a:r>
            <a:r>
              <a:rPr lang="ko-KR" altLang="en-US" kern="5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링</a:t>
            </a:r>
            <a:r>
              <a:rPr lang="ko-KR" altLang="en-US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결과</a:t>
            </a:r>
            <a:r>
              <a:rPr lang="en-US" altLang="ko-KR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-1" y="-30736"/>
            <a:ext cx="2844799" cy="6888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2" y="2101087"/>
            <a:ext cx="2844800" cy="118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" y="82020"/>
            <a:ext cx="691749" cy="675856"/>
            <a:chOff x="4834228" y="1281816"/>
            <a:chExt cx="2523545" cy="2465568"/>
          </a:xfrm>
        </p:grpSpPr>
        <p:sp>
          <p:nvSpPr>
            <p:cNvPr id="26" name="눈물 방울 2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-65217" y="66005"/>
            <a:ext cx="82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0539" y="26460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</a:t>
            </a:r>
            <a:endParaRPr lang="ko-KR" altLang="en-US" sz="28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574" y="4298026"/>
            <a:ext cx="6371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Random </a:t>
            </a:r>
            <a:r>
              <a:rPr lang="en-US" altLang="ko-KR" sz="1500" b="1" dirty="0"/>
              <a:t>Forest </a:t>
            </a:r>
            <a:endParaRPr lang="ko-KR" altLang="en-US" sz="1500" b="1" dirty="0"/>
          </a:p>
        </p:txBody>
      </p:sp>
      <p:sp>
        <p:nvSpPr>
          <p:cNvPr id="35" name="직사각형 34"/>
          <p:cNvSpPr/>
          <p:nvPr/>
        </p:nvSpPr>
        <p:spPr>
          <a:xfrm>
            <a:off x="157432" y="1379387"/>
            <a:ext cx="20695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/>
              <a:t>성능 평가 결과</a:t>
            </a:r>
            <a:endParaRPr lang="en-US" altLang="ko-KR" sz="15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43574" y="2571279"/>
            <a:ext cx="2117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고객 </a:t>
            </a:r>
            <a:r>
              <a:rPr lang="ko-KR" altLang="en-US" sz="1500" b="1" dirty="0" err="1"/>
              <a:t>클러스터링</a:t>
            </a:r>
            <a:r>
              <a:rPr lang="ko-KR" altLang="en-US" sz="1500" b="1" dirty="0"/>
              <a:t> 사용 </a:t>
            </a:r>
            <a:endParaRPr lang="en-US" altLang="ko-KR" sz="1500" b="1" dirty="0"/>
          </a:p>
        </p:txBody>
      </p:sp>
      <p:sp>
        <p:nvSpPr>
          <p:cNvPr id="37" name="직사각형 36"/>
          <p:cNvSpPr/>
          <p:nvPr/>
        </p:nvSpPr>
        <p:spPr>
          <a:xfrm>
            <a:off x="143574" y="3449635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500" b="1" dirty="0" smtClean="0"/>
              <a:t>컨텐츠 </a:t>
            </a:r>
            <a:r>
              <a:rPr lang="ko-KR" altLang="ko-KR" sz="1500" b="1" dirty="0"/>
              <a:t>기반 모델을 접목</a:t>
            </a:r>
            <a:r>
              <a:rPr lang="en-US" altLang="ko-KR" sz="1500" b="1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635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noProof="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30" name="눈물 방울 29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0422" y="88516"/>
            <a:ext cx="2871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  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422" y="1139807"/>
            <a:ext cx="36984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K- means </a:t>
            </a:r>
            <a:r>
              <a:rPr lang="ko-KR" altLang="en-US" sz="2000" dirty="0" err="1" smtClean="0"/>
              <a:t>클러스터링</a:t>
            </a:r>
            <a:r>
              <a:rPr lang="ko-KR" altLang="en-US" sz="2000" dirty="0" smtClean="0"/>
              <a:t> 후 </a:t>
            </a:r>
            <a:endParaRPr lang="en-US" altLang="ko-KR" sz="2000" dirty="0" smtClean="0"/>
          </a:p>
          <a:p>
            <a:r>
              <a:rPr lang="ko-KR" altLang="en-US" sz="2400" b="1" dirty="0" smtClean="0"/>
              <a:t>거대 클러스터 </a:t>
            </a:r>
            <a:r>
              <a:rPr lang="ko-KR" altLang="en-US" sz="2400" b="1" dirty="0"/>
              <a:t>문제 </a:t>
            </a:r>
            <a:r>
              <a:rPr lang="ko-KR" altLang="en-US" sz="2400" b="1" dirty="0" smtClean="0"/>
              <a:t>발생 </a:t>
            </a:r>
            <a:endParaRPr lang="en-US" altLang="ko-KR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4147870" y="1405468"/>
            <a:ext cx="3098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원인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높은 </a:t>
            </a:r>
            <a:r>
              <a:rPr lang="ko-KR" altLang="en-US" dirty="0"/>
              <a:t>sparsity</a:t>
            </a:r>
            <a:r>
              <a:rPr lang="ko-KR" altLang="en-US" dirty="0" smtClean="0"/>
              <a:t>로 인함 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62790" y="2301922"/>
          <a:ext cx="7393527" cy="3038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684">
                  <a:extLst>
                    <a:ext uri="{9D8B030D-6E8A-4147-A177-3AD203B41FA5}">
                      <a16:colId xmlns:a16="http://schemas.microsoft.com/office/drawing/2014/main" xmlns="" val="4114474844"/>
                    </a:ext>
                  </a:extLst>
                </a:gridCol>
                <a:gridCol w="1895457">
                  <a:extLst>
                    <a:ext uri="{9D8B030D-6E8A-4147-A177-3AD203B41FA5}">
                      <a16:colId xmlns:a16="http://schemas.microsoft.com/office/drawing/2014/main" xmlns="" val="188212208"/>
                    </a:ext>
                  </a:extLst>
                </a:gridCol>
                <a:gridCol w="1848174">
                  <a:extLst>
                    <a:ext uri="{9D8B030D-6E8A-4147-A177-3AD203B41FA5}">
                      <a16:colId xmlns:a16="http://schemas.microsoft.com/office/drawing/2014/main" xmlns="" val="1378656880"/>
                    </a:ext>
                  </a:extLst>
                </a:gridCol>
                <a:gridCol w="2130212">
                  <a:extLst>
                    <a:ext uri="{9D8B030D-6E8A-4147-A177-3AD203B41FA5}">
                      <a16:colId xmlns:a16="http://schemas.microsoft.com/office/drawing/2014/main" xmlns="" val="2517931931"/>
                    </a:ext>
                  </a:extLst>
                </a:gridCol>
              </a:tblGrid>
              <a:tr h="4340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 dirty="0">
                          <a:effectLst/>
                        </a:rPr>
                        <a:t>클러스터</a:t>
                      </a:r>
                      <a:r>
                        <a:rPr lang="en-US" sz="1400" kern="50" dirty="0">
                          <a:effectLst/>
                        </a:rPr>
                        <a:t>1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0.6789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 dirty="0">
                          <a:effectLst/>
                        </a:rPr>
                        <a:t>클러스터</a:t>
                      </a:r>
                      <a:r>
                        <a:rPr lang="en-US" sz="1400" kern="50" dirty="0">
                          <a:effectLst/>
                        </a:rPr>
                        <a:t>7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0.6790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141031"/>
                  </a:ext>
                </a:extLst>
              </a:tr>
              <a:tr h="4340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>
                          <a:effectLst/>
                        </a:rPr>
                        <a:t>클러스터</a:t>
                      </a:r>
                      <a:r>
                        <a:rPr lang="en-US" sz="1400" kern="50">
                          <a:effectLst/>
                        </a:rPr>
                        <a:t>2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0.6939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 dirty="0">
                          <a:effectLst/>
                        </a:rPr>
                        <a:t>클러스터</a:t>
                      </a:r>
                      <a:r>
                        <a:rPr lang="en-US" sz="1400" kern="50" dirty="0">
                          <a:effectLst/>
                        </a:rPr>
                        <a:t>8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0.6658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5634448"/>
                  </a:ext>
                </a:extLst>
              </a:tr>
              <a:tr h="4340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>
                          <a:effectLst/>
                        </a:rPr>
                        <a:t>클러스터</a:t>
                      </a:r>
                      <a:r>
                        <a:rPr lang="en-US" sz="1400" kern="50">
                          <a:effectLst/>
                        </a:rPr>
                        <a:t>3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0.6701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 dirty="0">
                          <a:effectLst/>
                        </a:rPr>
                        <a:t>클러스터</a:t>
                      </a:r>
                      <a:r>
                        <a:rPr lang="en-US" sz="1400" kern="50" dirty="0">
                          <a:effectLst/>
                        </a:rPr>
                        <a:t>9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0.6534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904634"/>
                  </a:ext>
                </a:extLst>
              </a:tr>
              <a:tr h="4340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>
                          <a:effectLst/>
                        </a:rPr>
                        <a:t>클러스터</a:t>
                      </a:r>
                      <a:r>
                        <a:rPr lang="en-US" sz="1400" kern="50">
                          <a:effectLst/>
                        </a:rPr>
                        <a:t>4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0.6746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>
                          <a:effectLst/>
                        </a:rPr>
                        <a:t>클러스터</a:t>
                      </a:r>
                      <a:r>
                        <a:rPr lang="en-US" sz="1400" kern="50">
                          <a:effectLst/>
                        </a:rPr>
                        <a:t>10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0.6626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860174"/>
                  </a:ext>
                </a:extLst>
              </a:tr>
              <a:tr h="4340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>
                          <a:effectLst/>
                        </a:rPr>
                        <a:t>클러스터</a:t>
                      </a:r>
                      <a:r>
                        <a:rPr lang="en-US" sz="1400" kern="50">
                          <a:effectLst/>
                        </a:rPr>
                        <a:t>5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0.7925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>
                          <a:effectLst/>
                        </a:rPr>
                        <a:t>클러스터</a:t>
                      </a:r>
                      <a:r>
                        <a:rPr lang="en-US" sz="1400" kern="50">
                          <a:effectLst/>
                        </a:rPr>
                        <a:t>11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0.6778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8105536"/>
                  </a:ext>
                </a:extLst>
              </a:tr>
              <a:tr h="4340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>
                          <a:effectLst/>
                        </a:rPr>
                        <a:t>클러스터</a:t>
                      </a:r>
                      <a:r>
                        <a:rPr lang="en-US" sz="1400" kern="50">
                          <a:effectLst/>
                        </a:rPr>
                        <a:t>6</a:t>
                      </a:r>
                      <a:endParaRPr lang="ko-KR" sz="14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0.7964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 dirty="0">
                          <a:effectLst/>
                        </a:rPr>
                        <a:t>클러스터</a:t>
                      </a:r>
                      <a:r>
                        <a:rPr lang="en-US" sz="1400" kern="50" dirty="0">
                          <a:effectLst/>
                        </a:rPr>
                        <a:t>12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0.7187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460424"/>
                  </a:ext>
                </a:extLst>
              </a:tr>
              <a:tr h="4340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600" kern="50" dirty="0">
                          <a:effectLst/>
                        </a:rPr>
                        <a:t>클러스터</a:t>
                      </a:r>
                      <a:r>
                        <a:rPr lang="en-US" sz="1600" kern="50" dirty="0">
                          <a:effectLst/>
                        </a:rPr>
                        <a:t>0</a:t>
                      </a:r>
                      <a:endParaRPr lang="ko-KR" sz="16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0.2659</a:t>
                      </a:r>
                      <a:endParaRPr lang="ko-KR" sz="16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50" dirty="0">
                          <a:effectLst/>
                        </a:rPr>
                        <a:t>평균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0.6638</a:t>
                      </a:r>
                      <a:endParaRPr lang="ko-KR" sz="14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5557298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990960" y="5515038"/>
            <a:ext cx="5046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18000</a:t>
            </a:r>
            <a:r>
              <a:rPr lang="ko-KR" altLang="ko-KR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명의 사용자가 하나의 클러스터</a:t>
            </a:r>
            <a:r>
              <a:rPr lang="en-US" altLang="ko-KR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ko-KR" altLang="en-US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에 쏠림</a:t>
            </a:r>
            <a:endParaRPr lang="en-US" altLang="ko-KR" kern="5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ko-KR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9000</a:t>
            </a:r>
            <a:r>
              <a:rPr lang="ko-KR" altLang="en-US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명은 고루 분포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9626" y="4908122"/>
            <a:ext cx="3382095" cy="440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73213" y="5885296"/>
            <a:ext cx="270231" cy="1584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43444" y="5824167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거대 클러스터 문제 발생 </a:t>
            </a:r>
            <a:endParaRPr lang="ko-KR" altLang="en-US" b="1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319626" y="5355976"/>
            <a:ext cx="671334" cy="484747"/>
          </a:xfrm>
          <a:prstGeom prst="bentConnector3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="" xmlns:p14="http://schemas.microsoft.com/office/powerpoint/2010/main" val="22763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56284" y="281354"/>
            <a:ext cx="136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</a:t>
            </a:r>
            <a:r>
              <a:rPr kumimoji="0" lang="en-US" altLang="ko-KR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8124" y="1084668"/>
            <a:ext cx="10856706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회사가 보유한 레스토랑 예약 및 방문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를 바탕으로 적절한 레스토랑을 추천하는 시스템을 만들어내는 프로젝트였습니다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우선 데이터를 </a:t>
            </a:r>
            <a:r>
              <a:rPr lang="en-US" altLang="ko-KR" sz="2000" dirty="0" smtClean="0"/>
              <a:t>preprocessing</a:t>
            </a:r>
            <a:r>
              <a:rPr lang="ko-KR" altLang="en-US" sz="2000" dirty="0" smtClean="0"/>
              <a:t>하였습니다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여러개의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data table</a:t>
            </a:r>
            <a:r>
              <a:rPr lang="ko-KR" altLang="en-US" sz="2000" dirty="0" smtClean="0"/>
              <a:t>이 있었고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의도에 맞게 정리하는 것에 많은 노력이 필요하였습니다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레스토랑의 정보와 예약 및 방문 정보가 서로 다른 </a:t>
            </a:r>
            <a:r>
              <a:rPr lang="en-US" altLang="ko-KR" sz="2000" dirty="0" smtClean="0"/>
              <a:t>data table</a:t>
            </a:r>
            <a:r>
              <a:rPr lang="ko-KR" altLang="en-US" sz="2000" dirty="0" smtClean="0"/>
              <a:t>에 있었기에 적절하게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하였고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어마어마한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보다 더 손쉽게 다루기 위해 특정 지역별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인기도 순으로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filtering</a:t>
            </a:r>
            <a:r>
              <a:rPr lang="ko-KR" altLang="en-US" sz="2000" dirty="0" smtClean="0"/>
              <a:t>하였습니다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다음은 모델 구축이었습니다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저는 추천 시스템에 관련된 학술보고서 및 논문을 참고하여 몇 가지 모델을 구성하였습니다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그중에서</a:t>
            </a:r>
            <a:r>
              <a:rPr lang="ko-KR" altLang="en-US" sz="2000" dirty="0" smtClean="0"/>
              <a:t> 가장 효과적인 모델은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협력적 </a:t>
            </a:r>
            <a:r>
              <a:rPr lang="ko-KR" altLang="en-US" sz="2000" dirty="0" err="1" smtClean="0"/>
              <a:t>필터링</a:t>
            </a:r>
            <a:r>
              <a:rPr lang="ko-KR" altLang="en-US" sz="2000" dirty="0" smtClean="0"/>
              <a:t> 모델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이었습니다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이것은 다른 사용자와의 </a:t>
            </a:r>
            <a:r>
              <a:rPr lang="ko-KR" altLang="en-US" sz="2000" dirty="0" err="1" smtClean="0"/>
              <a:t>유사도를</a:t>
            </a:r>
            <a:r>
              <a:rPr lang="ko-KR" altLang="en-US" sz="2000" dirty="0" smtClean="0"/>
              <a:t> 계산해낸 뒤 그 </a:t>
            </a:r>
            <a:r>
              <a:rPr lang="ko-KR" altLang="en-US" sz="2000" dirty="0" err="1" smtClean="0"/>
              <a:t>유사도를</a:t>
            </a:r>
            <a:r>
              <a:rPr lang="ko-KR" altLang="en-US" sz="2000" dirty="0" smtClean="0"/>
              <a:t> 가중치로 계산하여 특정 레스토랑에 대한 어떤 사용자의 선호도를 예측해내는 계산 엔진입니다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내가 선호하는 레스토랑을 선호하므로 나와 유사하다고 할 수 있는 다른 사용자들이 선호하는 레스토랑을 나에게 추천하는 것입니다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방법 외에도 선호하는 레스토랑의 유형을 파악하여 새롭게 구성한 데이터를 바탕으로 </a:t>
            </a:r>
            <a:r>
              <a:rPr lang="en-US" altLang="ko-KR" sz="2000" dirty="0" smtClean="0"/>
              <a:t>'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기반 모델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을 접목하여 부족한 데이터를 보충함으로써  하이브리드 모델을 만들어냈습니다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외에도 </a:t>
            </a:r>
            <a:r>
              <a:rPr lang="en-US" altLang="ko-KR" sz="2000" dirty="0" err="1" smtClean="0"/>
              <a:t>Kmeans</a:t>
            </a:r>
            <a:r>
              <a:rPr lang="en-US" altLang="ko-KR" sz="2000" dirty="0" smtClean="0"/>
              <a:t> clustering, random forest </a:t>
            </a:r>
            <a:r>
              <a:rPr lang="ko-KR" altLang="en-US" sz="2000" dirty="0" smtClean="0"/>
              <a:t>등 데이터 </a:t>
            </a:r>
            <a:r>
              <a:rPr lang="ko-KR" altLang="en-US" sz="2000" dirty="0" err="1" smtClean="0"/>
              <a:t>마이닝</a:t>
            </a:r>
            <a:r>
              <a:rPr lang="ko-KR" altLang="en-US" sz="2000" dirty="0" smtClean="0"/>
              <a:t> 기법을 적용하여 추천 모델을 완성하였습니다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 smtClean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6886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45961" y="566677"/>
            <a:ext cx="4757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50" dirty="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Sparse</a:t>
            </a:r>
            <a:r>
              <a:rPr lang="ko-KR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한</a:t>
            </a:r>
            <a:r>
              <a:rPr lang="en-US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사용자</a:t>
            </a:r>
            <a:r>
              <a:rPr lang="en-US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/>
            </a:r>
            <a:br>
              <a:rPr lang="en-US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en-US" altLang="ko-KR" sz="1200" kern="5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-&gt; </a:t>
            </a:r>
            <a:r>
              <a:rPr lang="ko-KR" altLang="ko-KR" sz="1200" dirty="0"/>
              <a:t>식당의</a:t>
            </a:r>
            <a:r>
              <a:rPr lang="en-US" altLang="ko-KR" sz="1200" dirty="0"/>
              <a:t> feature </a:t>
            </a:r>
            <a:r>
              <a:rPr lang="ko-KR" altLang="ko-KR" sz="1200" dirty="0"/>
              <a:t>데이터를 </a:t>
            </a:r>
            <a:r>
              <a:rPr lang="ko-KR" altLang="ko-KR" sz="1200" dirty="0" smtClean="0"/>
              <a:t>활용</a:t>
            </a:r>
            <a:r>
              <a:rPr lang="en-US" altLang="ko-KR" sz="1200" dirty="0" smtClean="0"/>
              <a:t>(</a:t>
            </a:r>
            <a:r>
              <a:rPr lang="ko-KR" altLang="ko-KR" sz="1200" dirty="0"/>
              <a:t>주요 메뉴</a:t>
            </a:r>
            <a:r>
              <a:rPr lang="en-US" altLang="ko-KR" sz="1200" dirty="0"/>
              <a:t>, </a:t>
            </a:r>
            <a:r>
              <a:rPr lang="ko-KR" altLang="ko-KR" sz="1200" dirty="0"/>
              <a:t>토픽</a:t>
            </a:r>
            <a:r>
              <a:rPr lang="en-US" altLang="ko-KR" sz="1200" dirty="0"/>
              <a:t>, </a:t>
            </a:r>
            <a:r>
              <a:rPr lang="ko-KR" altLang="ko-KR" sz="1200" dirty="0"/>
              <a:t>분위기</a:t>
            </a:r>
            <a:r>
              <a:rPr lang="en-US" altLang="ko-KR" sz="1200" dirty="0"/>
              <a:t>, </a:t>
            </a:r>
            <a:r>
              <a:rPr lang="ko-KR" altLang="ko-KR" sz="1200" dirty="0"/>
              <a:t>테마 </a:t>
            </a:r>
            <a:r>
              <a:rPr lang="ko-KR" altLang="ko-KR" sz="1200" dirty="0" smtClean="0"/>
              <a:t>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2674153"/>
              </p:ext>
            </p:extLst>
          </p:nvPr>
        </p:nvGraphicFramePr>
        <p:xfrm>
          <a:off x="3145961" y="1355620"/>
          <a:ext cx="4213081" cy="1360314"/>
        </p:xfrm>
        <a:graphic>
          <a:graphicData uri="http://schemas.openxmlformats.org/drawingml/2006/table">
            <a:tbl>
              <a:tblPr/>
              <a:tblGrid>
                <a:gridCol w="1419777">
                  <a:extLst>
                    <a:ext uri="{9D8B030D-6E8A-4147-A177-3AD203B41FA5}">
                      <a16:colId xmlns:a16="http://schemas.microsoft.com/office/drawing/2014/main" xmlns="" val="3068481690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xmlns="" val="3145525848"/>
                    </a:ext>
                  </a:extLst>
                </a:gridCol>
              </a:tblGrid>
              <a:tr h="4534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식당이름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feature</a:t>
                      </a:r>
                      <a:endParaRPr lang="ko-KR" sz="1400" b="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5640610"/>
                  </a:ext>
                </a:extLst>
              </a:tr>
              <a:tr h="4534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식당</a:t>
                      </a:r>
                      <a:r>
                        <a:rPr lang="en-US" sz="1400" b="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endParaRPr lang="ko-KR" sz="1400" b="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한정식 튀김 불고기 점심특선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3578121"/>
                  </a:ext>
                </a:extLst>
              </a:tr>
              <a:tr h="4534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식당</a:t>
                      </a:r>
                      <a:r>
                        <a:rPr lang="en-US" sz="1400" b="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sz="1400" b="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5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샐러드바</a:t>
                      </a:r>
                      <a:r>
                        <a:rPr lang="ko-KR" sz="1400" b="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신선한 디저트 초밥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110473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957659"/>
              </p:ext>
            </p:extLst>
          </p:nvPr>
        </p:nvGraphicFramePr>
        <p:xfrm>
          <a:off x="8618831" y="1022210"/>
          <a:ext cx="3416325" cy="1853645"/>
        </p:xfrm>
        <a:graphic>
          <a:graphicData uri="http://schemas.openxmlformats.org/drawingml/2006/table">
            <a:tbl>
              <a:tblPr/>
              <a:tblGrid>
                <a:gridCol w="862641">
                  <a:extLst>
                    <a:ext uri="{9D8B030D-6E8A-4147-A177-3AD203B41FA5}">
                      <a16:colId xmlns:a16="http://schemas.microsoft.com/office/drawing/2014/main" xmlns="" val="596867559"/>
                    </a:ext>
                  </a:extLst>
                </a:gridCol>
                <a:gridCol w="2553684">
                  <a:extLst>
                    <a:ext uri="{9D8B030D-6E8A-4147-A177-3AD203B41FA5}">
                      <a16:colId xmlns:a16="http://schemas.microsoft.com/office/drawing/2014/main" xmlns="" val="3823179851"/>
                    </a:ext>
                  </a:extLst>
                </a:gridCol>
              </a:tblGrid>
              <a:tr h="3191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6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갈비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초밥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f3   f4   f5</a:t>
                      </a:r>
                      <a:endParaRPr lang="ko-KR" sz="16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1468734"/>
                  </a:ext>
                </a:extLst>
              </a:tr>
              <a:tr h="15345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식당</a:t>
                      </a:r>
                      <a:r>
                        <a:rPr lang="en-US" sz="160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식당</a:t>
                      </a:r>
                      <a:r>
                        <a:rPr lang="en-US" sz="160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식당</a:t>
                      </a:r>
                      <a:r>
                        <a:rPr lang="en-US" sz="1600" kern="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kern="5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0    1   0    0    0</a:t>
                      </a:r>
                      <a:endParaRPr lang="ko-KR" sz="16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1    1   1    0    1</a:t>
                      </a:r>
                      <a:endParaRPr lang="ko-KR" sz="16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0    1   1    1    1</a:t>
                      </a:r>
                      <a:endParaRPr lang="ko-KR" sz="1600" kern="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6516611"/>
                  </a:ext>
                </a:extLst>
              </a:tr>
            </a:tbl>
          </a:graphicData>
        </a:graphic>
      </p:graphicFrame>
      <p:sp>
        <p:nvSpPr>
          <p:cNvPr id="23" name="아래쪽 화살표 22"/>
          <p:cNvSpPr/>
          <p:nvPr/>
        </p:nvSpPr>
        <p:spPr>
          <a:xfrm rot="16200000">
            <a:off x="7902911" y="1659749"/>
            <a:ext cx="275573" cy="27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18831" y="428177"/>
            <a:ext cx="1974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5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feature</a:t>
            </a:r>
            <a:r>
              <a:rPr lang="ko-KR" altLang="ko-KR" sz="1200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들을 선별하여 </a:t>
            </a:r>
            <a:endParaRPr lang="en-US" altLang="ko-KR" sz="1200" kern="5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ko-KR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아이템</a:t>
            </a:r>
            <a:r>
              <a:rPr lang="en-US" altLang="ko-KR" sz="1200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- </a:t>
            </a:r>
            <a:r>
              <a:rPr lang="en-US" altLang="ko-KR" sz="1200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feature </a:t>
            </a:r>
            <a:r>
              <a:rPr lang="ko-KR" altLang="ko-KR" sz="1200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매트릭스</a:t>
            </a:r>
            <a:endParaRPr lang="ko-KR" altLang="en-US" sz="1200" dirty="0"/>
          </a:p>
        </p:txBody>
      </p:sp>
      <p:pic>
        <p:nvPicPr>
          <p:cNvPr id="25" name="그림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5831" y="3743237"/>
            <a:ext cx="7018388" cy="1833433"/>
          </a:xfrm>
          <a:prstGeom prst="rect">
            <a:avLst/>
          </a:prstGeom>
          <a:effectLst/>
        </p:spPr>
      </p:pic>
      <p:sp>
        <p:nvSpPr>
          <p:cNvPr id="26" name="직사각형 25"/>
          <p:cNvSpPr/>
          <p:nvPr/>
        </p:nvSpPr>
        <p:spPr>
          <a:xfrm>
            <a:off x="3797140" y="5844238"/>
            <a:ext cx="7495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b="1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사용자</a:t>
            </a:r>
            <a:r>
              <a:rPr lang="en-US" altLang="ko-KR" sz="1400" b="1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- feature</a:t>
            </a:r>
            <a:r>
              <a:rPr lang="ko-KR" altLang="ko-KR" sz="1400" b="1" kern="50" dirty="0">
                <a:solidFill>
                  <a:srgbClr val="000000"/>
                </a:solidFill>
                <a:cs typeface="Times New Roman" panose="02020603050405020304" pitchFamily="18" charset="0"/>
              </a:rPr>
              <a:t>의 매트릭스가 </a:t>
            </a:r>
            <a:r>
              <a:rPr lang="ko-KR" altLang="ko-KR" sz="1400" b="1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도출된다</a:t>
            </a:r>
            <a:r>
              <a:rPr lang="en-US" altLang="ko-KR" sz="1400" b="1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ko-KR" altLang="ko-KR" sz="1400" b="1" dirty="0"/>
              <a:t>사용자가 어떤</a:t>
            </a:r>
            <a:r>
              <a:rPr lang="en-US" altLang="ko-KR" sz="1400" b="1" dirty="0"/>
              <a:t> feature</a:t>
            </a:r>
            <a:r>
              <a:rPr lang="ko-KR" altLang="ko-KR" sz="1400" b="1" dirty="0"/>
              <a:t>의 식당을 주로 이용했는지</a:t>
            </a:r>
            <a:r>
              <a:rPr lang="en-US" altLang="ko-KR" sz="1400" b="1" kern="5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ko-KR" altLang="en-US" sz="1400" b="1" dirty="0"/>
          </a:p>
        </p:txBody>
      </p:sp>
      <p:sp>
        <p:nvSpPr>
          <p:cNvPr id="27" name="아래쪽 화살표 26"/>
          <p:cNvSpPr/>
          <p:nvPr/>
        </p:nvSpPr>
        <p:spPr>
          <a:xfrm>
            <a:off x="7765630" y="3138565"/>
            <a:ext cx="275573" cy="27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" y="-30736"/>
            <a:ext cx="2844799" cy="6888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3017087"/>
            <a:ext cx="2844800" cy="118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" y="82020"/>
            <a:ext cx="691749" cy="675856"/>
            <a:chOff x="4834228" y="1281816"/>
            <a:chExt cx="2523545" cy="2465568"/>
          </a:xfrm>
        </p:grpSpPr>
        <p:sp>
          <p:nvSpPr>
            <p:cNvPr id="31" name="눈물 방울 30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-65217" y="66005"/>
            <a:ext cx="82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0539" y="26460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</a:t>
            </a:r>
            <a:endParaRPr lang="ko-KR" altLang="en-US" sz="28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574" y="4298026"/>
            <a:ext cx="6371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Random </a:t>
            </a:r>
            <a:r>
              <a:rPr lang="en-US" altLang="ko-KR" sz="1500" b="1" dirty="0"/>
              <a:t>Forest </a:t>
            </a:r>
            <a:endParaRPr lang="ko-KR" altLang="en-US" sz="1500" b="1" dirty="0"/>
          </a:p>
        </p:txBody>
      </p:sp>
      <p:sp>
        <p:nvSpPr>
          <p:cNvPr id="36" name="직사각형 35"/>
          <p:cNvSpPr/>
          <p:nvPr/>
        </p:nvSpPr>
        <p:spPr>
          <a:xfrm>
            <a:off x="157432" y="1379387"/>
            <a:ext cx="20695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/>
              <a:t>성능 평가 결과</a:t>
            </a:r>
            <a:endParaRPr lang="en-US" altLang="ko-KR" sz="15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43574" y="2571279"/>
            <a:ext cx="2117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고객 </a:t>
            </a:r>
            <a:r>
              <a:rPr lang="ko-KR" altLang="en-US" sz="1500" b="1" dirty="0" err="1"/>
              <a:t>클러스터링</a:t>
            </a:r>
            <a:r>
              <a:rPr lang="ko-KR" altLang="en-US" sz="1500" b="1" dirty="0"/>
              <a:t> 사용 </a:t>
            </a:r>
            <a:endParaRPr lang="en-US" altLang="ko-KR" sz="1500" b="1" dirty="0"/>
          </a:p>
        </p:txBody>
      </p:sp>
      <p:sp>
        <p:nvSpPr>
          <p:cNvPr id="38" name="직사각형 37"/>
          <p:cNvSpPr/>
          <p:nvPr/>
        </p:nvSpPr>
        <p:spPr>
          <a:xfrm>
            <a:off x="143574" y="3449635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500" b="1" dirty="0" smtClean="0"/>
              <a:t>컨텐츠 </a:t>
            </a:r>
            <a:r>
              <a:rPr lang="ko-KR" altLang="ko-KR" sz="1500" b="1" dirty="0"/>
              <a:t>기반 모델을 접목</a:t>
            </a:r>
            <a:r>
              <a:rPr lang="en-US" altLang="ko-KR" sz="1500" b="1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639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7" name="그림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1476" y="1450429"/>
            <a:ext cx="7825574" cy="3990644"/>
          </a:xfrm>
          <a:prstGeom prst="rect">
            <a:avLst/>
          </a:prstGeom>
          <a:effectLst/>
        </p:spPr>
      </p:pic>
      <p:sp>
        <p:nvSpPr>
          <p:cNvPr id="8" name="TextBox 7"/>
          <p:cNvSpPr txBox="1"/>
          <p:nvPr/>
        </p:nvSpPr>
        <p:spPr>
          <a:xfrm>
            <a:off x="3346709" y="418494"/>
            <a:ext cx="700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18000</a:t>
            </a:r>
            <a:r>
              <a:rPr lang="ko-KR" altLang="ko-KR" dirty="0" smtClean="0"/>
              <a:t>명을 </a:t>
            </a:r>
            <a:r>
              <a:rPr lang="ko-KR" altLang="en-US" dirty="0" err="1" smtClean="0"/>
              <a:t>재분류</a:t>
            </a:r>
            <a:r>
              <a:rPr lang="en-US" altLang="ko-KR" dirty="0" smtClean="0"/>
              <a:t>(9000</a:t>
            </a:r>
            <a:r>
              <a:rPr lang="ko-KR" altLang="en-US" dirty="0" smtClean="0"/>
              <a:t>명의</a:t>
            </a:r>
            <a:r>
              <a:rPr lang="en-US" altLang="ko-KR" dirty="0" smtClean="0"/>
              <a:t> K means </a:t>
            </a:r>
            <a:r>
              <a:rPr lang="ko-KR" altLang="ko-KR" dirty="0" err="1" smtClean="0"/>
              <a:t>클러스터링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수행</a:t>
            </a:r>
            <a:r>
              <a:rPr lang="ko-KR" altLang="en-US" dirty="0" err="1" smtClean="0"/>
              <a:t>결과</a:t>
            </a:r>
            <a:r>
              <a:rPr lang="ko-KR" altLang="en-US" dirty="0" smtClean="0"/>
              <a:t> 기준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" y="-30736"/>
            <a:ext cx="2844799" cy="6888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2" y="3865478"/>
            <a:ext cx="2844800" cy="118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" y="82020"/>
            <a:ext cx="691749" cy="675856"/>
            <a:chOff x="4834228" y="1281816"/>
            <a:chExt cx="2523545" cy="2465568"/>
          </a:xfrm>
        </p:grpSpPr>
        <p:sp>
          <p:nvSpPr>
            <p:cNvPr id="23" name="눈물 방울 22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65217" y="66005"/>
            <a:ext cx="82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539" y="26460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 </a:t>
            </a:r>
            <a:endParaRPr lang="ko-KR" altLang="en-US" sz="28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574" y="4298026"/>
            <a:ext cx="63717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Random </a:t>
            </a:r>
            <a:r>
              <a:rPr lang="en-US" altLang="ko-KR" sz="1500" b="1" dirty="0"/>
              <a:t>Forest </a:t>
            </a:r>
            <a:endParaRPr lang="ko-KR" altLang="en-US" sz="15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7432" y="1379387"/>
            <a:ext cx="20695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/>
              <a:t>성능 평가 결과</a:t>
            </a:r>
            <a:endParaRPr lang="en-US" altLang="ko-KR" sz="15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43574" y="2571279"/>
            <a:ext cx="2117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/>
              <a:t>고객 </a:t>
            </a:r>
            <a:r>
              <a:rPr lang="ko-KR" altLang="en-US" sz="1500" b="1" dirty="0" err="1"/>
              <a:t>클러스터링</a:t>
            </a:r>
            <a:r>
              <a:rPr lang="ko-KR" altLang="en-US" sz="1500" b="1" dirty="0"/>
              <a:t> 사용 </a:t>
            </a:r>
            <a:endParaRPr lang="en-US" altLang="ko-KR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143574" y="3449635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500" b="1" dirty="0" smtClean="0"/>
              <a:t>컨텐츠 </a:t>
            </a:r>
            <a:r>
              <a:rPr lang="ko-KR" altLang="ko-KR" sz="1500" b="1" dirty="0"/>
              <a:t>기반 모델을 접목</a:t>
            </a:r>
            <a:r>
              <a:rPr lang="en-US" altLang="ko-KR" sz="1500" b="1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65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5211219" y="2326702"/>
            <a:ext cx="3293944" cy="3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27951" y="4120335"/>
            <a:ext cx="2106981" cy="56453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Sparse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한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사용자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950523" y="2668382"/>
            <a:ext cx="554640" cy="165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22145" y="1624047"/>
            <a:ext cx="4637109" cy="2422998"/>
            <a:chOff x="2467214" y="-53121"/>
            <a:chExt cx="4637109" cy="242299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837158" y="953072"/>
              <a:ext cx="867489" cy="704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4292226" y="646511"/>
              <a:ext cx="1040751" cy="3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5412505" y="1614062"/>
              <a:ext cx="1316529" cy="75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2467214" y="532395"/>
              <a:ext cx="2106981" cy="5645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ysClr val="windowText" lastClr="000000"/>
                  </a:solidFill>
                </a:rPr>
                <a:t>Dense</a:t>
              </a:r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한 </a:t>
              </a:r>
              <a:endParaRPr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사용자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4704647" y="1494073"/>
              <a:ext cx="902633" cy="49789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컨텐츠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29735" y="420202"/>
              <a:ext cx="642944" cy="433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ysClr val="windowText" lastClr="000000"/>
                  </a:solidFill>
                </a:rPr>
                <a:t>군집</a:t>
              </a:r>
              <a:endParaRPr lang="en-US" altLang="ko-KR" sz="105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99424" y="321060"/>
              <a:ext cx="1033553" cy="23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군집화</a:t>
              </a:r>
              <a:endParaRPr lang="ko-KR" altLang="en-US" sz="11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401191" y="891731"/>
              <a:ext cx="642944" cy="433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ysClr val="windowText" lastClr="000000"/>
                  </a:solidFill>
                </a:rPr>
                <a:t>군집</a:t>
              </a:r>
              <a:endParaRPr lang="en-US" altLang="ko-KR" sz="105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408012" y="-53121"/>
              <a:ext cx="642944" cy="433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ysClr val="windowText" lastClr="000000"/>
                  </a:solidFill>
                </a:rPr>
                <a:t>군집</a:t>
              </a:r>
              <a:endParaRPr lang="en-US" altLang="ko-KR" sz="105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0770" y="1759528"/>
              <a:ext cx="1033553" cy="379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학습</a:t>
              </a:r>
              <a:endParaRPr lang="en-US" altLang="ko-KR" sz="1100" dirty="0" smtClean="0"/>
            </a:p>
            <a:p>
              <a:endParaRPr lang="ko-KR" altLang="en-US" sz="1100" dirty="0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3504255" y="4421499"/>
            <a:ext cx="42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29" idx="2"/>
          </p:cNvCxnSpPr>
          <p:nvPr/>
        </p:nvCxnSpPr>
        <p:spPr>
          <a:xfrm>
            <a:off x="6832425" y="4508116"/>
            <a:ext cx="450244" cy="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정육면체 25"/>
          <p:cNvSpPr/>
          <p:nvPr/>
        </p:nvSpPr>
        <p:spPr>
          <a:xfrm>
            <a:off x="3868196" y="4110186"/>
            <a:ext cx="902633" cy="52673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컨텐츠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4789165" y="4421499"/>
            <a:ext cx="505701" cy="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0100" y="4747453"/>
            <a:ext cx="1033553" cy="37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분류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282669" y="4299485"/>
            <a:ext cx="642944" cy="433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군집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307579" y="4789362"/>
            <a:ext cx="642944" cy="433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군집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295362" y="3809608"/>
            <a:ext cx="642944" cy="433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군집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058137" y="2558005"/>
            <a:ext cx="913836" cy="146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8578922" y="2083850"/>
            <a:ext cx="2407300" cy="2966281"/>
            <a:chOff x="3219737" y="3511430"/>
            <a:chExt cx="2407300" cy="2966281"/>
          </a:xfrm>
        </p:grpSpPr>
        <p:sp>
          <p:nvSpPr>
            <p:cNvPr id="4" name="순서도: 다중 문서 3"/>
            <p:cNvSpPr/>
            <p:nvPr/>
          </p:nvSpPr>
          <p:spPr>
            <a:xfrm>
              <a:off x="3764322" y="4451356"/>
              <a:ext cx="884899" cy="51051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중 문서 4"/>
            <p:cNvSpPr/>
            <p:nvPr/>
          </p:nvSpPr>
          <p:spPr>
            <a:xfrm>
              <a:off x="3526357" y="4679290"/>
              <a:ext cx="884899" cy="51051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4126245" y="5197320"/>
              <a:ext cx="2771" cy="55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순서도: 다중 문서 10"/>
            <p:cNvSpPr/>
            <p:nvPr/>
          </p:nvSpPr>
          <p:spPr>
            <a:xfrm>
              <a:off x="3603269" y="5790031"/>
              <a:ext cx="1045953" cy="687680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추천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왼쪽 화살표 13"/>
            <p:cNvSpPr/>
            <p:nvPr/>
          </p:nvSpPr>
          <p:spPr>
            <a:xfrm>
              <a:off x="4625356" y="5158461"/>
              <a:ext cx="1001681" cy="540600"/>
            </a:xfrm>
            <a:prstGeom prst="leftArrow">
              <a:avLst>
                <a:gd name="adj1" fmla="val 50000"/>
                <a:gd name="adj2" fmla="val 554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거리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시간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상황 정보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4652" y="5339906"/>
              <a:ext cx="1033553" cy="23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사후 </a:t>
              </a:r>
              <a:r>
                <a:rPr lang="ko-KR" altLang="en-US" sz="1100" dirty="0" err="1" smtClean="0"/>
                <a:t>필터링</a:t>
              </a:r>
              <a:endParaRPr lang="ko-KR" altLang="en-US" sz="1100" dirty="0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219737" y="3511430"/>
              <a:ext cx="1747582" cy="52673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협업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필터링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4126244" y="4057505"/>
              <a:ext cx="1156" cy="31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정육면체 2"/>
          <p:cNvSpPr/>
          <p:nvPr/>
        </p:nvSpPr>
        <p:spPr>
          <a:xfrm>
            <a:off x="5247626" y="4087208"/>
            <a:ext cx="1747582" cy="52673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Random Forest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분류 모델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06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80287" y="188091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시연</a:t>
            </a:r>
            <a:r>
              <a:rPr kumimoji="0" lang="en-US" altLang="ko-KR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511" y="1158395"/>
            <a:ext cx="5487735" cy="53586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6292" y="1231583"/>
            <a:ext cx="5549490" cy="5285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86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80287" y="188091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시연</a:t>
            </a:r>
            <a:r>
              <a:rPr kumimoji="0" lang="en-US" altLang="ko-KR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017" y="1201899"/>
            <a:ext cx="107394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웹 형식으로 되어 있고 </a:t>
            </a:r>
            <a:r>
              <a:rPr lang="ko-KR" altLang="en-US" sz="2000" dirty="0" err="1" smtClean="0"/>
              <a:t>맛집</a:t>
            </a:r>
            <a:r>
              <a:rPr lang="ko-KR" altLang="en-US" sz="2000" dirty="0" smtClean="0"/>
              <a:t> 검색 버튼을 누르면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추천하는 </a:t>
            </a:r>
            <a:r>
              <a:rPr lang="ko-KR" altLang="en-US" sz="2000" dirty="0" err="1" smtClean="0"/>
              <a:t>맛집의</a:t>
            </a:r>
            <a:r>
              <a:rPr lang="ko-KR" altLang="en-US" sz="2000" dirty="0" smtClean="0"/>
              <a:t> 목록이 뜨는 동시에 </a:t>
            </a: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지도 위에 위치가 나타나는 형식입니다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여러 옵션을 조정할 수 있는데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기존 회원의 경우 데이터베이스에 저장된 사용자 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중에 하나를 선택하도록 되어있습니다</a:t>
            </a:r>
            <a:endParaRPr lang="en-US" altLang="ko-KR" sz="2000" dirty="0" smtClean="0"/>
          </a:p>
          <a:p>
            <a:r>
              <a:rPr lang="ko-KR" altLang="en-US" sz="2000" dirty="0" smtClean="0"/>
              <a:t>해당 사용자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가 전에 방문하였던 맛집 내역들을 기반으로 추천이 이루어지게 됩니다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신규 회원의 경우 방문했던 </a:t>
            </a:r>
            <a:r>
              <a:rPr lang="ko-KR" altLang="en-US" sz="2000" dirty="0" err="1" smtClean="0"/>
              <a:t>맛집</a:t>
            </a:r>
            <a:r>
              <a:rPr lang="ko-KR" altLang="en-US" sz="2000" dirty="0" smtClean="0"/>
              <a:t> 내역이 없으므로 단순 인기 순으로 추천이 이루어지게 됩니다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식당 필터 버튼을 누르면 오른쪽과 같이 다양한 식당 업종 별로 </a:t>
            </a:r>
            <a:r>
              <a:rPr lang="ko-KR" altLang="en-US" sz="2000" dirty="0" err="1" smtClean="0"/>
              <a:t>필터링해서</a:t>
            </a:r>
            <a:r>
              <a:rPr lang="ko-KR" altLang="en-US" sz="2000" dirty="0" smtClean="0"/>
              <a:t> 추천을 받을 수 있습니다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 smtClean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6886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017" y="1201899"/>
            <a:ext cx="1073947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마지막으로는 </a:t>
            </a:r>
            <a:r>
              <a:rPr lang="ko-KR" altLang="en-US" sz="2000" dirty="0" err="1" smtClean="0"/>
              <a:t>웹형식으로</a:t>
            </a:r>
            <a:r>
              <a:rPr lang="ko-KR" altLang="en-US" sz="2000" dirty="0" smtClean="0"/>
              <a:t> 시각화를 구현하였습니다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정식으로 웹 개발을 배운 적은 없었기 때문에 혼자 힘으로 독학하였습니다</a:t>
            </a:r>
            <a:r>
              <a:rPr lang="en-US" altLang="ko-KR" sz="2000" dirty="0" smtClean="0"/>
              <a:t>. html,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언어를 통해 화면을 구성하였고 지도 </a:t>
            </a:r>
            <a:r>
              <a:rPr lang="en-US" altLang="ko-KR" sz="2000" dirty="0" err="1" smtClean="0"/>
              <a:t>api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javascript</a:t>
            </a:r>
            <a:r>
              <a:rPr lang="ko-KR" altLang="en-US" sz="2000" dirty="0" smtClean="0"/>
              <a:t>를 끼얹어서 지도 위에 추천 레스토랑을 표시하는 기능을 구현하였습니다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이렇게 구성한 화면을 </a:t>
            </a:r>
            <a:r>
              <a:rPr lang="en-US" altLang="ko-KR" sz="2000" dirty="0" smtClean="0"/>
              <a:t>database</a:t>
            </a:r>
            <a:r>
              <a:rPr lang="ko-KR" altLang="en-US" sz="2000" dirty="0" smtClean="0"/>
              <a:t>와 연동하기 위해 </a:t>
            </a:r>
            <a:r>
              <a:rPr lang="en-US" altLang="ko-KR" sz="2000" dirty="0" smtClean="0"/>
              <a:t>python </a:t>
            </a:r>
            <a:r>
              <a:rPr lang="ko-KR" altLang="en-US" sz="2000" dirty="0" smtClean="0"/>
              <a:t>언어와 </a:t>
            </a:r>
            <a:r>
              <a:rPr lang="en-US" altLang="ko-KR" sz="2000" dirty="0" smtClean="0"/>
              <a:t>flask </a:t>
            </a:r>
            <a:r>
              <a:rPr lang="ko-KR" altLang="en-US" sz="2000" dirty="0" smtClean="0"/>
              <a:t>라이브러리로 프로그램을 </a:t>
            </a:r>
            <a:r>
              <a:rPr lang="ko-KR" altLang="en-US" sz="2000" dirty="0" err="1" smtClean="0"/>
              <a:t>코딩하였습니다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결과 특정 사용자가 자신의 구매 내역 및 지신이 선택한 선호 옵션을 가지고 자유롭게 레스토랑을 검색하고 </a:t>
            </a:r>
            <a:r>
              <a:rPr lang="ko-KR" altLang="en-US" sz="2000" dirty="0" err="1" smtClean="0"/>
              <a:t>추천받을</a:t>
            </a:r>
            <a:r>
              <a:rPr lang="ko-KR" altLang="en-US" sz="2000" dirty="0" smtClean="0"/>
              <a:t> 수 있게 하였습니다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웹 형식으로 되어 있고 </a:t>
            </a:r>
            <a:r>
              <a:rPr lang="ko-KR" altLang="en-US" sz="2000" dirty="0" err="1" smtClean="0"/>
              <a:t>맛집</a:t>
            </a:r>
            <a:r>
              <a:rPr lang="ko-KR" altLang="en-US" sz="2000" dirty="0" smtClean="0"/>
              <a:t> 검색 버튼을 누르면 추천하는 </a:t>
            </a:r>
            <a:r>
              <a:rPr lang="ko-KR" altLang="en-US" sz="2000" dirty="0" err="1" smtClean="0"/>
              <a:t>맛집의</a:t>
            </a:r>
            <a:r>
              <a:rPr lang="ko-KR" altLang="en-US" sz="2000" dirty="0" smtClean="0"/>
              <a:t> 목록이 뜨는 동시에 </a:t>
            </a: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지도 위에 위치가 나타나는 형식입니다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여러 옵션을 조정할 수 있는데 기존 회원의 경우 데이터베이스에 저장된 사용자 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중에 하나를 선택하도록 되어있습니다 해당 사용자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가 전에 방문하였던 맛집 내역들을 기반으로 추천이 이루어지게 됩니다 신규 회원의 경우 방문했던 </a:t>
            </a:r>
            <a:r>
              <a:rPr lang="ko-KR" altLang="en-US" sz="2000" dirty="0" err="1" smtClean="0"/>
              <a:t>맛집</a:t>
            </a:r>
            <a:r>
              <a:rPr lang="ko-KR" altLang="en-US" sz="2000" dirty="0" smtClean="0"/>
              <a:t> 내역이 없으므로 단순 인기 순으로 추천이 이루어지게 됩니다 식당 필터 버튼을 누르면 오른쪽과 같이 다양한 식당 업종 별로 </a:t>
            </a:r>
            <a:r>
              <a:rPr lang="ko-KR" altLang="en-US" sz="2000" dirty="0" err="1" smtClean="0"/>
              <a:t>필터링해서</a:t>
            </a:r>
            <a:r>
              <a:rPr lang="ko-KR" altLang="en-US" sz="2000" dirty="0" smtClean="0"/>
              <a:t> 추천을 받을 수 있습니다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 smtClean="0"/>
          </a:p>
          <a:p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56284" y="281354"/>
            <a:ext cx="136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</a:t>
            </a:r>
            <a:r>
              <a:rPr kumimoji="0" lang="en-US" altLang="ko-KR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86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30032" y="155213"/>
            <a:ext cx="338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</a:t>
            </a:r>
            <a:endParaRPr lang="ko-KR" altLang="en-US" sz="24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3992" y="1801630"/>
            <a:ext cx="657949" cy="57962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53790" y="1603817"/>
            <a:ext cx="35782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지도 검색에 업체를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등록할 수 있는 서비스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28769" y="1757875"/>
            <a:ext cx="3935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업체를 예약할 수 있는 서비스 </a:t>
            </a: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5393232" y="3328742"/>
            <a:ext cx="1139538" cy="3904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75083" y="4988624"/>
            <a:ext cx="534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당신만을 위한 예약 하기 좋은 맛집 추천</a:t>
            </a:r>
            <a:r>
              <a:rPr lang="en-US" altLang="ko-KR" sz="2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5331" y="4580319"/>
            <a:ext cx="230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최종목표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639283" y="5450289"/>
            <a:ext cx="481012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46573" y="638626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3291" y="5727389"/>
            <a:ext cx="6924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알고리즘을 적용하여 예측의 정확도 향상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리스트 평가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6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0422" y="179286"/>
            <a:ext cx="169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3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663869" y="2218118"/>
            <a:ext cx="3122934" cy="3369305"/>
            <a:chOff x="8663869" y="2218118"/>
            <a:chExt cx="3122934" cy="3369305"/>
          </a:xfrm>
        </p:grpSpPr>
        <p:sp>
          <p:nvSpPr>
            <p:cNvPr id="18" name="직사각형 17"/>
            <p:cNvSpPr/>
            <p:nvPr/>
          </p:nvSpPr>
          <p:spPr>
            <a:xfrm>
              <a:off x="8663869" y="2218118"/>
              <a:ext cx="3122934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업체 정보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3198" y="3075764"/>
              <a:ext cx="1691968" cy="1691968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8749406" y="5134991"/>
              <a:ext cx="1779552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약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3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만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개의 업체 </a:t>
              </a:r>
            </a:p>
          </p:txBody>
        </p:sp>
      </p:grpSp>
      <p:grpSp>
        <p:nvGrpSpPr>
          <p:cNvPr id="11" name="그룹 11"/>
          <p:cNvGrpSpPr/>
          <p:nvPr/>
        </p:nvGrpSpPr>
        <p:grpSpPr>
          <a:xfrm>
            <a:off x="1068800" y="2241564"/>
            <a:ext cx="3035337" cy="3345859"/>
            <a:chOff x="1068800" y="2241564"/>
            <a:chExt cx="3035337" cy="3345859"/>
          </a:xfrm>
        </p:grpSpPr>
        <p:sp>
          <p:nvSpPr>
            <p:cNvPr id="24" name="직사각형 23"/>
            <p:cNvSpPr/>
            <p:nvPr/>
          </p:nvSpPr>
          <p:spPr>
            <a:xfrm>
              <a:off x="1068800" y="2241564"/>
              <a:ext cx="3035337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1 .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식당에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예약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한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데이터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51" y="3203766"/>
              <a:ext cx="1510034" cy="1510034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1543403" y="5134991"/>
              <a:ext cx="2086130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약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300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만 건의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예약</a:t>
              </a:r>
            </a:p>
          </p:txBody>
        </p:sp>
      </p:grpSp>
      <p:grpSp>
        <p:nvGrpSpPr>
          <p:cNvPr id="12" name="그룹 10"/>
          <p:cNvGrpSpPr/>
          <p:nvPr/>
        </p:nvGrpSpPr>
        <p:grpSpPr>
          <a:xfrm>
            <a:off x="4573257" y="2241564"/>
            <a:ext cx="3035337" cy="3345859"/>
            <a:chOff x="4603820" y="2241564"/>
            <a:chExt cx="3035337" cy="3345859"/>
          </a:xfrm>
        </p:grpSpPr>
        <p:sp>
          <p:nvSpPr>
            <p:cNvPr id="25" name="직사각형 24"/>
            <p:cNvSpPr/>
            <p:nvPr/>
          </p:nvSpPr>
          <p:spPr>
            <a:xfrm>
              <a:off x="4603820" y="2241564"/>
              <a:ext cx="3035337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2 .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식당에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전화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건 데이터 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182" y="3115187"/>
              <a:ext cx="1598613" cy="1598613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5073922" y="5134991"/>
              <a:ext cx="209513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약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400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만 건의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전화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0268905" y="6386268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출처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Flaticon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6573" y="638626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17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0422" y="179286"/>
            <a:ext cx="169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30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3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68905" y="6386268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출처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Flaticon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766577" y="1743233"/>
            <a:ext cx="60960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</a:t>
            </a:r>
            <a:r>
              <a:rPr lang="ko-KR" altLang="en-US" dirty="0">
                <a:solidFill>
                  <a:srgbClr val="49A0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r>
              <a:rPr lang="ko-KR" altLang="en-US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데이터</a:t>
            </a:r>
            <a:r>
              <a:rPr lang="en-US" altLang="ko-KR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17819" y="1743233"/>
            <a:ext cx="6096000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성별</a:t>
            </a: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연령</a:t>
            </a:r>
            <a:r>
              <a:rPr lang="ko-KR" altLang="en-US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데모 데이터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13060" y="5228731"/>
            <a:ext cx="320151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</a:t>
            </a: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명의</a:t>
            </a:r>
            <a:endParaRPr lang="en-US" altLang="ko-KR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10,000</a:t>
            </a: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ko-KR" altLang="en-US" b="1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검색어</a:t>
            </a: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45770" y="5228731"/>
            <a:ext cx="289053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</a:t>
            </a: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명의</a:t>
            </a:r>
            <a:endParaRPr lang="en-US" altLang="ko-KR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 데이터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01" y="2683290"/>
            <a:ext cx="1923435" cy="19234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80" y="2417677"/>
            <a:ext cx="2454660" cy="24546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6573" y="638626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noProof="0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03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0422" y="137433"/>
            <a:ext cx="3381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전처리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891534" y="9695526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출처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Flaticon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9202" y="969552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(3/8)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-218561" y="8329273"/>
          <a:ext cx="3215118" cy="1130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09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56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8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빈도수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3086290" y="8343119"/>
            <a:ext cx="1170773" cy="1034041"/>
          </a:xfrm>
          <a:prstGeom prst="rightArrow">
            <a:avLst>
              <a:gd name="adj1" fmla="val 53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펼치기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372434" y="8067612"/>
          <a:ext cx="2879928" cy="1585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9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99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99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246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오른쪽 화살표 27"/>
          <p:cNvSpPr/>
          <p:nvPr/>
        </p:nvSpPr>
        <p:spPr>
          <a:xfrm>
            <a:off x="7456042" y="8343119"/>
            <a:ext cx="1170773" cy="1034041"/>
          </a:xfrm>
          <a:prstGeom prst="rightArrow">
            <a:avLst>
              <a:gd name="adj1" fmla="val 53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코사인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유사도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8737911" y="8006367"/>
          <a:ext cx="2879928" cy="1585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9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9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99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99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246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…..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…..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562352" y="4623952"/>
            <a:ext cx="187243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Toy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모델 빌드를 위해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9A07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서초구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49A07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,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9A07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강남구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49A074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9A07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관악구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9A07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지역 사용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 cstate="print"/>
          <a:srcRect l="-2214" r="19703" b="10792"/>
          <a:stretch/>
        </p:blipFill>
        <p:spPr>
          <a:xfrm>
            <a:off x="1565924" y="2558862"/>
            <a:ext cx="1812540" cy="1689692"/>
          </a:xfrm>
          <a:prstGeom prst="rect">
            <a:avLst/>
          </a:prstGeom>
        </p:spPr>
      </p:pic>
      <p:grpSp>
        <p:nvGrpSpPr>
          <p:cNvPr id="5" name="그룹 15"/>
          <p:cNvGrpSpPr/>
          <p:nvPr/>
        </p:nvGrpSpPr>
        <p:grpSpPr>
          <a:xfrm>
            <a:off x="1707712" y="1910053"/>
            <a:ext cx="1528965" cy="369332"/>
            <a:chOff x="1556506" y="1910053"/>
            <a:chExt cx="1528965" cy="369332"/>
          </a:xfrm>
        </p:grpSpPr>
        <p:sp>
          <p:nvSpPr>
            <p:cNvPr id="39" name="직사각형 38"/>
            <p:cNvSpPr/>
            <p:nvPr/>
          </p:nvSpPr>
          <p:spPr>
            <a:xfrm>
              <a:off x="1793130" y="1910053"/>
              <a:ext cx="1292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지역 샘플링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56506" y="1934474"/>
              <a:ext cx="260100" cy="260100"/>
            </a:xfrm>
            <a:prstGeom prst="rect">
              <a:avLst/>
            </a:prstGeom>
            <a:solidFill>
              <a:srgbClr val="49A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811232" y="4623952"/>
            <a:ext cx="18453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같은 사람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같은 업체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같은 </a:t>
            </a: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날짜</a:t>
            </a: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인 경우 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하나로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처리  </a:t>
            </a:r>
          </a:p>
        </p:txBody>
      </p:sp>
      <p:pic>
        <p:nvPicPr>
          <p:cNvPr id="11280" name="Picture 16" descr="duplicate file .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colorTemperature colorTemp="6400"/>
                    </a14:imgEffect>
                    <a14:imgEffect>
                      <a14:saturation sat="236000"/>
                    </a14:imgEffect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28" y="2803092"/>
            <a:ext cx="1201232" cy="1201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14"/>
          <p:cNvGrpSpPr/>
          <p:nvPr/>
        </p:nvGrpSpPr>
        <p:grpSpPr>
          <a:xfrm>
            <a:off x="4797449" y="1901261"/>
            <a:ext cx="1394296" cy="369332"/>
            <a:chOff x="4638396" y="1901261"/>
            <a:chExt cx="1394296" cy="369332"/>
          </a:xfrm>
        </p:grpSpPr>
        <p:sp>
          <p:nvSpPr>
            <p:cNvPr id="47" name="직사각형 46"/>
            <p:cNvSpPr/>
            <p:nvPr/>
          </p:nvSpPr>
          <p:spPr>
            <a:xfrm>
              <a:off x="4892635" y="1901261"/>
              <a:ext cx="11400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중복  제거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38396" y="1921587"/>
              <a:ext cx="260100" cy="260100"/>
            </a:xfrm>
            <a:prstGeom prst="rect">
              <a:avLst/>
            </a:prstGeom>
            <a:solidFill>
              <a:srgbClr val="49A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8447914" y="4621922"/>
            <a:ext cx="17299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9A07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아주 적은 예약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을 한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사용자 제거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278" name="Picture 14" descr="duplicate.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20" y="2727692"/>
            <a:ext cx="1352032" cy="1352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16"/>
          <p:cNvGrpSpPr/>
          <p:nvPr/>
        </p:nvGrpSpPr>
        <p:grpSpPr>
          <a:xfrm>
            <a:off x="8006676" y="1910053"/>
            <a:ext cx="2506920" cy="369332"/>
            <a:chOff x="8006676" y="1910053"/>
            <a:chExt cx="2506920" cy="369332"/>
          </a:xfrm>
        </p:grpSpPr>
        <p:sp>
          <p:nvSpPr>
            <p:cNvPr id="48" name="직사각형 47"/>
            <p:cNvSpPr/>
            <p:nvPr/>
          </p:nvSpPr>
          <p:spPr>
            <a:xfrm>
              <a:off x="8275483" y="1910053"/>
              <a:ext cx="2238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예약 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3</a:t>
              </a: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회 이상 사용자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06676" y="1935488"/>
              <a:ext cx="260100" cy="260100"/>
            </a:xfrm>
            <a:prstGeom prst="rect">
              <a:avLst/>
            </a:prstGeom>
            <a:solidFill>
              <a:srgbClr val="49A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46573" y="638626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(8/15)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68905" y="6395793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출처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Flaticon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0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614" y="304800"/>
            <a:ext cx="8081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기본 알고리즘 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CF </a:t>
            </a: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</a:t>
            </a:r>
            <a:r>
              <a:rPr lang="ko-KR" altLang="en-US" sz="4000" spc="300" dirty="0" err="1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05" y="1777296"/>
            <a:ext cx="1307101" cy="13071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11" y="3539736"/>
            <a:ext cx="1219287" cy="12192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05" y="5214362"/>
            <a:ext cx="1364242" cy="13642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65" y="2049119"/>
            <a:ext cx="1045544" cy="10455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21" y="3396283"/>
            <a:ext cx="1357704" cy="13577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65" y="5259503"/>
            <a:ext cx="1223629" cy="122362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378230" y="3657231"/>
            <a:ext cx="2573140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기록의 </a:t>
            </a:r>
            <a:r>
              <a:rPr lang="ko-KR" altLang="en-US" b="1" dirty="0" err="1" smtClean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</a:t>
            </a:r>
            <a:r>
              <a:rPr lang="ko-KR" altLang="en-US" b="1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b="1" dirty="0" smtClean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반영하여 음식점을 추천  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657255" y="2402526"/>
            <a:ext cx="186746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626263" y="4118471"/>
            <a:ext cx="189846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500317" y="6096827"/>
            <a:ext cx="2121581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500317" y="2548890"/>
            <a:ext cx="2024407" cy="354024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810811" y="2182843"/>
            <a:ext cx="129234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음식점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endParaRPr lang="en-US" altLang="ko-KR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05433" y="3848919"/>
            <a:ext cx="129234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음식점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endParaRPr lang="en-US" altLang="ko-KR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79747" y="5755035"/>
            <a:ext cx="129234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음식점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endParaRPr lang="en-US" altLang="ko-KR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54"/>
          <p:cNvGrpSpPr/>
          <p:nvPr/>
        </p:nvGrpSpPr>
        <p:grpSpPr>
          <a:xfrm>
            <a:off x="6295610" y="2544606"/>
            <a:ext cx="2466855" cy="5756769"/>
            <a:chOff x="6656037" y="2661171"/>
            <a:chExt cx="2466855" cy="5756769"/>
          </a:xfrm>
        </p:grpSpPr>
        <p:sp>
          <p:nvSpPr>
            <p:cNvPr id="47" name="원호 46"/>
            <p:cNvSpPr/>
            <p:nvPr/>
          </p:nvSpPr>
          <p:spPr>
            <a:xfrm rot="1278707">
              <a:off x="6656037" y="2661171"/>
              <a:ext cx="2466855" cy="5756769"/>
            </a:xfrm>
            <a:prstGeom prst="arc">
              <a:avLst/>
            </a:prstGeom>
            <a:ln w="76200">
              <a:solidFill>
                <a:srgbClr val="FF0000"/>
              </a:solidFill>
              <a:tailEnd type="triangle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화살표 연결선 50"/>
            <p:cNvCxnSpPr>
              <a:stCxn id="47" idx="0"/>
            </p:cNvCxnSpPr>
            <p:nvPr/>
          </p:nvCxnSpPr>
          <p:spPr>
            <a:xfrm flipH="1">
              <a:off x="8708572" y="2858005"/>
              <a:ext cx="227020" cy="1791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09575" y="1126286"/>
            <a:ext cx="741747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기반의 협업 </a:t>
            </a:r>
            <a:r>
              <a:rPr lang="ko-KR" altLang="en-US" b="1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</a:t>
            </a:r>
            <a:endParaRPr lang="en-US" altLang="ko-KR" b="1" dirty="0" smtClean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b="1" dirty="0" smtClean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3944012" y="3181962"/>
            <a:ext cx="3429001" cy="19267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46573" y="638626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268905" y="6386268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출처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Flaticon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76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637" y="114858"/>
            <a:ext cx="691749" cy="675856"/>
            <a:chOff x="4834228" y="1281816"/>
            <a:chExt cx="2523545" cy="2465568"/>
          </a:xfrm>
        </p:grpSpPr>
        <p:sp>
          <p:nvSpPr>
            <p:cNvPr id="6" name="눈물 방울 5"/>
            <p:cNvSpPr/>
            <p:nvPr/>
          </p:nvSpPr>
          <p:spPr>
            <a:xfrm rot="8100000">
              <a:off x="4834228" y="1281816"/>
              <a:ext cx="2523545" cy="2465568"/>
            </a:xfrm>
            <a:prstGeom prst="teardrop">
              <a:avLst>
                <a:gd name="adj" fmla="val 10531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117264" y="1535864"/>
              <a:ext cx="1957473" cy="1957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6460" y="114858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0" lang="ko-KR" altLang="en-US" sz="4000" b="0" i="0" u="none" strike="noStrike" kern="1200" cap="none" spc="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037" y="979166"/>
            <a:ext cx="11792230" cy="5684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383710" y="1317894"/>
          <a:ext cx="2592927" cy="1959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5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87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0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빈도수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미소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민지</a:t>
                      </a:r>
                      <a:endParaRPr lang="ko-KR" altLang="en-US" sz="1400" dirty="0">
                        <a:solidFill>
                          <a:schemeClr val="accent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accent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accent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4572355"/>
                  </a:ext>
                </a:extLst>
              </a:tr>
              <a:tr h="447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00717404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3423991" y="2644546"/>
          <a:ext cx="4269916" cy="320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4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74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74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74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333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업체</a:t>
                      </a:r>
                      <a:r>
                        <a:rPr lang="en-US" altLang="ko-KR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accent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4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미소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4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민지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accent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4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소민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오른쪽 화살표 44"/>
          <p:cNvSpPr/>
          <p:nvPr/>
        </p:nvSpPr>
        <p:spPr>
          <a:xfrm>
            <a:off x="7456042" y="8343119"/>
            <a:ext cx="1170773" cy="1034041"/>
          </a:xfrm>
          <a:prstGeom prst="rightArrow">
            <a:avLst>
              <a:gd name="adj1" fmla="val 53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코사인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유사도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447" y="3320161"/>
            <a:ext cx="184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빈도수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able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원호 47"/>
          <p:cNvSpPr/>
          <p:nvPr/>
        </p:nvSpPr>
        <p:spPr>
          <a:xfrm rot="17868025" flipH="1">
            <a:off x="2654350" y="3782222"/>
            <a:ext cx="503321" cy="1155477"/>
          </a:xfrm>
          <a:prstGeom prst="arc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97573" y="2161928"/>
            <a:ext cx="2322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빈도수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Pivot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able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3991" y="3068211"/>
            <a:ext cx="836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사용자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30725" y="2672775"/>
            <a:ext cx="836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업체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39783" y="2791504"/>
            <a:ext cx="642025" cy="43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46573" y="638626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en-US" altLang="ko-KR" sz="1100" b="1" dirty="0" smtClean="0">
                <a:solidFill>
                  <a:prstClr val="white">
                    <a:lumMod val="6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/15)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8614" y="304800"/>
            <a:ext cx="8081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기본 알고리즘 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CF </a:t>
            </a:r>
            <a:r>
              <a:rPr lang="en-US" altLang="ko-KR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000" spc="3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</a:t>
            </a:r>
            <a:r>
              <a:rPr lang="ko-KR" altLang="en-US" sz="4000" spc="300" dirty="0" err="1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</a:t>
            </a:r>
            <a:r>
              <a:rPr lang="en-US" altLang="ko-KR" sz="4000" spc="3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000" spc="3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01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3037</Words>
  <Application>Microsoft Office PowerPoint</Application>
  <PresentationFormat>사용자 지정</PresentationFormat>
  <Paragraphs>788</Paragraphs>
  <Slides>24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맛집 추천 시스템 </dc:title>
  <dc:creator>NAVER</dc:creator>
  <cp:lastModifiedBy>민지</cp:lastModifiedBy>
  <cp:revision>236</cp:revision>
  <dcterms:created xsi:type="dcterms:W3CDTF">2018-01-15T02:48:34Z</dcterms:created>
  <dcterms:modified xsi:type="dcterms:W3CDTF">2018-04-23T04:18:29Z</dcterms:modified>
</cp:coreProperties>
</file>