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9" r:id="rId6"/>
    <p:sldId id="261" r:id="rId7"/>
    <p:sldId id="260" r:id="rId8"/>
    <p:sldId id="258" r:id="rId9"/>
    <p:sldId id="263" r:id="rId10"/>
    <p:sldId id="264" r:id="rId11"/>
    <p:sldId id="265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E8602"/>
    <a:srgbClr val="2597FF"/>
    <a:srgbClr val="9A4D00"/>
    <a:srgbClr val="C46700"/>
    <a:srgbClr val="D68B1C"/>
    <a:srgbClr val="0097CC"/>
    <a:srgbClr val="009A46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60"/>
  </p:normalViewPr>
  <p:slideViewPr>
    <p:cSldViewPr>
      <p:cViewPr varScale="1">
        <p:scale>
          <a:sx n="68" d="100"/>
          <a:sy n="68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C5868-AE33-4437-A057-D66DB1085AF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B1A-FB68-4110-8A03-A41C3233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B1A-FB68-4110-8A03-A41C3233D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B1A-FB68-4110-8A03-A41C3233D8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B1A-FB68-4110-8A03-A41C3233D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B1A-FB68-4110-8A03-A41C3233D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8246070" cy="91622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34523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596540"/>
            <a:ext cx="732984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07359"/>
            <a:ext cx="732984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9655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00475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965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00476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192525"/>
            <a:ext cx="8093366" cy="916230"/>
          </a:xfrm>
        </p:spPr>
        <p:txBody>
          <a:bodyPr>
            <a:noAutofit/>
          </a:bodyPr>
          <a:lstStyle/>
          <a:p>
            <a:r>
              <a:rPr lang="en-US" dirty="0"/>
              <a:t>2016 U.S. Elections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763525"/>
          </a:xfrm>
        </p:spPr>
        <p:txBody>
          <a:bodyPr>
            <a:noAutofit/>
          </a:bodyPr>
          <a:lstStyle/>
          <a:p>
            <a:r>
              <a:rPr lang="en-US" dirty="0"/>
              <a:t>Drivers behind Democratic counties voting for Republicans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 Capita Income for flipped Counties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0FC0-1E58-40AE-802B-F1E79F1B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9522" rIns="-201549" bIns="-268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3" descr="data:image/png;base64,iVBORw0KGgoAAAANSUhEUgAAAVkAAAFZCAYAAAAy8lzbAAAABHNCSVQICAgIfAhkiAAAAAlwSFlzAAALEgAACxIB0t1+/AAAIABJREFUeJzsvXmwLGV9//9+nu6e7ezncu7OvaCCmKDGGL8GkaBIEIgUBqH0YogECWLEJQkKKnC/iRpBkzIqsRSLshS3qKigwTVYqMGEWOYLPzWECJe7wV3Pfmbr7uf5/dH99PT0dPd0z0zPzDnn86qiLmemp/vTy3zm83xWJqWUIAiCIDKBD1oAgiCItQwpWYIgiAwhJUsQBJEhpGQJgiAyhJQsQRBEhuiDFiANR48udfS5qakS5ubKPZamN5BsnTPM8g2zbMBwy7daZZuZGQt9fV1YsrquDVqESEi2zhlm+YZZNmC45Vtrsq0LJUsQBDEoSMkSBEFkCClZgiCIDOmbkl1eXsarXvUqHDhwAADwz//8z3jVq16Fiy66CO9+97tRr9f7JQpBEETf6IuSffjhh7Fr1y48+eSTAIA9e/bgzjvvxJe//GXce++9EELgi1/8Yj9EIQiC6Ct9UbJf+cpXsHv3bmzcuBEAkMvlsHv3boyOjoIxhlNPPRVPPfVUP0QhCILoK6yfXbjOOeccfO5zn8P27du912ZnZ3HppZfigx/8IF784hfHft6y7KFO7yAIgggy0GKEw4cP4+qrr8ZrXvOatgoWQMcJyjMzYx0XMmRNP2SzpYSQAGeAxljizw3zdQOGW75hlg0YbvlWq2xRxQgDU7KPP/44rr76alxxxRW46qqrBiXGmsYSEmVbwPQtVgzGUNI4dJ5c2RIE0TkDUbLLy8t44xvfiHe84x149atfPQgR1jyWkFi0bAR9QaZ0Xh/XNVK0BNEHBpIn+7WvfQ3Hjh3DZz7zGVx88cW4+OKL8dGPfnQQoqxZyrZoUbAK6b5PEET29NWSvf/++wEAV155Ja688sp+HnpdYUvZ5CIIw5QStpSpfLQEQaSHKr7WICJhvkjS7QiC6BxSsmuQpK5WcskSRPaQkl2DaIzBaOMGMBgjVwFB9AFSsmuUksYRpUKZ+z5BENlD37Q1is4ZxnWtxaI1GKP0LYLoI6tq/AyRDp0zjHOt44ovgiC6h5TsOkBjDBrpVoIYCOQuIAiCyBBSsgRBEBlCSpYgCCJDSMkSBEFkCClZgiCIDCElSxAEkSGkZAmCIDKE8mSJTKFCCGK9Q0qWyAQafUMQDuQuIHqOGn0TbByuRt9Y1MiWWEeQkiV6Do2+IYgGpGSJnpJm9A1BrAdIyRI9hUbfEEQzFPgKgSLinUOjbwiiGVKyPigi3j1q9E2cy4BG3xDrCXIXuFBEvHfQ6BuCaEBPu8uwRsRtKWGK1RUootE3BNGA3AVIFxHv1zJ3tbsuaPQNQTiQJYvhi4ivJdeFxhgMTj5YYv1CShbxkW7hWrBCyr5FxIfVdUEQRHrIXYDwiLgtJWo+X6jGGFYskflyfRhdFwRBdA5Zsi7+iLgtJSq2aAo25Tnry3J92FwXBEF0BylZF39EvCakt1zX3GCTshqzXq5TMj9BrC3IXeBD5wwjjKMmBCQYGAAesiTPcrlOyfwEsbYgSzaAk27kKLEwBevfLisomZ8g1g70bQ0wDMt1SuYniLUDuQsCDMtynZL5CWJtQJZsCMO0XKdkfoJY3ZCSDYGW6wRB9ApyF0RAy3WCIHoBKdk2aIxBI91KEESHkLuAIAgiQ0jJEgRBZAgpWYIgiAwhJUsQBJEhpGQJgiAyhJQsQRBEhpCSJQiCyBBSsgRBEBlCSpYgCCJD+qZkl5eX8apXvQoHDhwAADz44IO46KKLcN555+EjH/lIv8QgCILoK31Rsg8//DB27dqFJ598EgBQrVbxnve8B5/4xCdw33334Ze//CUeeOCBfohCEATRV/qiZL/yla9g9+7d2LhxIwDgkUcewc6dO3HiiSdC13VcdNFF+O53v9sPUQiCIPpKXxrEfOADH2j6+8iRI5iZmfH+3rhxIw4fPtx2P1NTJei61pEMMzNjHX2uH5BsnTPM8g2zbMBwy7eWZBtIFy4hBJivbaCUsunvKObmyh0db2ZmDEePLnX02awh2TpnmOUbZtmA4ZZvtcoWpXwHkl2wefNmHD161Pv76NGjniuBIAhiLTEQJfv85z8fe/bswd69e2HbNr797W/jD/7gDwYhCkEQRKYMxF2Qz+dx66234q1vfStqtRrOPvtsnH/++YMQhSAIIlP6qmTvv/9+7//POOMM3Hvvvf08PEEQRN+h8TPrCJpXRhD9h5TsOsASEmVbwJTSe81gDCWN0+RdgsgY6l2wxrGExKJlNylYADCl87olZMQnCYLoBaRk1zhlWyBKjUr3/X5hSwlTSNiSFDuxfiB3wRrGlrLFgg1iSkfpZemjJXcFsZ4hS3YNk9QTkKXHgNwVxHqHlOwaJqmRmKUxOUzuCoIYBKRk1zAaYzDauAEMxjJzFaRxVxDEWoWU7BqnpHFEqVDmvp8Vw+CuIIhBQ0p2jaNzhnFda7FoDea8nmXgaRjcFQQxaCi7YB2gc4ZxrvW94ku5K+JcBlm6KwhiGCBLdh2hMQaD91epDdJdQRDDAD3hPihZvvcM0l1BEMMAuQtAyfJZMyh3BUEMA+vekqVk+f4xCHcFQQyada9kKVmeIIgsWddKlpLlCYLImnWtZClZniCIrFnXSpaS5QmCyJp1rWQHXdtPEMTaZ10rWYCS5bOE8o4JgvJkvWR5ypPtHZR3TBAN1r2SBShZvpeovOOg7aryjqnKi1hv0FrYx7Amy6+mZTflHRNEM2TJDjGrbdk9LDPFCGKYIEt2SFkN5b5BC7uTvOPVZKUTRCeQJTukJFl2j3OtnyJ5RFnYeS2ZdcrZ6rPSCaJTyJIdQoa53DfOwl6xRNsHymAMUmLorXSC6BWkZIcQv44RrjIVIQo1ThdltQxvZ2EDaJt3TMExYj1B7oIhhDNHSdYCSlJjDHlf9kPYqjrLZXgSC1sAGNU4akKGysAYKDhGrCtSKdl6vY6f//zn0HUdz3ve81AoFLKSa10jJVAPsUJtKVG2JUoaR4HzFiWUdY5q0lU8ZwzjBg/NOzYT7kRIIKGLlyCGmlgl+8gjj+Cd73wnisUi3ve+9+Ed73gHcrkcdF3H0tISPvWpT+HZz352v2TNhH4VIKQ5TtkWyHEG25ahy+q6kJg2Wj09WQfL0jbU0RhrUZTUlIdYb8Qq2b/927/FVVddBcYY3vCGN+Cv//qv8frXvx4A8M1vfhO7d+/Gl7/85b4I2mv6Fd1Oexy1JNcYQ9FddgddBjnOENTT/chR7cX0WZpgS6w3YgNfe/bswWtf+1pcdtllqNVqeO1rX+u9d/HFF+Pxxx/PXMAs6FcOaifH8b+kucp4RONN/2qMtSzd+9UbtxcNdagpD7GeiLVkTz75ZHzrW9+CbdsQQuCBBx7AK17xCgDAPffcg23btvVFyF7TrxzUTqLoYUY0D7Hqgtv1axnei4Y6w9SUh/pVEFkTq2Tf//7344YbbsC+ffvwF3/xF3jsscfwT//0T7AsCwcPHsTtt9/eLzl7Rr9KPxMfJ2Badrqc7ucyvBcNdQbdlIeKIYh+EatkTzvtNNxzzz1Nr5155pk4dOgQfud3fgcbN27MVLgsSLOs7ia6nfQ4YXmsJY2HZgkA8cvpTj/XKWGBrUHsIy3UKYzoJ21TuIQQ+Ld/+zc8/vjjqFarKBaLOOmkkzAxMdEP+XpOv5bVST8fZr1FLac1BuQ5bwl6tfscWWjN+N04QjoZHAyOW2bQJcv9whZOsQq5SbInVsk+9NBDuP7667F161bs2LEDhUIB1WoV9913H9773vfiYx/7GH73d3+3X7L2hH4tqxMfJ0Lx+ZfTpi1RFQK2dBRA2Y5WnINehg87yo0TV+yhtluL1025SaxyDYuWDYB+hLMmVsnecsstuOWWW3Duuee2vPfDH/4QN998M/7lX/4lM+GywJYSBmOoCwEW8iXq5bK6F8t3KYGyaA2gtVvaDmIZniW9+tEQUhV1tAYd/cUea7EYgtwkgyH2W37kyBG87GUvC33vrLPOwpEjR7KQKRMsIbFo2pg3bZSFgABQF6LJkjEY6+mDppbvwWGNaY6z3uv8/fdt0XL/NTtPs+MMqLX5bM1dRq811vuzNChilexLXvIS3HTTTdizZw+EcG6AlBL79u3DzTffjJe+9KV9EbJbTFu05Ks6Sf0cnDkW5aShYdzo/S+5zhnGDc3Zv66lOs4wd+PqB+3yjE1SColZ78/SIIl1F9x22234+7//e1x++eWYm5tDLpeDaZqYnJzEK1/5Slx//fX9krMrFutW5C84A4MpJIoZJ8B3snzPIhNitfhqbVeR2lKG5glLOPc1LUICec5QiShZZnDeX2vugn5l1RCtxCrZkZER7N69G7t378bi4iLK5TIKhQImJyf7JV/X2FLCamPxDGvXp15mQqyWvFAlZ00IrLj3Ldh9TFG3BVjK+6Z+XKJKltVxhuiS9ATqGTE42qZw/eY3v8E999zTksJ1wQUX4PTTT++HjF0hZHR/0+B2w/YL3qtMiNUS8PDL6ZfVH5AKnmva+6auKQCUNNaSwgWszd4J1DNicMSuke+66y5ceeWVYIzhnHPOwSWXXIKXv/zl4JzjzW9+86poDrPaf8GT1vnHNekOBjz8jcCHJeDhdw8A4T+MYQGrTu6b/5pypixX5h13rfZOoJ4RgyHWkv3kJz+Ju+66C894xjNa3vvjP/5j/Omf/ile97rXZSZcL9AYA2/z8AzzL3i7AgMAWDTtSDeAP+ARlxs6IlutxH7Qzj3gl1X9MCiFmNM4RAcyr9eiDf95+1nr5z1oYpWsbduYmpoKfW9sbKzrg99zzz244447AAB/8Ad/gBtuuKHrfYYxntNxDOhbuWmviSowSOIGUO+1yw0dExLFPvtL4twDFVt6ASj/e/4RN+M5HfOodXTs9Vq0oc57upSHXKmvm/MeJLFKdteuXXjDG96Ayy+/HCeddBKKxSJqtRr27t2Lu+66qysrtlKp4AMf+AC++93vYnx8HLt27cKDDz6Il7zkJR3vMwpD46vKcon64gczFJLkPY7ozg9I+9xQkXmGhUKd34ptNylNAE2zzEzZGqBiaNw3owfyrrWijaRonMEYsud+rRKrZN/+9rfj1FNPxXe+8x186Utf8rILTj75ZFx77bW48MILOz6wap9YqVRQKpVgWRby+XzH+2vHarBc0mQAJM17BAAN4Y1oFM6yPPtSUv/5CSmxYoumUlZTSFhNSlbAYNytwHJkmzC0obtvBBEHk3Jw2cd33XUXPvzhD6NYLOJFL3oRPv7xj4eWuiosy4aur83GHaYtcLxSj3RpbCjmmiy3urt9OzYUczBtgb0L5ch9j+UN6JxhQzGHXEbWbPD8TCGwVHPyXJWRLaVExa2nV5QMDZOFHAxXvl5YrwTRT2It2SNHjuCWW27BI488glNOOQXXX389nvvc53rvn3HGGfjZz37W0YEfffRR3H333fjRj36EsbExXH/99bjzzjtx9dVXR35mbq7c0bFmZsZw9OhSR5/NGiVbMHgVZGWxinGj8QNjS4kF047cXsHKjiKWdSsy6LVSt71t/VZiL69b8PyEz0esXBl5zgDXQve8G6YNWbMwkzMwXzGb9rka7uuwMszyrVbZZmbC41SxZsEtt9yC7du347Of/SzOOuss/Nmf/RkeeOAB7/1qtdqxsD/96U9xxhlnYMOGDcjlcrjkkkvw0EMPdby/1UwnJY/+fM8oVNaExhgKvHmEjX+UjX/bLAg7P5U6JVzXgfqPM4Y858hzxx87pmvIxbR3JIhhJ1bJ/uIXv8C73/1unHLKKbj66qvxsY99DO985zvx85//HABil/btOO200/Dggw+iXC5DSon777+/yUoeFuLyT3tFp/O5gnmP/vzXYNaE2jaYFwpEZ1ionqPdnnvU+eVjAi/c9UUrOXs0do0g+k6su2B8fBz79u3DySefDMBpGPP+978f1113He68886uDvzSl74Uv/71r3HJJZfAMAw897nPxTXXXNPVPntJP8tQOy2YUHmPS5aNZbvRUUxjDKOBkHma3NBe9xyN+ogaFGlKu2WAZLCMlgLhxGolVsm+6U1vwhVXXIGrrroKV111FQDgvPPOw+LiIv7kT/4E9Xr7wEsc11xzzVApVkW/y1C7LXmUAAqcQYJ51qoAWmRNkmGRxbnHnZ/BOUqaY4UXfdZ20nMniGEnVsledtlleM5znoNDhw41vX7ppZfimc98Jr74xS9mKtyg6GSarVJc0lV1aVPEOm3wrWSN6lQVJmtcbmhWk3zjzq/AGQAWeg6roViEIOJo2yDm9NNPD20E84IXvAAveMELMhFqkKSdZquW1lUhvOi9Wu6qYFNWY7J7PXk3y0m+sefnpuWtlmIRgkhDWyW73kgThJLuEtqSEhWfBahKVQHAkjLxEjttwUSve4Rm3XO03fkNe7EIQXQCKdkAaYJQK5ajWGsivAF0TUhoGku9xA4u56MUTycBszgl1q+OZXHuirRlrmtdKa/181sPkJINkDQIBcArD41KcVLpVCY6K1ltl+GQJmCWJFtiNfUctYTE8Uod876CjLXkXlgtTdaJ9iSKKFiWhU9+8pM4//zz8eIXvxgHDhzAn//5n+Po0aNZyzcQkvTd9EpB2+xLvZ82z7PdfCs1SDCJrEn3lXR/g0adTz3QVSzsfFYjae4XMfwk+sbcdtttePjhh3HrrbdCCIGZmRls2bIF733ve7OWbyAkmTKrjIl2NkWjOXQ6GZJOFk0ia7t9Ldu2V3TQiwm7WdPrqav9KDhJw7BMlR2267JaSeQu+M53voPvf//7KJVKYIwhn8/jpptuwplnnpm1fAOjXZDGW1pDdbFqfRBVZVXaJXbaKH+crHH78jfxNoX0ZC1pHOPGcPYc7WUGxDAuybPM8EjKMF6X1UwiS7ZYLLa4Bg4fPoyJiYlMhBomNOb03Qx7oNXSOs9ZqEWrXk+7xO60zDZM1qh92W5GhPpx8Pqx+JakqufosChYoPNrE2RYl+S9Or9OGdbrsppJZMlec801uPLKK7Fr1y6YpokvfOELuOuuu7wqsPVKcJxHN3myfnoZ5Y/aJpgR4d8s6yVpu4h5PzIgsiq66JZBz6Qb1uuymkmkZC+77DKcdNJJuPfee/F7v/d7+OUvf4mbbroJL33pS7OWb+hRS/URybuq+PLTyyh/2L6CGRHBhjGAuyTtsdXSbhnarwyIYViSRzHIDI9hvi6rmURK9vbbb8d1112HF73oRU2v33rrrbjxxhszEWy10cjvjH/4kuY9dlpmm2RfwX1GdcPqZcCjXU+EksZDraiwngnqfMJIcm2ifjuC48EHNSa+l/c+juCzmHUxynolUskePnwY9957LwDgjjvuaBkNs7KygrvvvruvSnauXEfB0FDQeVdtFgdBlJU2GbEs7+VE1eC+1CfDul356aW10m4ZOmdayPFw5RFcpqrzCU5xSHptgm9HTfEd1Tja54/0nqyn6UblGMe1nvRDsa90RCrZTZs2YXZ2FvPz8xBC4Iknnmh63zAM/MM//EPmAvpZrFpYrFpOhoPOUdA5CoaGvD743M044qy445U6pJChX5xeziUL7stgNuLmKhiMQevRt6ndMlS4Sk5nssVtoQguU9W4HNOopr42/iW5CgCGSadmkA0iop7VTDr1LI6H5BhbtgQHEOeNH5ZilNVErLtAjeh+4QtfiEsvvbQvAiVBSomqaaNq2kDFBGcMBYOjoGsoGL2ZYtpLug0mJC2zTYLa16iuZbok9cvYbhka5cYIErZMbVeGG3Wt1JI8qiQ6z1nXgZ5eKMheT9Nt9ywy97+sXRXriUQ+2Ysuugjf/OY3cezYMai5i5ZlYc+ePfjQhz6UqYBJEFKiXLdRdmdVaZyhYGgouop3kAxrXmdWS9IwGTUWX1bMAv9GkUakdtdK5wwjOsdKwKILulA6CfQMa8lvkmdRABjVOWq2zMRVsR5JpGTf+c534oknnsDExASWl5exbds2/PjHPx4q69aPLSRWahZWas7fVk5HpWyiYHDk++zP7VUwIYtm2r1ekkbJaEugLiRyPHz/3FVsUa4CIN0yNem14mDeuHF/wCtImkBP3HI8i4bvaUj6LHIwjBucmtP0iERK9ic/+Qnuv/9+HDp0CP/4j/+IT3ziE/jud7+Lz3/+81nL1xPqlsBC1cRCFZ5roegG0PQUy59OHrpe5D3a7hfUluE+y26XtWpJ2qj86uxLFbcUzXGGupAohmgrBmDK0CM/H7VMVTPIlLzq/qzY4W4QoPlaqWsep9xVuhuXya7JMOeZpn0We+2qWK8kUrJjY2OYmppCsVjEr371KwDA+eefj1tuuSVT4bIg6FowNI6iq3SjrNxulund5D2q49aE8Ja1URkB3eQvps18CKPdUlRjzLFkgaaAW9MSnrGOZpDZvnNnaASsojIn/Ncq6t6ojAMA4LYA7Pb3fNjzTFdTl7W1RCIle/rpp+O2227D2972NszMzOC+++5DLpdDsVjMWr7MMW0B0xZYrFrgjDl+XENDwdC8BPlul+md5D36j+v/nGoI7h/nregkf7HTzIcgSZaiGmMY0TUvGBa0mDuZQdacHSC9NCTndWduWJjSUNcq7N4411iAASj67k27e74a8ky7zTEm0pNIyf7N3/wNPvShD2FlZQW7d+/Gu971LqysrODmm2/OWr6+IqTESt3Gimvl6prbAEZzfLnBlKaky7+4INOGYg7zFbPlM/5lZ9j3sSYkChxNvsROXH1tO3RZtqcY4yycNEvRdsvQNDPIgtkBpqvphHudq7bASEjwU8kbdm9qQkZawnH3vNclsVn4RLvNMSbSk0jJzszM4MMf/jAA4IQTTsD3v/99AMDjjz+enWRDQN0WWDQbS2ZdY025ucyXa9nuSxBlpYWlmwWXndxdwqlkeZVXaoqGPzHPGaTUUuXOt+vQtVSzsOA2C/F36Ar7IvZjKRqU1w5pw2dJCUtIzyVRgwQYUOANizYoh//emMJptB7np4265726Bll3weomx5hIT+zaYHl5GR/60Idw7bXX4s4774QQjsIpl8u47bbb8OpXv7ovQg6K4PLPsiWWazaOLdfx1EIVR5drWKqaqJrJfZdxXb2ijgs0OnopBSt8X0Dm7jdtl6S4Dl1lW8B077farF0npqwbfgcPG5RCXZugHrJEo+NYnByaqwDjFGyULIpur0E/u2AleRaJ7om1ZG+88UbMz8/jvPPOwze+8Q3Yto2zzjoL1113HQqFAj796U/3S86BEGc0SAnUTIGaKSAtAYM3KtCUPzct/rHiQTTGUNQ4Fs1mfxqDE7lXCeRpotdxHbqCx1DEHSPrctDgx4PqypRqO4Y8U+OBGnLbUmLa0GPl6HbJ3+1yfJizE4jOiFWy//Ef/4Hvfe97mJ6exrnnnosrrrgCn/vc5/C6170O1157LXR9bY8I43Ai3lbM8k9nTr6lLZr9uTmdo+hWoLXLzQ1bHtaF8CwrBYPzJeaycWwBRynW0PAjjsjwYE+Qrjp0RbhIsioHDZOX84YbRUi1zPe5UNxsg6JrXXLG0E6UXiz5O12OD3t2AtEZsVrStm1MT08DALZu3YrDhw/jwx/+MC644IK+CBfkX351GDuni9g5VcJYoXsFL9BQBFGLvKLGsGyFl14y9/2w/dUt4ebnIrbXgmmL0Oi+xhgqtmiKjitlIgFASljuttz3ftmWGIvIRw0jrkMXQ3SHrrgIeVoFm2Z7Ja/t+l4N1rx0NwI/SsHsgii5/TL0qgtW2jzT1ZCdQKQnlabK5XIDU7AA8JmH9nv/P10ysGPKUbiO4i1i60QhUd8Cld7jt1B1xlDUWi0UjTGM6jx2+3b7C/Za0HgjgCarZuiXWbkHlFXpBLoEasJRLpIBGqSXVWD4LLiaEE2pR3HEdegayxueZR4kTPemDdh0GuBhAKpCQtZMVIUjs8EYwBvXICo7IMxfGyVDXfS3tLTX2QnEcJBKyQ6Te2C2bGK2bOL/HVz0XtM5w7aJgmftKuU7NVXytrGlxLLV6veypMSyJTGqty61HUXLQi3fTvanXAtLdQtHbIlape5YugZHTmu4FrzPSSf/02AcpnC7Z0mnztxwj1yTQJ4DBuewZboR5C0durgNWyJSmYQtl9PmE3eSf+z/TEnjGC0YQM3yAn/q/ijXQDu542SwbIlxXQNj4Tm9WUDFAmuTWK1ZLpfx/Oc/3/u7Vqt5f0spwRjDww8/nK2EPt534bOxb66CJ2cr2Dtbxr65CqpWI7JvCYm9cxXsnasAmPVenygaOHGygJ1TRWyeKGLLZAFbJwrIBVokSgAVW2JUb36I/cpVDzzgFTvclRC3P2+/rkJQroWlKsAYkNM4crrjy7UZUHCXvE7+ZvM+bDQCQJYERl3F5F9SJl2Oex26oKVOWE8bsOkkwLNs27Bca1ultanzkQA0dyKFRGsD7jC5E8lgaH1dmverYTfRP2KV7L/+67/2S45EPGfTGJ6zacz7W0iJI0s17HMV65Ou4j20WGt6SBcqJhYqJn759JL3GmPA5vECtk8WsG2yiO1TRZw4WcT0iAEBN5jVxg0gIGODYoBj0QrIUJ+vUgh+pARqlkDNEliQElUpMZlzMhZs5gR7DObkgQrp/gcJnXPorHkEeafL8bQR8rQBm7TbW0Ji2bIx71P8GmMYCTgxBYCCxrBo2k0ZEnnOMBXIKhjWIFPWGRpE/4lVstu2beuXHB3BGcPm8QI2jxfwf3ZOea9XTRv75iuO8p2t4OBSDY8fWW7yL0oJPL1QxdMLVfzn3nnv9aLBscN1NWwaL2D7VBHbJgsoGI5V5XcDJM1YVFZki/xg4G3MJA6gbklUTRMVIaBxBqYx5HTnC8cYQ543vnwSzhdSSnRVDpwmQp42YJNme6nyQwMK0SmWMCF9StCWEiuWRI5z6KzZki3bAjprNOAe5iBTlhkaRP8ZHidrDykYGk6dGcWpM6MAgOnpERw/voyjK3U8enRJaoNjAAAgAElEQVQFB+YrODBfxYG5Cg4tVpu+cBVT4H+OLON/jiw37XNmNIftU0Vsd63ek6aK2DlVSCRPmC5TLogJTYtuksyAXMACtoWEsAWWq7bnWhjNOX1zczr3ouNpl+NRX+gkEfK0AZs02y+ZjoKVIVanhBMQLGkq4CdRcHce9MkGz3lYgkxxipS6YK0N1qSSDYMxho2jeZQKBp63fcJ73bQFnl6oYv9cBQfnqzg4V8H++QoWq1bT548u13F0uY7/2r/gvZbXObZNFjzFu33SsXpH8o3LqvJoFUEXBKtbXjd6f92Y7mYXqG39pbWcMeS4hCUd+VdqEis1G3nOkC/msWhIVCGbgmhB1FJYSkQuTZOSNmCTZHsOYCngIjBdn7Rfgaq0Nu9zMRaff/k/6CBT1qWzxPCwbpSsIpj3amgcO6ZL2DFdAgM8N8DBpRoOzlc85XtgroKnFqpNZY01S+CJY2U8cazcdIzpkuEp3WdtKOHkDSVsHS8ADKGZCAKNoIaTTN/IXihq8OTNMYaqG9DhjCHHHH8jhxPYGTc0mLZAxbKxbAnH0tUdKzfvZi74qYvw+VbKpXBCilaHaQM2cdsLKSHguHT8aMyxVvO8WZmqzZIMAvQv/wcVZMqiATsxvHSlZO+44w5cc801vZKlLwTzXpUVZHDmtQ8UkJgoGpgoGvitLePeZy0hcWSxigPzjuV7eKGKfXMVHFupNx1DpZc94ksvMzSGLeMFbJsquBZvETumixgbK3gy1GyBMaM5ot4kL5xGJ3V3+5xbjRXM8VXfT3/pLypO0CzvZi3kdA4tJPCmsKXEbKXe5POM2k4td9MEbOICPDacHx4R0LLOBAVn0oJ/dznOUOQcy7ZoO+XA/7ksgkzqetgxTl8qnR0e+uH37krJ/ud//ueqU7KASvQHypb0lui2hNt/1Hk/rJxW5wxbJ4vYOlnES06exqibArZcs9zUsjKenHXcDfvmKqj50stMW2LfnPM6MOe9PlbQsWXCUb5bJ4s4dUMJz5wuNc0mC8vTBRoBtWDmQlQ5sBASlbqNSt2GBkByhrxKF3MtXf94bFmpg9Ut5DmPbJwdppyS5paGBXgAeLOxgt3H1GucAUXOMJ7XkavbmDR0WEKi7hZr+K+bvyAhbPnfqyBT8Hqwcg1l0265bsOa1bDe6Ke7pislu1obxPgLCPzWjj9zIE057Whex29tHsNvbW6kl9lC4rCbXrZntozfHF/Bgfkqji83W71LVQtL1WU8drgRaOMM2DpRwM6pEk5yCyp2TpcwXTKa8nTjnoV28uc4R0UIVISNimkDFecNyQBd5zA4Q0E6I6KDy9gky10jxYPqD/CYAQswz1loLjJjDAbn0HXNk8dRSo0t/Y279TZ+5m6CTGmW/8Oc1bBe6Le7JrGS/c1vfoMf/vCHOH78ODZt2oTzzjsPO3bs6Jkg/SRZAQFvW04bh8YZtk44RQ+nb59AXQhUhEDVtPH0vONmeHq+ikOLNTw9X2lqlygknOyH+Sr+bU9jn6M5DTsC1WwnTha99LKm47P4cmABQNjO6+qHpuq2A4RrSZZtCcOWKBocOV0Dk8BUPnoWl7p+3Sx3g8+2Ki9W1rUixxoNzxdN5wujuYrUv61Esu5b3ZDmegxLVsN6pt/umkRK9u6778YHPvAB/OEf/iE2bdqExx57DHfccYf32moiTQFBXDlt2uOppW/B0LDzhBK2TDulvrmchlrNwkrVxOGFGo4s1JwUs7kKDi/VmoI/y3Ubvz60jF8fali9DMDm8XyT4t05XcLMaC5Ufum6RSwpUfctS3WGlgbYOuewTQvLNRuo2ZgFMG9oMAHkdKfhuKG1TozoZrkbFvV3lCfz/K05zjBp6DBc90bctso3m9XKO+3yf9BZDeudQbhrEinZj370o/jsZz+L5z73ud5rjzzyCP7qr/5q9SnZFMs1L68TnY12CR7Pnx3ghzGG6ZEcThwvgu9oHCgHp2Bi75xTRrzXLa5YqjXSyySApxdreHqxhn/f2/D1Fg2OEycdhbtzygmybRkvAhq8tC4lj5oIADS7T/K6hkqtOZXNtKXjZvBNzNE588qADd3x7Xaz3A2L+iulyQGMaprv9fB9BINeWS2/O1n+t8tqyHPW1dRgIppBuGsSKVnTNHHSSSc1vfasZz0LtVqtN1L0kX4v1/z74YyhwDmqQsDfe4szpyVfUDEUDI5nnjCCZ54w4r0mpcR8xWwqI9476xRX+C3Riinw2NEVPHZ0pWmf0yMGtk4WsWOyiBOnnc5lU6M5AE7vg5z7xc75qqOazoejOaEXjo/L8k0A5gyoFQwUXIWrejEkxR/1r7rBLGVZ5LlTvVVyOzYMevndyfGjshrUFVr2pc5R7mxvGcTzkkjJvv71r8eb3vQmXHfdddi6dSuOHTuGT33qU3j5y1+ORx55xNvuec97Xu8kC2HTWN6t13ebNAu3ckpI3+tu4+mIn6w0jbh7QfB4nDGUNA0MTiVTydBgCgmdNSuhKBkYY5gq5TBVyuF3tjUXVTwVtHrnKpgrNw9pnF0xMbti4peB9LKtEwVsnihgx3QRO6ZK2D5ZxASa0d2lbrvrx8FgWgKmL7uCs4a1m3eVb9DN0HQszlACR10Kd/ROo3m4P4930MvvTo8fzGoQkFgJyaGm3NneMojnhcmwesUA55xzTvsdMZZ5Q5mjR5fab+TDUcQSUxtGcfToklfhVLMFFk2n8bMtnP9UbqMqSOj2Igf9oMEiBCGdZXexYAB1u8mK7ZUMy5bAXMXE/rmylz721HwVhxerMO3266apkoGtEwWcOFXEiVNFnHrCCLZPFMA5Cy2qSCu7xpln6Rq6k07GOPOu24olIr8MQkpsmCxBluuRfRqUPFkrqLBo9cREEQsLlcTHXzRb53r5MRjDeEiAs1NmZsZSf5/6RdayRWUXAO2flzjZZmbGQl9PZMnef//9STYbOjhzGrCouVuKUQATIXlyOhw/JeAoXMuWsISAJdpbyIqozl0FjcMUssmiHdM0jBVyWDCrTdsmyV5oh4CTN6oZDFtOKGHjdBHPh7MkZRJYLNdwaKGGI/M1PLXgVLQFiyrmyibmyiZ+5etepnr27pgqYstkEVvdsuKJog6D81Sy20J6KWTquglIGG7zG5sBo4bmKF91X2LyePvdZFvRbVED5c72l353OkukZGdnZ/G1r30Nhw4d8ibWKv7v//2/PRWoX3SThG4Lp2GJHXBd1G2BBdNyJoB6FrKjWG03LYyxhqXGwTBdykFW6x1nL0Rh2sCKbaPu3i7GGLhbrgoGTI7ksWm8gJGTNM+KrpsCs0tVPDnr+HsPLtWx5+hyTM/eBmN5vSm7YYebXpZP4IsNNj6vmQIV19KfhdNPN69xcM5gwbGAdTeDQOXxDqLJtp/g87SxlMdsxWz/QVDu7CDoZ6ezREr2LW95C3K5HF74wheC87XVNLiTJHTHl8haLt6iaWPCaL0+ym3B4USWhXAUtS0lSjkdBV2DZTc3OukGAYmybXvTWz250YhZ2QBMAQhNAtK5DhuKOjaWxnCa27N3enoEx44v4+hyvcnPu3e23NKzd6lm4ZdPLzX17OUM2DJecBVvI7/3hJFcU+OadnnLdSHB4Yzw8Qf3lk0BbtowNA6dcyxrHFN5HbprTTMtvmFMFqjnKc7fHGTQwbu0rKUWjP3odJZIyf7P//wP/v3f/x25XC5baVYxcUs+5bYAnDaM/gdzZqIAre5YPEIqF4XjphAS7pgZR0lbrmK2IvypasldFwIrtu2lZWlwLFnGGAwpYcHp4CUAVGxnnHkp4svCGcOmsTw2jeVbevaq8mH/pIplX89eIYGDC1UcXKjiwScb6WUlQxVVFLFjqogTxgtNPXvVcVVJrfOfCM3jFRAwbQnTdt0Ott20GtA4cyxf7laIae7/twm89ZNBB++SQp3DOiORkj3nnHPwox/9CK985St7evD7778ft99+OyqVCs4880zcdNNNPd1/P+nFks+JwDM4P2XRQQ7p+oYt3391S2DetMCVFWczaHCaypgADCl91iMDh0SRM7fklEPACZQlDVoVDA2nzIziFLdnr5Jrtmxi72wZT86ppullPLVQa1KQZdPGo4eX8ejh+J69WycKGB3RwV0XS5CwPN5gg3QV2HS8zc0jdThjMDTmKWKNNRSyeq1flvCwj52hzmGdk0jJXnzxxbj22muxYcMGjI6ONr133333dXTg/fv3Y/fu3fjqV7+KDRs24A1veAMeeOABnH322R3tb9D0c8nHmOOT9PWQwaJpY0PeeUFIiVHLRtkSMG2Buu1Yg9zNrGBSgrnK3m/1NUqK0wsp4Ph7p0YMbBiZxO+eOOm9Z9oCB+arTS6HfXNlzFfa9+zNaRxbJgs4cbKATZMFbJ10sh0m80Z4Hm8K0YWUqFnxv45K6eqeRczBubtMZu694N1bmSoYs2zZqMvGHLMwS3EQy/VgKWqwoo46h0WTSMnefPPNePOb34wXvvCF0LTeXMgf/OAHuPDCC7F582YAwEc+8hHk8/me7HsQDHLJF3RVcOYsjQ3NURIFw7EyDQbUpepkxVDgTtGBEI1UNls641uS+oeTjFc3NI6T3b66fhbcoorHjq1g71wFB0N69tZtgb3Hy9h7vLVn784TRrB5LI/tk+6YoIlizwKH3vm518VfdtPSeJ05wblRQ0PBzYwYqVswbZHYGlZLcRvwJmVoDE0KdlDLdf/z5c/uUKgikRHZfdrhWiRRnuzv//7v48EHH+xp0Gv37t0wDAMHDhzA008/jZe97GV4xzveEdnJHwAsy4auD++vpWkLHK/UI5d8G4o5GIFln1JsaqnaCXVb4Ei55kTbXUVuCYn5qomyZXvdr/OahpptA4yhpGuYLIRbgxuKOeQ03uqWsIU35NEWEqYtMF81I883av9BlKwSgGULHFqouop1Bftny9g/W8HRpfbVhYbGsHN6BM+Ycf87YQTP3DiKqVLvYgl+WYPEnbNStk6/BwZd/cs5AInZmH1uKDryp322ekXdfa4t4c5Vi5Bh50QJI7l1NwegLYmU7Oc//3ns2bMHl19+OSYmJpoU4YYNGzo68E033YT/+q//wl133YVSqYQ3v/nNuOiii3DJJZdEfqbTBOV+Jl4ntTbUdqXxAhYWKpHbJTnesm17PViBhmUBOIGtqptKlmOABceCLWrRVsekG5zzX7ew86pYtlNtJyTqtqN0/UE5nTGv52472lnEqmfvntkyHj9exoF5Z2KFv2dvFBMFvZHdMFXEjukSTpwsdKSUli3RtlpwVOeYnh7B7OxK5HbBfYIBmsZgcEcBKxeFrnEYvkq3KNIWK6T5TthSYt60HUs7RoZJXcNkD5Tsai2U6KoY4YMf/CBs28YXvvCFptcZY/jv//7vlGI6nHDCCTjjjDMwPT0NADj33HPxyCOPxCrZ1UCS/LteBRH8+/E3t7alRNmWKGkco7qGkptPOqprqAiBuGKvMJdGmLxCOkE1xhlKhoYx9zNCOsq2bjkZEgbnsBOkp7XreBbs2SsgMTZRwmP7ZrF/roq9c2XsnXWCbYcCVu9C1cIjTy3hkaea08u2TRS8Bjr+nr1Rq6k0HdyS4u1TOtfZkbzxg8mY+wxxBo070yyY6+7hzM3C4Aw2d7qP6RmkWKo0pzgFqzFnogUVTLSSSMn+6le/6vmBX/7yl+OGG27A4uIiRkZG8JOf/ASveMUren6cKLIOHsTl3yXpZznCeFv5/PsJa26tJrlqjHmKW2MsdRQ7TF7p+9c/MZYzhryuQc2SVA28q5aNiik8a9eMmB+WtOMZh1OGu23C8cX+/kmN9LKKaXtlxP5Mh3IgvWz/fBX756v4qW+/IzmtqaBi57TTTCdncJg2PJdMHEkzTcK2DQ6FlNJpZG7aEpzF73hJ58j5AnO626xc1xrZE7rWWcZEnnMEszOa31c/slQwESSxbf+LX/wC99xzD44dO4b3ve99uPvuu/HGN76xYz/t85//fFx99dW4/PLLYZomzjzzTLzmNa/paF9pGHSuX7sSSscKFagJ4X0ZoiLMwT6qwebWtpTQ4Fiw6rNpSwqj5GWBbaKUj4DEoukeS2PQNA0FxpBnDFJK1G2V5+r824uCjKKh4dkbR/Hsjc3pZcdW6tg7W8GTc2U8cdwZE3RosdrUs3elbuPXh5fx68PNPXs3juWxzc1w2D7pjISfGcu3nSPWDrWtkI3+vgrVDS3NvoSUEDZgQUa6UjhjqGoa5hernq9YYwzcHVCpq9d4I06Q460N0ZWM/hE/lMXVSiIl+5WvfAWf/vSncdlll+Hb3/42AOB73/seDh8+3FVu66WXXopLL72048+nZRhy/eKsHKVgAUD61FjSMSZhDatHQs4pTUlhXL9Wv4sibDMORHaWsqRTBhuc6qCUreoZYdkSphCRBRhJYYxhZjSP6ZEcTtky5slUt5zuZQfmneyGpxeq2DdbwWKgZ+/hpRoOL9WAwEh4NQZ++5ST23vSVAk8hW+UgznXSbQqRFtKVKTEmOaUPveqc5xy6STxZzPXLaFxhrIlYDMAcHKuNbfIpm47CjrPObwHj/BIpGTvuOMOfOYzn8GJJ56IT3/605iensYdd9yBP/qjP1pVBQS9GDvRrZshTof7hwAGNwvKF7cfZV1ZUqBuC0gw5EJWHElKCuOO4/R2laHyqr/TXm8n+g4EizGEdAouTFtZv6KjZW/QpZLTOU7aUMJJbnqZzhhGNIb5ioVHj604PRzcSRVPL9aaGgTVLIHHj63g8WPNAa4TRnI4ZdMoto7mvX4Om8cLsdkjKm0r7HWg/cy2YkZrdNWjwxYSTEqUTduz/MM6xy2XTUcBuy4Lf1GHxpwJFepvzhpKvN/lz/0kkZKtVquYmnJ8Xl5X/VyuZzmz/aDbTke9cjNE5dMK31JRY+F+s6RjTEwhsGwJ2JCocAmYjkKcMnQUUkbU446jZmrZAVeB4S4hlyP8rmHn0w7OVDe1xmszJ4wgb9teaplpC9TsaKs3aeBKMoaJko7nbBnDc7Y0IsaWkDi0UMX+Oaeo4uB8FU/PVzEfaARzbKWOY0/MNr2W0xhOdMuIVZbDzukiRgs6BBqj3sPcBQJOAKybmXPdorI/pETT2KIcc37A/TJIKWG5Los0KIVb1TTMLVbB4Chk5hoDyoXhD/pxzrxg4LCSSMlecMEFePvb3463vvWtkFLif//3f/Hxj3+852W2WdJN2Wuv3QxhJZTq/xkaQYR28oXtxxQCc246l38/NSFxuGZiU95IrWjjSj51xjBt6C3dr4JTZ5OcTyc4qU7Nbgdl9dZtgarpKGDV0D2pTFHHUm6BM9zjjGgaluoWHj+2gv3zFeyfq+DgXBUHFypNPXvrtsTjx8p4/FgZwHHv9ami4bSLdMuJt00WsHk8Dz0wKUNIlR7W3cy5TghOdy4w5vnOlRXdCyWvrGYnO6W9K8MPd33Kmk8Rq2Bf0Hr2W9H9IFGerGma+NSnPoVvfetbOHToEGZmZnDhhRfiLW95S1+rtLrJkz10ZLEplzSKyUADF6C5oXKwnBDorKFyME/WEk4+a95tZJJUvqCFPVe3YEPCCFjDSu4CZ9hWbH/PbCkxvWEUs8eXoTGGmhBYsUST1RpnyavcSv+x/dcs6nzSoO5rEvdNzRIomxaOVizUbOFO02iO5CvGDQ5bAkum3fJekHGDo2y1WsgjI3n85qkFHJxvWLz75so4EhgJH4bGgM0TBa+Hw4lTRZw2U8KGYq5niiFtHm+S3OBekUa2bvD7mzXXKtaVslbZGK67Q133TvJkEynZYaHbYoROus8rZRFXTqgx1rGyGJssYe+RRdhSouqr/vJHbOPk88tZswUO1cwW5WoGrLiNeR0TeviIbL/SnpgoYna+3OSiEO7/j7g9XuOYq1tYDiSw+8+tm27/lpDIjRdw1PdlTOK+WTRtVIXAimmjagnP4hVCOnPN3B8nS0pUhWhaFgeVrc4YSjrDotlqdY2NFbC01GjGPm5wcDCs1C1felljTls1geU2ltc9N8MOt21k0p69QZIqMpUd0g51fr2gX0o2DcoynjlhFPNzKw1fMhylbGgcO7ZOhn42kbtgYWEBX/rSl7B///6Wpt0f/OAHuz+DPtFJpyMhlT+qNWim/FTFDqezWkJi3i1T5Iwhz4Gy28xF7Vcp2ij5FBprnoPlyC6bgmmKui2xiFY3R9AtYgn/eTvFDRpjkABW3PlaUQrNcqdABBPY1bmVNI5ShyXSSs7xgM83ifsmxxnmTAHGGYo5DcWcI4MtJOqWDS4ZpHCarPun+VakRJE3lvBqmZzGBcEZMJLT8ZxNY3jOpobVYwqBvQtV7J+r4MBc1RsJf2QppGfvoSX88lBzUcVm1bN3qjGdeGa0N1Zv2vNbqzipcU5PY3++taKUi36WEynZd73rXVhYWMDZZ5+9qoJdQToZO8GZ48+Mi5LXhIx8wOKyEZypqw1UIElZzCrJP2mALaiDI/vb8vDofjD7omw2/yD5iw7aZWOU3eh/gTPvfJSC4q7F2Gm6XCdZIuo+VG3RlE+sXBk6Z9Bzujvo0unbYNoSZdPCUl2g6nbHKriyKz9k0uquuFM1OMfJk0VsHivgBSc29mdbAseWa9g/V8G+2UbD9GDP3qcWqnhqoYqfBXv2elZvo2F6MeXKIektWssKtlsSKdmf//zn+PGPf4yRkZH2Gw85/Ro70S4bISrbIZjrOuZW8SQhxznyrlKLCvQ402ad/fmj+0F5hJSQgVVLsOggKjvAdpfaQfcK4PiEDe70r+2kBDNtloj/PggpGxY4c/rmCDhWqbNfwGASwg2S5HSGnJ7DZNENptkCBTiWbtVtktOr6cehZcWGhg1FA88O69nrm0q8b7aCgwvNI+HLpo1Hjyzj0SPNPXs3jeWxY6qI07aOY2NRx86pEjaN5SPTy/o93XktkkjJnnrqqTh48CBOPfXUrOUZOoRszgcNI89Zk7sgSTaC/72wwFBjWZru4Z0ydByO6JQEoCVAoeQOKuQ4SzHs837qtuNm8H/p1fk4Vr90/buduVhsKdteFSEdheS/D+pfUwgsu0FGJZf6AalJoChlS6UVZwwFXfPKhAGnY1jVEijWbRyrmaETgNPmsLYrK2aMYcNIDhtGcvjd7c0j4Vt79lZa0stUUcV/7pv3XsvrHCdOupMqfHPaxtza6EHl6K4VEinZU045BZdffjnOPPNML19WsdoGKabNd1WWbruSQv9HE/Um0J380qWahRWfb7HbMsWCxrEpb+B43URdNJ/jqM5bMhfU/oPHYYhPjg9+3k/Ztr3OX/7tDDd9Rrkd0pybum81IbyqOL1mRVrDnLVWm6mt1L03JZBnredlSomo5oh+mXWNY1TjGM3rmB7JYcm0sWzaqFu208awTzmsQPuevf4GOvvnm9PLapbAb46t4DeBoooNJcPz8Z44VcSmiQI2jOUbJdp9PL/VTCIlu3HjRlx55ZUZi5I9neS7qig4gJaSVX8qk+aziJIsZy0pHSUYsiRXHbQKvLMmyAWNY1sxj0LdRN2W4Byei8CPX+5g0QFnDCygkINFEmEdu2pCYMkWCKpoZSXmudpXcjeN/775y3lNV+GWtObrFNUakDNnXaB+e5RLRTUxdxqwMG/8ezCbIK7pus4ZpvI6xnMahAQ2zYzhqLGEqmWjajo+3W5LgzthomjgeUUDz9s67r1mC4kVxvD/7ZnF3rkynnSVb3Ak/PGyiePlBfziQKOUWOcM2yedkfAnqQ5m0yVMFg0Q4SRSstddd13WcvSFTstq/VkJwS9eMOpv+pazcfmVK5ZAjkc7A6pCYEzXumodN6HrWET7bIq6ELAFoHPAshvqsWRoWIKj+FWObdjng+cFOAqpFvJjo6zHfIrGQsH7pjqOKfwBOSVXVFQ8xxnKEenSOTdzAnCugf8HVa1m2uGfVqtxhpGcjhHXLFbuhaolnMm7CUL3wcKDtIUIYdtrnOGk6RGMM+BMTHvbLtcsz8e7b87pXrY/kF5mCemOjK/gx483qtp62bN3rRGrZK+44oqWNJBcLodNmzbh/PPPx1lnnZWpcL2km7LaJFkJYcvZqHxXtYzWGMNI3kC1YnpuiIZ1BSxbNqLmPCWhndyWlDhaNZvSvHTmlHj677uSpyokTCkwqnGMhVj9arIs0EhJC+boAhIFzpFLeC5h9011HFO9U5U/Nc95U2Ax9Jq498SUzW0FNca8vN+KLVC1hTc+XWMMoz3wOzbcC87fSulWTMfa9csTbGIupIQNCc2Xphe3XE8yFijIaF7Hb28ew29vbqSXCSlxeKmGvbOVjnr2bp0oeJkNO90shw0j0T171yKxSnbXrl0tr1mWhaeeegq7d+/GW97ylr60J+wF3ZTVAvFZCVHL2bB8VwBerqnar2N5OaNeKlJ6yssL1CTI/4wiSu6qLUIDZJZ0cmCn3VSfksbB9WY3SdSlVEtvdf6cOS0Ng5VVuRRukKj7pjGG8bwOu8Ih4fSt9RdHRPVcUPPPuCtfgfOmVYe/GMTvFhJAzzu1+X26UjoZC+W6k4e54EufE262hvN3I1/XkhLLlmyZMOwvg/Xj3z4pnDFsGS9gy3ihpWfvfncc/L65RrAt2LP3wHwVB+ar+Lc9jX1G9ewNdmRbK8Qq2QsvvDDyvTPPPBM33HDDqlGyvcr3C+tcFbacVdkIEq3L2RGNtzRP4YyhCtn0C+8/TLu8VEVUalpQ7jkzun2HBHC0bmGHL/rud31EyaKunb+BeFDBqvNPIrN/n+0I09lRxSdKvjCfd11I5Hh4g56k9yAt6vxzOkfR0GDkbORt3fPnztea75XK11UyBScMBzuNBc+h0gPfcNHQcOrGUZwa1rM3kF721GK16ccyqmfv5nGVXjbhppcVsTGiZ+9qouOBPKeffjoOHTrUS1kyJa6blKKTabJRy1l/NkLYcrYmWvNSg5kLwYerV6j6xYQAACAASURBVF3C6m4OaxSqUiwuUBMmiz9ImOcMy1ZQHqdXgbI4k8gcdd/8mRkaY1iyBAwmmz4b5S4pcI5xXUNdBBufOz7buGcgTeewdoSdv8YcRa/8uUVDIpfXnAGWpu11G/MH5tTIG+WzTTQip802naB69s6M5vF7vpHwNUvg4Lxj6aoy4r0hPXufXqzh6cUa/mNvI72soHO3mMLx86rKtpH86hnY2LGks7OzKJVK7TccIjopq21H3HLWn40QXM4qWRRh1lbU8brtEtamA6HPTRG/YZgsJY1jzrRQE47bg/uE4q6bRI38Tipz8L6p5uYlIZq6loV9Ns7NU9CarWinhLp9E6FuO4cB0fesrhoH+UqYASeXVfUosIWELhs+XctuPock9DPRIa9zPOMEZ3qwQkqJeZVe5vp7981VcGC+eSR81RJ47OgKHjvanF42M5rzfLzK5bClTc/eQRGrZI8fP97ymmVZOHLkCD760Y/iggsuyEywLOikrLYd7T7iBSkCGypZcq7iVe/6g2XhRQqtx0ibNdHut0QdwmAc1RAZGufW+lmdN5qs+Etp1XlxxnzTHxoEz9Uvc/C+KStc57zF3x21pI9qUN78ejLN04vvcdQ9U7tWLqawQ2muH58z5+tr2QJ5MNQtgXKCTnPA4OdwMcYwVcphqpTD72xrLqpYAcMjT85in8/ynS03F1UcXa7j6HIdP/dNqshpDNsni16Wg1K+E4XBppfFKtkzzzwTjDmzmBSGYWDTpk0499xz8Zd/+ZeZC9hrel1W240bQucMG4o5mIbjszKY7U38DI5fdiLcrT7ETrIm/OW3YTgZDRIVy44slIg6J1tKCMAL5oUp6JqbG6wUcVSRx4hsnK+6b3W3MxaDE/haqDZ/+cLONylZuZSCxN0zf+BQuQTU3345/dezqGteNzMpJY5XLbcoQnhtHf3oLNznPAwYGsczpkcwGfgVWKyaXmbDvjlnTtv+uSrqvuezbks8cbyMJ4639uzd6atk2zFVxLaJ/qWXxSrZRx99tC9CDIIoy6YTunVDKFlGdQ1zpuVZen6EdHxtlpBNVnGnWRNx5bdSShQ1DVZEocRITActvzxRX2T/sj+uu5lpS2h68z4Ykim5Tpf0WbiUgrS7Z8HJw2F/R8nEGMNkXgfXGq4GNTmiZgmYlmjKd14tjBcMPHergecGiioOLdUapcRupkOwZ+9cxcTcQRP/7+Ci95rGGLZNFrzWkSrNbKrY+/Sy1eM97jG9bBDTKzeEWmqHWS7+pbZ/Kdxp1oQqv1X+U4U6DgPDiKGjyswWWeI6aCWRR21SbdPdrCoECggvA25Hp3okC5eSQj1z0WftwOAE4HQ410HlBSvrnLn7yjHWNIk46hx0jUPXOCYLbkGFlBgdy6O2UktcFDGMaJxh20QB2yYKeMnJjddX6pYvvczt3TtXRsXXF9eW0nvvJ080Phves7eAfIdtOYF1qGSzGgneCzdEkqV2cCnczRK3oHFs0XJexRfgLN3nLRuABEwn+lvwFG8jZzRqOZ5EnjznEJBNroiw/SjXSVgGQ5ZL+l67lMKeuboQ0AJy+l0nGmNupoNzvXKcQUpg2bZRF05FoQ3VLrP12Y0/B4axgoET3FK0uKKI1chITsdpm8Zwmq9nr5QSR5brzQ10Zst4ejFhz96xPHZOl3DatglsLOipevauKyXbj5HgYW6IpF/WTpb+tpQwOEPdFqEdu5IscXOcw4LEYsiYESV7UQs2BI9ejpc0jnnT8toIBqea5jlDXTgPftRDqpbEURkM/swMP71a0gPxLqWk9zT4zPl/PCtub1u1clFuIn/GhC2d7Ri4FyzTAj+6/mc3KFcSt1iwKKJmObPRKpadetbWsMIYw6axPDaN5fF/djaKKmqWjf1z1aYeDnvnyliuBXr2Ltbw1GKtqWdv0eCem+FZMyP4rZNPCD32ulKyvRgJnoZOOn61G3Ojtgvu20k/araO0ljo6tqEbSnRXFChZIg7Z+F+xl9BpXJol908T5XOpSaRRp1rkGBmhqIXK5J2pL2n6rqG3VcGp9eFpjWCkGGl2BJO8UhUX2EJYMmyoQUs/E6uB2NqKrCGSRiwhfSKIiqr2LUQRV7X8KyZETxrpjm9LEnP3oopvJ6933v0KN75R78deox1o2S76V3QCZ1YzVI6eZJRI1uKbmcuKVtzTJVylVJihHMYKVrQ+a9NWDRbbaOi3VHLcf85B/OEJSQs2dwvV5W3OoUarCXq3a7rlT8zoxe+9Xakzkd2r2tUgE/CKQzIM8DmreODFKo4RGetncHUcZbd3Nqga6nbFVqwyY1pO8pWBdLWmtIF4nv2Lksnvcxv+QZ79gZZN0q2m94FnfjmOrGay7bTmSus0krCUcDTBo/dN2PMLbtMvmQOXpuoJuXK0o1ajofJpb70zv6arWEVNXfq8NHUNCbpsr+XWSLtSHtP1XVVFmyYj10CKIv4H3YZ+DeIGo8UmikSIlcUSZ5zQ+NNqU+mO3a9atlrVukqDI3jmdMjmNIZgA3e6wsVE0u+6rUg60bJdhKV7jRIlsZqDn4mWJKrUIEQgd5b5MFTUTIEG3znOMOoFm4VxZ2zv2TYXw6qoub+eVvddB3Lkk5WQpzB7XlrB1Lbmke2SzfgGZXyxgL/+vFf26ir1e556CYYrJTumKtKam4ArWKuHX9uOyaKBrZMFCLfXzdKNm1UupsgWRqrOez/g0ttv/XTriTWv7+kFl7YtdEYw1heh+V2ucoxhkkj+nGJO2cZ8f/qOOpcRzUNuSHttN/JSkhKuPPWWrepSYk8d4Yo6m4nsKhDcF8KXxD1mbBeF1Fy+el1MFiV/04WG/7ciilQG1DT8mFg3ShZIF2iedqloX+pJZGscbf/2Q17jsM+q3EACRRtWiMw6tqo1K3RNnmC6nhhPwx+UaLE4owNTMEmWSZ3shIq2wJ5LbpJuCklRt0PjOi8ZVyOgsEpHgl7JtXhDDdoGvXMRckf95zbrqKdMLSO7ktL03LhjNT2CiOSWgyrnHWlZJMmmqdZGkoJb38qggw0lE1YtFgds5P8zxznMFi8fJ3kiXabhO8E7Zq7e/nPvbGEjvD1dZnb2glplsmdrIRMKWEwjpImQ2aeMRjMUZIGY8hzDk1nsfLorPV9nTmTd6ui4ZUNPnNxJdBh5xPMhLBlcwe5TtE5w2he95qW+zMXBjWepx+sKyULJEs0T7o0rItG1DgYQRbSnzAum+ZQRQV1klraWZV+Bq/NxlIes20ip0BjyemcX7OfuZEVEf3l7EbmTulkmZzmuvsVatFdfvh1iP/HRn2u3bMZfF+NOM9xDsturmZS111n0WNzwp5zf76uQra5Lp0SlrlQrtvIr7Hm3et2AI/GGIwQCxNIvjSsiYZSVRHexj6Ylw6l3gccqyLqQVXWpBGQKfgZtZ3GGqlV7fadBu/aBNORQtLLgMaSUwXMgjmetpSYMnRMGXrbc+sXSdxBQYL3RwWdNKDlHFQXNbWEL7qBRPVcqG0ih3dGPJv+99UzF3fd465t2MthTYPUZlHXpVcYGsdE0cC2ySK2TxaxYSSHUk4b2mY2SVl3lmwSkiwNNTR6cgYbbisk1PBBp1nHmM4jE8oVSSxttcy1ZWMcjAZkEpFvt6QOLjmjgnbMPY9elqt2Sjc50zpnKIFj2ba96x8sb7WExHzNRNX3o6SW8AyNsTZ5zpt6DHdzDnHXPYrgcx72HAcDar3MJY9D81wLvio0dwBlbZVlLZCSjaDd0jDPOcqitS9qEGVpOJ9L/mBG5X8Gl7le1gF6P4PKtEXbJXVcRNyPP7rdz9zWMLrJmQ4WXCjUNSlpTh7zuC2a8o2D8966dZFEnUPcdQ/D/5yHBdXCmsd32uGsU/xVaCgaXgBttfRaICUbQbtAEGNA2f1BjXve/O/1Qvd1Uxqc1oJcrLfOAfNbSmVbYETnoe/FNfhWrgcG5zp31EhHoiXxPer8gq93kimgaHf9/eWvwZxn5befMLTIfOMoenkOfvzPecv03i7daVmhh1i5ZVfpDmPwjJRsDO2W7mqpFVWK6l9qZd3sWRG2nOsk2dyWsiWYEiyQqAqJvMbA4fQjiOq3oM7dEhJLlt20rcZY5IjxIMHzYOUayqaNHGct87qcTIzw10sa76iTV7vr7y9/bb4OjeGF6gemjPDuWe3OudtzCKPxnHNopg3/RItO99kvmqxcNMp+ndxc0TRwYFCQkk1A1PI2rzFUzcacqeCUULXU6lX0vJNlbqfJ5kI2rHBbSqyEuSikxGzdAgNrWbIFG3xbQnoNyWVguwXLhuUGx6KUjiUk5i3Lk0vJUBUCc6ZoGUMT9bp/WW9FTHWNul/trr8M/KvOT2WdeBVeSBatj7p3NSFQFc4qwrLD3VWdPHMqEJd10/IsURVo4wV3lLrb2GaQKWKkZDsgaF1U3W9fnjOY7n30W3G9Ckh1mhDfiXvBKapwlaBpN7VA5MxJfueMOct+hqbyWIXGGg2+F007tkl31b2mYbJYQuJo3WzJwR0R0ouwB7uERb2uzrsuZOq84HbXnwX+9csRtl07907YD5L/GteExKjmVIv5Q0HdPHNZNi3vN5wxlHIaSjnn+lq2QMVsNLjply+XlGxKgtaFP6oLAFOGY5lkET1PmxDfTRRdYwyCAcuW3dJjVkiJmgQKHBCMAdKZuRXWbFxAFSmIFneKH0eBCGfJGnB1zAemN6jtF2omTCG8WWGq94E/Su5/PXjejAHjRvJsh3bXP1j+2k20Pnjvwjp52dIZSaRcLtz11Xb7zPW6afmwoGscYxrHWKE1Y6Fuy8xcC6RkUxJlGaovTk1I5DXeNvoaFbxpR7qE+GT7jIwWJ1ge+60yILyiyxbJ5sDKEFlUb9rQ7SVgSiDPmmUIHivq2OpYabIdoq6/+nGZ0DVvZRN23KTRelVsoK5xmEWsjqEs9nGjt0v5QWeBZEkwY8HvWuh131xSsinoRU/aqOBN0qVYmuVcNxFo1ZqvpHGYsnlppUpCgUZXrbhDaRxgCSZVM4RkIUgZuW/mHt+xtljocj3sb0UnK9/g9feXUuc5Q0VIcHff/t2nidZbQmLFbkwKFlKV6LY2gVF/9St/da0SdC30spsYKdkUdGsZ9qrjUdLlXFr3QvAcGJwuUSXNadmnCI6T4SFffv/+nRHksik5P0zWPG92FajrHZW9wVjzRAV/Q3C1fVR3qm6i5Or614TAgml7M9A8ueFY2eNuY5U00fpgHm6jRWSjc1fYOatt1qrl2W/83cT8ebmdVJ8Nd6hwyOg2N7GTUs442pVfAo4lGmcJRkWL/eeg/IxhyrSgsci+BGr/tnTmkOV4tMVb4K019kEZwjCY8xAH38+7xwr7XNooeVRJcc2OVuLSfd8pf46/Pn78z0g+5Hr5fzCD57aKYlKrCpWXOzOax84NJWway2OsoENP+ItGlmwKurEM+z3+RtFptFhjDFwLT6pX5DnDBsMAgND953hz1ygGp2uUJWVT4DAqT9Z/vaNkKGocU4bekg9b4BzjuhaZJ5tkxRCXo8oYEt1PxpD4+oeVyqqsDeWyUSuMYGrasOWvrlWCebl1160Q9ySQkk1Jpx2wug5CdUGn0eLxnI5jaJQG+2vjOYBJX15rcP9SRswh05w5ZKpDVLuKL//1DsowWTDAhXN+BS284ivq9Xa0c+0U2/SgUAgJGAmvf9gzos7ZYI2VTlDBprXMid6R0zlyept+JH2SZc3QqWXYqzLIbkgbLTY03nKuceNh/PuP+iECHGvAlmgqyY0i7HorGTaW8pivNmYrRZ1fJ1Hydq6dmkjm2vFfonZyxN17g3OMMqfzln+z1Zi/ut4gJdsBnViG3bgaBkkn59pr10iUDEZG1lsS+W04K464IqK097PdM6IxhgmdY0Tnayp/da0zFGuM2267DTfeeOOgxUhNksCTn06DUMNAmnNN4xrJSoZuSCpXnvf+fiZ5Rvp1HYjeMPBv9c9+9jN84xvfGLQYPSUqGp20KfdqZxhcI92QVK5czP3cUMx1Vda61p+R9cRA3QXz8/P4yEc+gmuvvRaPPvroIEXpCUm6XXU64mU1sVpdI4pU8rPWoF+3roy1Wta6XmFygL3A3va2t2HXrl14+umn8dBDD+HWW2+N3d6ybOhtpqYOCtMWOF6pR2YdbCjmMvMhDiOr/XqsdvmJ4WFgluxXv/pVbNmyBWeccQa+/vWvJ/rM3Fy5o2PNzIzh6NGljj6blEXTjrV8VharGA8ZENcP2TqlW9lkjGU/3wPrPetr1438w3xfgeGWb7XKNjMzFvr6wJTsfffdh6NHj+Liiy/GwsICyuUy/u7v/g7vec97BiVSxwyq0GDYWe3L3tUuPzEcDEzJfuYzn/H+/+tf/zoeeuihValggcEWGvQav0LpFYPo5tRLxbiWu1ER2UN5sj1gtUfTgYigXaUOS8hVFdHuZNQOQWTJUCjZSy65BJdccsmgxeiY1R5NjyohrbvTaldL6lCvupwRRC+h8GiPGJZCg6gc3bjt5y0LdRE+jqOT7mD9xH++ve5yRhC9YCgs2bXAoGcjpV0mq8mxS1ajOTRnTveqsOGDwxa0s4TE8Uod86bTDVxIp19tVGNsYDjPg1j7kJLtIYOKRqddJvsnx/otXiHdcS9SYiSQjzxMQTt1vuM+y1SiMSG3FPiR8DNM50GsD8hdkAH9ri1Pu0wu2yJ2cmzdN1JFMUyuzLDz9YsXlN3PMJ0HsT4gJbvKSZOjq7b3T44Nm3YgpDNuRrjKapiCdlHny30yqgm1QYbpPIj1AynZVU7ajldCtk5RNSL0jsDwdQeLO1//uJYwS3eYzoNYP5BPdpWTNkc3OEXVeY0hz53x2n4LsKBx6EOW9hQnin9cSzeNranCi+glpGRXOWlzdNVU2ODkWM4Y8kwFhhgmdA0zI3kcLdczP4c0ZNnYmgoZiCyg9dMaIG2ObknjKERMjuWuUhkd0m5nQDaNrVXGQlB5qwwNK22HcYJwISW7Bkjb6FnnDFOG3jKuWlmwU74BicOIOt9c4Mejm8bWVMhAZAW5C9YIaXN0dc4wldMxLqVnpbWbHDtM6NyZPmAa1a79p9RFjcgSUrJrjLQdo9SY7tVKLzpkraUuasTwQe4CYt2zFrqoEcMLKVli3aMyFuKgQgaiU0jJEgSGp4sasfagJ4cgQKO4ieygwBdBuNBMLyILSMkSRACa6UX0EnIXEARBZAgpWYIgiAwhJUsQBJEhpGQJgiAyhJQsQRBEhpCSJQiCyBBSsgRBEBlCSpYgCCJDSMkSBEFkCClZgiCIDCElSxAEkSGkZAmCIDKElCxBEESGkJIlCILIEFKyBEEQGUJKliAIIkNIyRIEQWQIKVmCIIgMISVLEASRIaRkCYIgMoSULEEQRIaQkiUIgsgQUrIEQRAZQkqWIAgiQ/RBC0AQaxlbSggJcAZojA1aHGIAkJIliAwwbYFF04YppfeawRhKGofOSdmuJ8hdQBA9xhISxyv1JgULAKaUWLRsWEJGfJJYi5CSJYgeU7YFotSodN8n1g+kZAmih9hStliwQUwpYbfZhlg7DNQne/vtt+M73/kOAODss8/Gu971rkGKQxBdk9QTICSgkWt2XTAwS/bBBx/ET3/6U3zjG9/AN7/5TfzqV7/CD37wg0GJQxA9IWlMi2Jf64eBWbIzMzO48cYbkcvlAADPfOYz8dRTTw1KHILoCRpjMNqkahmMUTrXOoJJOXjn0JNPPoldu3bhS1/60v/f3p0HNXG+cQD/IocieEE51MFqq6LSKSCHoqhFJIEEFKoWUESxtjpeVWlta0VttY4yFAUVtdajitRSz0pBELSggDhB8JiRigiIkoBGEQOYEPL8/mC6PyOxijVNSt/PX+y+2d0vD8yTzSZ5F/3793/u45TKFhgZGf5zwRjmFTS3qCBtUmh888sAgKWpCYwN2dsh/xU6/5xsaWkp5s6di+XLl/9lgwWAhw8bX+kYVlbdcO/e41faVttYtlenz/ksLcxwu6Ze4+dk65qadZislT7X7t+azcqqm8b1Om2yhYWFWLx4MVasWAGhUKjLKAzzWhkbdkJ3Y0P2jS9Gd01WLBZjwYIF2LRpEzw8PHQVg2G0ytDAgH2K4D9OZ0129+7dkMvl2LBhA7cuJCQEoaGhuorEMAzz2umsya5cuRIrV67U1eEZhmH+EewtToZhGC1iTZZhGEaLWJNlGIbRItZkGYZhtEgvvvHFMAzTUbEzWYZhGC1iTZZhGEaLWJNlGIbRItZkGYZhtIg1WYZhGC1iTZZhGEaLWJNlGIbRog7dZE+ePAmBQAAej4eDBw/qOo6aGTNmQCgUYtKkSZg0aRIuX76s60iQyWTw9/fHnTt3ALTehy0gIAA8Hg+bNm3Scbq2+b788kvweDyuhrq6R9zWrVshFAohFAoRHR0NQL9qpymfvtQuLi4OAoEAQqEQe/fuBaBftdOUr921ow5KIpGQl5cXPXz4kBoaGiggIIBKS0t1HYuIiFQqFXl6elJzc7Ouo3CKi4vJ39+fHBwcqKqqipqammjcuHF0+/Ztam5uptmzZ9Pvv/+uN/mIiPz9/ammpkZnmYiIcnNzKTg4mORyOSkUCgoPD6eTJ0/qTe005cvIyNCL2hUUFFBISAg1NzdTU1MTeXl50fXr1/WmdprylZWVtbt2HfZMNi8vDyNHjkTPnj3RtWtX8Pl8nDp1StexAAC3bt0CAMyePRsTJ05EYmKijhMBycnJWL16NaytrQEAV65cwZtvvgk7OzsYGRkhICBAp/V7Nl9TUxOqq6uxYsUKBAQEID4+HiqV6h/P9fQNQY2NjfH222+joqJCb2qnKV91dbVe1M7d3R379++HkZERpFIpWlpaUF9frze105SvS5cu7a5dh22ytbW1sLKy4patra1RU1Ojw0T/V19fDw8PD2zbtg379u3DoUOHkJubq9NM3377LVxdXbllfavfs/nu37+PkSNHYv369UhOToZIJMLhw4f/8VyDBg2Ck5MTgNYbgqalpcHAwEBvaqcp35gxY/SidgBgbGyM+Ph4CIVCeHh46N3/3bP5lEplu2vXYZusSqWCwVP3VCIitWVdcnZ2RnR0NLp16wYLCwtMmTIF2dnZuo6lRp/rBwB2dnbYtm0brK2tYWpqihkzZui0hqWlpZg9ezaWL18OOzs7vavd0/neeustvard4sWLkZ+fD7FYjIqKCr2r3dP58vPz2127DttkbW1tce/ePW753r173EtNXROJRMjPz+eWiQhGRjq/cbAafa4fAPzxxx9IT0/nlnVZw8LCQsyaNQuRkZEICgrSu9o9m09faldWVobr168DAExNTcHj8VBQUKA3tdOULzU1td2167BNdtSoUcjPz8eDBw/Q1NSEjIwMjB07VtexAACPHz9GdHQ05HI5ZDIZjh07Bh8fH13HUuPo6Ijy8nJUVlaipaUFKSkpelM/oPWfe/369Xj06BGam5vx888/66SGf94QNCYmhrvjsj7VTlM+fandnTt3sHLlSigUCigUCmRlZSEkJERvaqcpn5ubW7trp1+nT6+RjY0Nli5divDwcDQ3N2PKlCl49913dR0LAODl5YXLly8jMDAQKpUK06ZNg7Ozs65jqencuTM2bNiARYsWQS6XY9y4cfD19dV1LM6QIUPw8ccfIzQ0FEqlEjweD/7+/v94jufdEFRfave8fPpQu3HjxuHKlSsIDAyEoaEheDwehEIhLCws9KJ2mvItXLgQvXr1alft2HyyDMMwWtRhLxcwDMPoA9ZkGYZhtIg1WYZhGC1iTZZhGEaLWJNlGIbRItZkGUaHqqurdR2B0TLWZDuQ1NRUBAUFwdnZGZ6enli9ejXq6uq48fHjx6O4uFiHCVvZ29tj/Pjxbdbv2bMH9vb2KCgoeG3HmjNnjto3dP6uNWvWwMnJCZ9//vnf3ldiYiJ27NjxGlK1OnPmDAQCAVxcXDB9+nSUlZVxY0lJSfD09ISbmxu+++47br1SqURUVBRcXV0xbtw4pKamcmN3795FeHg4XFxcIBAI9O6r3/8ar3l2MEZHEhMTycvLi3Jyckgul5NUKqVvvvmG+Hw+NTQ0EBGRl5cXFRUV6Tgp0eDBg8nd3Z2uXr2qtv6DDz4gJycnunDhgo6SvdiwYcOopKTktewrPj6eoqKiXsu+xGIxubm5kUgkIqVSSbt27SKhUEhERJcvXyZPT0+qrKwkiURCfn5+dPbsWSIi2rVrF82cOZNkMhkVFhaSu7s7PXjwgIiI5s2bR9u2bSOVSkXZ2dnk5ORECoXiteT9L2Fnsh1AQ0MDYmNjkZCQgDFjxsDExAQWFhaIiopC3759ceDAAe6xaWlpeO+99+Dt7Y3jx49z65OTk+Hv7w9nZ2eMHz+em4j46NGjWLJkCebOnQtnZ2fMnDkTIpEI/v7+cHFxQWxsLLePbdu2gc/nw8nJCQKBACKR6LmZnz4G0Pr1T4VCARsbm5fKFBERAT8/PwQEBICIkJCQgBEjRnATPc+YMQNA6+Tov/32G+7cuQMfHx9s3LgRrq6u8PHxwblz5zRmKykpwbRp0+Di4oL3338fly5dAgCMHTsWSqUSwcHBOHv2LPf4lpYWjBo1ivueOwBERUUhISEBRIS4uDh4enrC09MT69atg0KhQF5eHnbu3IkjR47giy++APD/M9ERI0YgMjISMpkMAHDjxg1MnjwZrq6uCAoK0jhjm1gsxuTJk+Hi4gJDQ0OEhoaitLQUjY2NSEtLw8SJE9GvXz/Y2NggPDyc+9unpqYiIiICZmZmGD58OEaPHo20tDQAQFVVFYgIRIROnTqhc+fOz/17Mn9Btz2eeR3Onz9PPj4+GseOHTtGoaGhRNR6JhsWFkaPHj2iq1ev0vDhw+nmzZt069Ytcnd3p4qKClKpVJSUlEReXl5ERHTkyBEaNmwYXbx4kRobG8nPz4/4fD5JlAGN3QAAB8FJREFUJBK6ceMGOTg4kEQiodzcXJowYQLdv3+flEolxcTEUFhYmMZMgwcPprNnzxKfz+fW7d27l7Zv3058Pp8uXLjwwkwODg5UUlJCjx8/pszMTPLy8qLbt2+TRCIhX19f7thhYWGUkpJCVVVVNHjwYNqyZQspFAravXs3TZgwoU02uVxOPj4+lJiYSM3NzZSenk7u7u4klUq57LW1tW22W7NmDW3evJmIiJRKJXl4eFB5eTklJyeTv78/icVievjwIYWFhdGmTZuISP1MtqKigtzc3Ki4uJiePHlCUVFRtGLFCiIi+uijjygpKYmIiFJSUkggEDz3f+FPqampXL3mzZtHycnJ3FheXh75+/sTEdHw4cOpsrKSG9u0aROtXbuWiIiSk5Np2LBhNHToUBo6dChlZma+8LhMW+xMtgOQSqWwsLDQOGZpaQmpVMotz58/H927d8c777yDCRMmICsrC3379sXx48fRr18/1NbWwtjYGPfv3+e2GTJkCNzc3GBqagoHBwfweDzY2Nhg0KBBeOONN1BTUwNnZ2ccPHgQvXr1glgsRteuXdX28SwHBwc0Nzfj5s2bAIBTp07Bz8+PG39RpoEDB8Le3h7m5uZIT09HcHAw7OzsYGNjg9mzZz/3uBERETA2NoZAIEBVVVWb8WvXroGIMH36dBgZGYHH42HIkCHIycl57j4BQCAQcGfaIpEINjY26N+/P9LS0jBnzhzY2tqiZ8+e+OSTT5CSktJm+9TUVPD5fDg6OqJz585YtGgRTp48CSJCt27dcObMGeTn54PH42nc/mklJSVYs2YNd4bc2NgIU1NTbrxz58548uQJN9alSxdurEuXLmhqauKWV61aheLiYsTHx2PFihVqM2QxL6fDThDzX2JpafnciY0lEgksLS255d69e3M/W1tbQyqVwtDQEHv27MGvv/4KW1tbDBw4EPTUlBY9e/bkfjY0NIS5uTm33KlTJ25m+OjoaOTk5MDOzg62trZq+9CEx+MhIyMD5ubmUCgUePPNN9WO81eZnv6dpFIpRo0axS3b2tpqPJ6JiQnMzMy4/WvKJ5FI2mzfu3fvF04c7erqivr6epSXlyMjI4N7whCLxWo1t7W1hUQi0XjcEydOcC/VgdbZsqRSKVatWoWYmBgsW7YMLS0tmD9/PmbNmqUxh0gkwoIFC7B06VLweDwArdP0yeVy7jFyuZxrul26dFEbe/LkCUxNTVFTU4O4uDicO3cOBgYGmDBhAn766SecOXMGwcHBf1kLRh07k+0Ahg8fjvr6ehQVFbUZe3aquKfPBqurq2Fra4uUlBQUFhYiKysLJ06cwIcfftjuDHv37oVMJsP58+dx5MgRBAYGvnAbX19fnD59Gunp6eDz+W1yv2ymZ2fP/zsz6VtZWbVpgnfv3n3uK4U/GRgYwNfXF5mZmcjKyuKarJWVFcRiMfe46upqjfuysrLCtGnTIBKJIBKJUFBQgBMnTsDS0hI3btzAV199hdzcXMTFxSE2NhYVFRVt9pGTk4N58+Zh9erVCAkJ4dYPGDAAt2/f5pYrKirQv39/jWOVlZUYMGAA7t27h6amJrUnIiMjI72b9/jfgDXZDsDU1BSfffYZIiMjkZubC4VCgdraWqxZswZisRhhYWHcY7dv3w6ZTIZLly4hOzsbfD4fMpkMxsbGMDQ0RF1dHTZs2ICWlpZ2ZZDJZDAxMUGnTp0gkUgQHx8PpVL5l9s4Ojqirq4OSUlJbaaza08moVCI5ORk3L17F/fv38f+/fvblf3ZTC0tLTh48CCUSiVOnz6Na9euvdScpkKhEAcOHICVlRXs7Oy4dT/88AMkEgnq6uqwZcsW7nc1MTFBQ0MDgNYnnJSUFFy/fh0qlQo7duzAggULAACxsbH48ccfAbQ2Y0NDQ+6M/E9VVVVYsmQJoqOjIRAI1MZ8fX1x9OhRlJeXo7a2FgcOHOCeBHx9ffH9999DJpOhqKgIubm58Pb2xqBBg9C1a1ckJCRApVIhLy8PRUVF8PT0fOXa/lexp6UOIiQkBD169EBsbCxu3boFMzMzjB8/HocOHVJ7eT906FB4e3uje/fu2LhxI/r06YPAwEBkZ2dj9OjR6NatG6ZOnYqSkhJUVla+9PFnzpyJJUuWwM3NDRYWFggODkZCQgIaGhraNISn8Xg8XLx4Ue1SAYB2ZfL09MSkSZMQGBiIXr16wd3d/ZU/5G9iYoLt27fj66+/RkxMDOzs7JCQkKD2qYfncXR0hJGRkdq15SlTpqCmpgZTp06FXC6Hn58fli1bBqD10wr79u3DwoULsXXrVkRFRWHZsmWoqamBvb094uPjYWBggLVr12LlypXYuXMnevTogdWrV6vdBwsADh8+jMbGRkRGRqqtz8zMhKOjI+bPn4+IiAg0NTUhNDSUyzhr1ixUV1fD29sbZmZmWLduHXe5ZMeOHVi7di327t2LPn36IC4u7qXqwKhj88ky/3plZWUwNzfnGkBycjLy8vKwefNmHSdjGHa5gOkArly5gk8//RSNjY2oq6vDL7/8gpEjR+o6FsMAYJcLmA5g4sSJKCoqgpeXFwAgKCgIU6dO1XEqhmnFLhcwDMNoEbtcwDAMo0WsyTIMw2gRa7IMwzBaxJoswzCMFrEmyzAMo0X/A+xCSX4UvqwuAAAAAElFTkSuQmCC">
            <a:extLst>
              <a:ext uri="{FF2B5EF4-FFF2-40B4-BE49-F238E27FC236}">
                <a16:creationId xmlns:a16="http://schemas.microsoft.com/office/drawing/2014/main" id="{C4FD4FCC-DDDB-4584-A321-291107DEC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2FBD1089-3F31-4DFE-8545-D1FAC8667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4376A41E-95C6-498D-9037-1CCE51084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720" y="2512770"/>
            <a:ext cx="2137870" cy="21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48A17-F16E-4963-9F9F-591A0FCC8567}"/>
              </a:ext>
            </a:extLst>
          </p:cNvPr>
          <p:cNvSpPr txBox="1"/>
          <p:nvPr/>
        </p:nvSpPr>
        <p:spPr>
          <a:xfrm>
            <a:off x="448965" y="4903967"/>
            <a:ext cx="8667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Comparing 2012 to 2016 Per Capita Income for flipped counties, we could tell that there was no significant change that could justify shifting from Democrats to Republicans.</a:t>
            </a:r>
          </a:p>
          <a:p>
            <a:pPr algn="ctr"/>
            <a:endParaRPr lang="en-US" sz="2000" dirty="0"/>
          </a:p>
          <a:p>
            <a:pPr algn="just"/>
            <a:r>
              <a:rPr lang="en-US" sz="2000" dirty="0"/>
              <a:t>Per Capita Income is not a significant votes’ driver for our 206 counties.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B4A4B-E7FE-4BB6-8761-19BA096F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3" y="1737856"/>
            <a:ext cx="2917708" cy="305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201ED-5572-46B1-9BAD-62190CD2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55" y="1683371"/>
            <a:ext cx="2990482" cy="3129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0D5F8-8481-4B07-81C6-171897C62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54" y="1661707"/>
            <a:ext cx="2781919" cy="31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U.S. National House Price Index (HPI)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965C9-425A-443F-BEDC-9EA6C8603005}"/>
              </a:ext>
            </a:extLst>
          </p:cNvPr>
          <p:cNvSpPr/>
          <p:nvPr/>
        </p:nvSpPr>
        <p:spPr>
          <a:xfrm>
            <a:off x="1000080" y="4956050"/>
            <a:ext cx="8000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/>
              <a:t>House Price Index (HPI) provides an analytical tool for estimating changes in the rates of mortgage defaults, prepayments and housing affordability.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On a National level,  we can see that </a:t>
            </a:r>
            <a:r>
              <a:rPr lang="en-US" sz="2000" dirty="0">
                <a:solidFill>
                  <a:prstClr val="black"/>
                </a:solidFill>
              </a:rPr>
              <a:t>The HPI increased significantly from in 2012 and continued to increase in 2016 compared to 2008.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1B1B09-4588-45C1-9F67-A1034F4D3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80" y="1778254"/>
            <a:ext cx="4793560" cy="3483579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83D088-9B1C-41BA-BBCC-BE31CB385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82142"/>
              </p:ext>
            </p:extLst>
          </p:nvPr>
        </p:nvGraphicFramePr>
        <p:xfrm>
          <a:off x="6862575" y="1778253"/>
          <a:ext cx="2137870" cy="3483204"/>
        </p:xfrm>
        <a:graphic>
          <a:graphicData uri="http://schemas.openxmlformats.org/drawingml/2006/table">
            <a:tbl>
              <a:tblPr/>
              <a:tblGrid>
                <a:gridCol w="1068935">
                  <a:extLst>
                    <a:ext uri="{9D8B030D-6E8A-4147-A177-3AD203B41FA5}">
                      <a16:colId xmlns:a16="http://schemas.microsoft.com/office/drawing/2014/main" val="1833876099"/>
                    </a:ext>
                  </a:extLst>
                </a:gridCol>
                <a:gridCol w="1068935">
                  <a:extLst>
                    <a:ext uri="{9D8B030D-6E8A-4147-A177-3AD203B41FA5}">
                      <a16:colId xmlns:a16="http://schemas.microsoft.com/office/drawing/2014/main" val="3552637259"/>
                    </a:ext>
                  </a:extLst>
                </a:gridCol>
              </a:tblGrid>
              <a:tr h="870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Annual Change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71721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46681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378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6351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09007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65521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91549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971795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378"/>
                  </a:ext>
                </a:extLst>
              </a:tr>
              <a:tr h="29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3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HPI for flipped Counties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0FC0-1E58-40AE-802B-F1E79F1B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9522" rIns="-201549" bIns="-268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3" descr="data:image/png;base64,iVBORw0KGgoAAAANSUhEUgAAAVkAAAFZCAYAAAAy8lzbAAAABHNCSVQICAgIfAhkiAAAAAlwSFlzAAALEgAACxIB0t1+/AAAIABJREFUeJzsvXmwLGV9//9+nu6e7ezncu7OvaCCmKDGGL8GkaBIEIgUBqH0YogECWLEJQkKKnC/iRpBkzIqsRSLshS3qKigwTVYqMGEWOYLPzWECJe7wV3Pfmbr7uf5/dH99PT0dPd0z0zPzDnn86qiLmemp/vTy3zm83xWJqWUIAiCIDKBD1oAgiCItQwpWYIgiAwhJUsQBJEhpGQJgiAyhJQsQRBEhuiDFiANR48udfS5qakS5ubKPZamN5BsnTPM8g2zbMBwy7daZZuZGQt9fV1YsrquDVqESEi2zhlm+YZZNmC45Vtrsq0LJUsQBDEoSMkSBEFkCClZgiCIDOmbkl1eXsarXvUqHDhwAADwz//8z3jVq16Fiy66CO9+97tRr9f7JQpBEETf6IuSffjhh7Fr1y48+eSTAIA9e/bgzjvvxJe//GXce++9EELgi1/8Yj9EIQiC6Ct9UbJf+cpXsHv3bmzcuBEAkMvlsHv3boyOjoIxhlNPPRVPPfVUP0QhCILoK6yfXbjOOeccfO5zn8P27du912ZnZ3HppZfigx/8IF784hfHft6y7KFO7yAIgggy0GKEw4cP4+qrr8ZrXvOatgoWQMcJyjMzYx0XMmRNP2SzpYSQAGeAxljizw3zdQOGW75hlg0YbvlWq2xRxQgDU7KPP/44rr76alxxxRW46qqrBiXGmsYSEmVbwPQtVgzGUNI4dJ5c2RIE0TkDUbLLy8t44xvfiHe84x149atfPQgR1jyWkFi0bAR9QaZ0Xh/XNVK0BNEHBpIn+7WvfQ3Hjh3DZz7zGVx88cW4+OKL8dGPfnQQoqxZyrZoUbAK6b5PEET29NWSvf/++wEAV155Ja688sp+HnpdYUvZ5CIIw5QStpSpfLQEQaSHKr7WICJhvkjS7QiC6BxSsmuQpK5WcskSRPaQkl2DaIzBaOMGMBgjVwFB9AFSsmuUksYRpUKZ+z5BENlD37Q1is4ZxnWtxaI1GKP0LYLoI6tq/AyRDp0zjHOt44ovgiC6h5TsOkBjDBrpVoIYCOQuIAiCyBBSsgRBEBlCSpYgCCJDSMkSBEFkCClZgiCIDCElSxAEkSGkZAmCIDKE8mSJTKFCCGK9Q0qWyAQafUMQDuQuIHqOGn0TbByuRt9Y1MiWWEeQkiV6Do2+IYgGpGSJnpJm9A1BrAdIyRI9hUbfEEQzFPgKgSLinUOjbwiiGVKyPigi3j1q9E2cy4BG3xDrCXIXuFBEvHfQ6BuCaEBPu8uwRsRtKWGK1RUootE3BNGA3AVIFxHv1zJ3tbsuaPQNQTiQJYvhi4ivJdeFxhgMTj5YYv1CShbxkW7hWrBCyr5FxIfVdUEQRHrIXYDwiLgtJWo+X6jGGFYskflyfRhdFwRBdA5Zsi7+iLgtJSq2aAo25Tnry3J92FwXBEF0BylZF39EvCakt1zX3GCTshqzXq5TMj9BrC3IXeBD5wwjjKMmBCQYGAAesiTPcrlOyfwEsbYgSzaAk27kKLEwBevfLisomZ8g1g70bQ0wDMt1SuYniLUDuQsCDMtynZL5CWJtQJZsCMO0XKdkfoJY3ZCSDYGW6wRB9ApyF0RAy3WCIHoBKdk2aIxBI91KEESHkLuAIAgiQ0jJEgRBZAgpWYIgiAwhJUsQBJEhpGQJgiAyhJQsQRBEhpCSJQiCyBBSsgRBEBlCSpYgCCJD+qZkl5eX8apXvQoHDhwAADz44IO46KKLcN555+EjH/lIv8QgCILoK31Rsg8//DB27dqFJ598EgBQrVbxnve8B5/4xCdw33334Ze//CUeeOCBfohCEATRV/qiZL/yla9g9+7d2LhxIwDgkUcewc6dO3HiiSdC13VcdNFF+O53v9sPUQiCIPpKXxrEfOADH2j6+8iRI5iZmfH+3rhxIw4fPtx2P1NTJei61pEMMzNjHX2uH5BsnTPM8g2zbMBwy7eWZBtIFy4hBJivbaCUsunvKObmyh0db2ZmDEePLnX02awh2TpnmOUbZtmA4ZZvtcoWpXwHkl2wefNmHD161Pv76NGjniuBIAhiLTEQJfv85z8fe/bswd69e2HbNr797W/jD/7gDwYhCkEQRKYMxF2Qz+dx66234q1vfStqtRrOPvtsnH/++YMQhSAIIlP6qmTvv/9+7//POOMM3Hvvvf08PEEQRN+h8TPrCJpXRhD9h5TsOsASEmVbwJTSe81gDCWN0+RdgsgY6l2wxrGExKJlNylYADCl87olZMQnCYLoBaRk1zhlWyBKjUr3/X5hSwlTSNiSFDuxfiB3wRrGlrLFgg1iSkfpZemjJXcFsZ4hS3YNk9QTkKXHgNwVxHqHlOwaJqmRmKUxOUzuCoIYBKRk1zAaYzDauAEMxjJzFaRxVxDEWoWU7BqnpHFEqVDmvp8Vw+CuIIhBQ0p2jaNzhnFda7FoDea8nmXgaRjcFQQxaCi7YB2gc4ZxrvW94ku5K+JcBlm6KwhiGCBLdh2hMQaD91epDdJdQRDDAD3hPihZvvcM0l1BEMMAuQtAyfJZMyh3BUEMA+vekqVk+f4xCHcFQQyada9kKVmeIIgsWddKlpLlCYLImnWtZClZniCIrFnXSpaS5QmCyJp1rWQHXdtPEMTaZ10rWYCS5bOE8o4JgvJkvWR5ypPtHZR3TBAN1r2SBShZvpeovOOg7aryjqnKi1hv0FrYx7Amy6+mZTflHRNEM2TJDjGrbdk9LDPFCGKYIEt2SFkN5b5BC7uTvOPVZKUTRCeQJTukJFl2j3OtnyJ5RFnYeS2ZdcrZ6rPSCaJTyJIdQoa53DfOwl6xRNsHymAMUmLorXSC6BWkZIcQv44RrjIVIQo1ThdltQxvZ2EDaJt3TMExYj1B7oIhhDNHSdYCSlJjDHlf9kPYqjrLZXgSC1sAGNU4akKGysAYKDhGrCtSKdl6vY6f//zn0HUdz3ve81AoFLKSa10jJVAPsUJtKVG2JUoaR4HzFiWUdY5q0lU8ZwzjBg/NOzYT7kRIIKGLlyCGmlgl+8gjj+Cd73wnisUi3ve+9+Ed73gHcrkcdF3H0tISPvWpT+HZz352v2TNhH4VIKQ5TtkWyHEG25ahy+q6kJg2Wj09WQfL0jbU0RhrUZTUlIdYb8Qq2b/927/FVVddBcYY3vCGN+Cv//qv8frXvx4A8M1vfhO7d+/Gl7/85b4I2mv6Fd1Oexy1JNcYQ9FddgddBjnOENTT/chR7cX0WZpgS6w3YgNfe/bswWtf+1pcdtllqNVqeO1rX+u9d/HFF+Pxxx/PXMAs6FcOaifH8b+kucp4RONN/2qMtSzd+9UbtxcNdagpD7GeiLVkTz75ZHzrW9+CbdsQQuCBBx7AK17xCgDAPffcg23btvVFyF7TrxzUTqLoYUY0D7Hqgtv1axnei4Y6w9SUh/pVEFkTq2Tf//7344YbbsC+ffvwF3/xF3jsscfwT//0T7AsCwcPHsTtt9/eLzl7Rr9KPxMfJ2Badrqc7ucyvBcNdQbdlIeKIYh+EatkTzvtNNxzzz1Nr5155pk4dOgQfud3fgcbN27MVLgsSLOs7ia6nfQ4YXmsJY2HZgkA8cvpTj/XKWGBrUHsIy3UKYzoJ21TuIQQ+Ld/+zc8/vjjqFarKBaLOOmkkzAxMdEP+XpOv5bVST8fZr1FLac1BuQ5bwl6tfscWWjN+N04QjoZHAyOW2bQJcv9whZOsQq5SbInVsk+9NBDuP7667F161bs2LEDhUIB1WoV9913H9773vfiYx/7GH73d3+3X7L2hH4tqxMfJ0Lx+ZfTpi1RFQK2dBRA2Y5WnINehg87yo0TV+yhtluL1025SaxyDYuWDYB+hLMmVsnecsstuOWWW3Duuee2vPfDH/4QN998M/7lX/4lM+GywJYSBmOoCwEW8iXq5bK6F8t3KYGyaA2gtVvaDmIZniW9+tEQUhV1tAYd/cUea7EYgtwkgyH2W37kyBG87GUvC33vrLPOwpEjR7KQKRMsIbFo2pg3bZSFgABQF6LJkjEY6+mDppbvwWGNaY6z3uv8/fdt0XL/NTtPs+MMqLX5bM1dRq811vuzNChilexLXvIS3HTTTdizZw+EcG6AlBL79u3DzTffjJe+9KV9EbJbTFu05Ks6Sf0cnDkW5aShYdzo/S+5zhnGDc3Zv66lOs4wd+PqB+3yjE1SColZ78/SIIl1F9x22234+7//e1x++eWYm5tDLpeDaZqYnJzEK1/5Slx//fX9krMrFutW5C84A4MpJIoZJ8B3snzPIhNitfhqbVeR2lKG5glLOPc1LUICec5QiShZZnDeX2vugn5l1RCtxCrZkZER7N69G7t378bi4iLK5TIKhQImJyf7JV/X2FLCamPxDGvXp15mQqyWvFAlZ00IrLj3Ldh9TFG3BVjK+6Z+XKJKltVxhuiS9ATqGTE42qZw/eY3v8E999zTksJ1wQUX4PTTT++HjF0hZHR/0+B2w/YL3qtMiNUS8PDL6ZfVH5AKnmva+6auKQCUNNaSwgWszd4J1DNicMSuke+66y5ceeWVYIzhnHPOwSWXXIKXv/zl4JzjzW9+86poDrPaf8GT1vnHNekOBjz8jcCHJeDhdw8A4T+MYQGrTu6b/5pypixX5h13rfZOoJ4RgyHWkv3kJz+Ju+66C894xjNa3vvjP/5j/Omf/ile97rXZSZcL9AYA2/z8AzzL3i7AgMAWDTtSDeAP+ARlxs6IlutxH7Qzj3gl1X9MCiFmNM4RAcyr9eiDf95+1nr5z1oYpWsbduYmpoKfW9sbKzrg99zzz244447AAB/8Ad/gBtuuKHrfYYxntNxDOhbuWmviSowSOIGUO+1yw0dExLFPvtL4twDFVt6ASj/e/4RN+M5HfOodXTs9Vq0oc57upSHXKmvm/MeJLFKdteuXXjDG96Ayy+/HCeddBKKxSJqtRr27t2Lu+66qysrtlKp4AMf+AC++93vYnx8HLt27cKDDz6Il7zkJR3vMwpD46vKcon64gczFJLkPY7ozg9I+9xQkXmGhUKd34ptNylNAE2zzEzZGqBiaNw3owfyrrWijaRonMEYsud+rRKrZN/+9rfj1FNPxXe+8x186Utf8rILTj75ZFx77bW48MILOz6wap9YqVRQKpVgWRby+XzH+2vHarBc0mQAJM17BAAN4Y1oFM6yPPtSUv/5CSmxYoumUlZTSFhNSlbAYNytwHJkmzC0obtvBBEHk3Jw2cd33XUXPvzhD6NYLOJFL3oRPv7xj4eWuiosy4aur83GHaYtcLxSj3RpbCjmmiy3urt9OzYUczBtgb0L5ch9j+UN6JxhQzGHXEbWbPD8TCGwVHPyXJWRLaVExa2nV5QMDZOFHAxXvl5YrwTRT2It2SNHjuCWW27BI488glNOOQXXX389nvvc53rvn3HGGfjZz37W0YEfffRR3H333fjRj36EsbExXH/99bjzzjtx9dVXR35mbq7c0bFmZsZw9OhSR5/NGiVbMHgVZGWxinGj8QNjS4kF047cXsHKjiKWdSsy6LVSt71t/VZiL69b8PyEz0esXBl5zgDXQve8G6YNWbMwkzMwXzGb9rka7uuwMszyrVbZZmbC41SxZsEtt9yC7du347Of/SzOOuss/Nmf/RkeeOAB7/1qtdqxsD/96U9xxhlnYMOGDcjlcrjkkkvw0EMPdby/1UwnJY/+fM8oVNaExhgKvHmEjX+UjX/bLAg7P5U6JVzXgfqPM4Y858hzxx87pmvIxbR3JIhhJ1bJ/uIXv8C73/1unHLKKbj66qvxsY99DO985zvx85//HABil/btOO200/Dggw+iXC5DSon777+/yUoeFuLyT3tFp/O5gnmP/vzXYNaE2jaYFwpEZ1ionqPdnnvU+eVjAi/c9UUrOXs0do0g+k6su2B8fBz79u3DySefDMBpGPP+978f1113He68886uDvzSl74Uv/71r3HJJZfAMAw897nPxTXXXNPVPntJP8tQOy2YUHmPS5aNZbvRUUxjDKOBkHma3NBe9xyN+ogaFGlKu2WAZLCMlgLhxGolVsm+6U1vwhVXXIGrrroKV111FQDgvPPOw+LiIv7kT/4E9Xr7wEsc11xzzVApVkW/y1C7LXmUAAqcQYJ51qoAWmRNkmGRxbnHnZ/BOUqaY4UXfdZ20nMniGEnVsledtlleM5znoNDhw41vX7ppZfimc98Jr74xS9mKtyg6GSarVJc0lV1aVPEOm3wrWSN6lQVJmtcbmhWk3zjzq/AGQAWeg6roViEIOJo2yDm9NNPD20E84IXvAAveMELMhFqkKSdZquW1lUhvOi9Wu6qYFNWY7J7PXk3y0m+sefnpuWtlmIRgkhDWyW73kgThJLuEtqSEhWfBahKVQHAkjLxEjttwUSve4Rm3XO03fkNe7EIQXQCKdkAaYJQK5ajWGsivAF0TUhoGku9xA4u56MUTycBszgl1q+OZXHuirRlrmtdKa/181sPkJINkDQIBcArD41KcVLpVCY6K1ltl+GQJmCWJFtiNfUctYTE8Uod876CjLXkXlgtTdaJ9iSKKFiWhU9+8pM4//zz8eIXvxgHDhzAn//5n+Po0aNZyzcQkvTd9EpB2+xLvZ82z7PdfCs1SDCJrEn3lXR/g0adTz3QVSzsfFYjae4XMfwk+sbcdtttePjhh3HrrbdCCIGZmRls2bIF733ve7OWbyAkmTKrjIl2NkWjOXQ6GZJOFk0ia7t9Ldu2V3TQiwm7WdPrqav9KDhJw7BMlR2267JaSeQu+M53voPvf//7KJVKYIwhn8/jpptuwplnnpm1fAOjXZDGW1pDdbFqfRBVZVXaJXbaKH+crHH78jfxNoX0ZC1pHOPGcPYc7WUGxDAuybPM8EjKMF6X1UwiS7ZYLLa4Bg4fPoyJiYlMhBomNOb03Qx7oNXSOs9ZqEWrXk+7xO60zDZM1qh92W5GhPpx8Pqx+JakqufosChYoPNrE2RYl+S9Or9OGdbrsppJZMlec801uPLKK7Fr1y6YpokvfOELuOuuu7wqsPVKcJxHN3myfnoZ5Y/aJpgR4d8s6yVpu4h5PzIgsiq66JZBz6Qb1uuymkmkZC+77DKcdNJJuPfee/F7v/d7+OUvf4mbbroJL33pS7OWb+hRS/URybuq+PLTyyh/2L6CGRHBhjGAuyTtsdXSbhnarwyIYViSRzHIDI9hvi6rmURK9vbbb8d1112HF73oRU2v33rrrbjxxhszEWy10cjvjH/4kuY9dlpmm2RfwX1GdcPqZcCjXU+EksZDraiwngnqfMJIcm2ifjuC48EHNSa+l/c+juCzmHUxynolUskePnwY9957LwDgjjvuaBkNs7KygrvvvruvSnauXEfB0FDQeVdtFgdBlJU2GbEs7+VE1eC+1CfDul356aW10m4ZOmdayPFw5RFcpqrzCU5xSHptgm9HTfEd1Tja54/0nqyn6UblGMe1nvRDsa90RCrZTZs2YXZ2FvPz8xBC4Iknnmh63zAM/MM//EPmAvpZrFpYrFpOhoPOUdA5CoaGvD743M044qy445U6pJChX5xeziUL7stgNuLmKhiMQevRt6ndMlS4Sk5nssVtoQguU9W4HNOopr42/iW5CgCGSadmkA0iop7VTDr1LI6H5BhbtgQHEOeNH5ZilNVErLtAjeh+4QtfiEsvvbQvAiVBSomqaaNq2kDFBGcMBYOjoGsoGL2ZYtpLug0mJC2zTYLa16iuZbok9cvYbhka5cYIErZMbVeGG3Wt1JI8qiQ6z1nXgZ5eKMheT9Nt9ywy97+sXRXriUQ+2Ysuugjf/OY3cezYMai5i5ZlYc+ePfjQhz6UqYBJEFKiXLdRdmdVaZyhYGgouop3kAxrXmdWS9IwGTUWX1bMAv9GkUakdtdK5wwjOsdKwKILulA6CfQMa8lvkmdRABjVOWq2zMRVsR5JpGTf+c534oknnsDExASWl5exbds2/PjHPx4q69aPLSRWahZWas7fVk5HpWyiYHDk++zP7VUwIYtm2r1ekkbJaEugLiRyPHz/3FVsUa4CIN0yNem14mDeuHF/wCtImkBP3HI8i4bvaUj6LHIwjBucmtP0iERK9ic/+Qnuv/9+HDp0CP/4j/+IT3ziE/jud7+Lz3/+81nL1xPqlsBC1cRCFZ5roegG0PQUy59OHrpe5D3a7hfUluE+y26XtWpJ2qj86uxLFbcUzXGGupAohmgrBmDK0CM/H7VMVTPIlLzq/qzY4W4QoPlaqWsep9xVuhuXya7JMOeZpn0We+2qWK8kUrJjY2OYmppCsVjEr371KwDA+eefj1tuuSVT4bIg6FowNI6iq3SjrNxulund5D2q49aE8Ja1URkB3eQvps18CKPdUlRjzLFkgaaAW9MSnrGOZpDZvnNnaASsojIn/Ncq6t6ojAMA4LYA7Pb3fNjzTFdTl7W1RCIle/rpp+O2227D2972NszMzOC+++5DLpdDsVjMWr7MMW0B0xZYrFrgjDl+XENDwdC8BPlul+md5D36j+v/nGoI7h/nregkf7HTzIcgSZaiGmMY0TUvGBa0mDuZQdacHSC9NCTndWduWJjSUNcq7N4411iAASj67k27e74a8ky7zTEm0pNIyf7N3/wNPvShD2FlZQW7d+/Gu971LqysrODmm2/OWr6+IqTESt3Gimvl6prbAEZzfLnBlKaky7+4INOGYg7zFbPlM/5lZ9j3sSYkChxNvsROXH1tO3RZtqcY4yycNEvRdsvQNDPIgtkBpqvphHudq7bASEjwU8kbdm9qQkZawnH3vNclsVn4RLvNMSbSk0jJzszM4MMf/jAA4IQTTsD3v/99AMDjjz+enWRDQN0WWDQbS2ZdY025ucyXa9nuSxBlpYWlmwWXndxdwqlkeZVXaoqGPzHPGaTUUuXOt+vQtVSzsOA2C/F36Ar7IvZjKRqU1w5pw2dJCUtIzyVRgwQYUOANizYoh//emMJptB7np4265726Bll3weomx5hIT+zaYHl5GR/60Idw7bXX4s4774QQjsIpl8u47bbb8OpXv7ovQg6K4PLPsiWWazaOLdfx1EIVR5drWKqaqJrJfZdxXb2ijgs0OnopBSt8X0Dm7jdtl6S4Dl1lW8B077farF0npqwbfgcPG5RCXZugHrJEo+NYnByaqwDjFGyULIpur0E/u2AleRaJ7om1ZG+88UbMz8/jvPPOwze+8Q3Yto2zzjoL1113HQqFAj796U/3S86BEGc0SAnUTIGaKSAtAYM3KtCUPzct/rHiQTTGUNQ4Fs1mfxqDE7lXCeRpotdxHbqCx1DEHSPrctDgx4PqypRqO4Y8U+OBGnLbUmLa0GPl6HbJ3+1yfJizE4jOiFWy//Ef/4Hvfe97mJ6exrnnnosrrrgCn/vc5/C6170O1157LXR9bY8I43Ai3lbM8k9nTr6lLZr9uTmdo+hWoLXLzQ1bHtaF8CwrBYPzJeaycWwBRynW0PAjjsjwYE+Qrjp0RbhIsioHDZOX84YbRUi1zPe5UNxsg6JrXXLG0E6UXiz5O12OD3t2AtEZsVrStm1MT08DALZu3YrDhw/jwx/+MC644IK+CBfkX351GDuni9g5VcJYoXsFL9BQBFGLvKLGsGyFl14y9/2w/dUt4ebnIrbXgmmL0Oi+xhgqtmiKjitlIgFASljuttz3ftmWGIvIRw0jrkMXQ3SHrrgIeVoFm2Z7Ja/t+l4N1rx0NwI/SsHsgii5/TL0qgtW2jzT1ZCdQKQnlabK5XIDU7AA8JmH9nv/P10ysGPKUbiO4i1i60QhUd8Cld7jt1B1xlDUWi0UjTGM6jx2+3b7C/Za0HgjgCarZuiXWbkHlFXpBLoEasJRLpIBGqSXVWD4LLiaEE2pR3HEdegayxueZR4kTPemDdh0GuBhAKpCQtZMVIUjs8EYwBvXICo7IMxfGyVDXfS3tLTX2QnEcJBKyQ6Te2C2bGK2bOL/HVz0XtM5w7aJgmftKuU7NVXytrGlxLLV6veypMSyJTGqty61HUXLQi3fTvanXAtLdQtHbIlape5YugZHTmu4FrzPSSf/02AcpnC7Z0mnztxwj1yTQJ4DBuewZboR5C0durgNWyJSmYQtl9PmE3eSf+z/TEnjGC0YQM3yAn/q/ijXQDu542SwbIlxXQNj4Tm9WUDFAmuTWK1ZLpfx/Oc/3/u7Vqt5f0spwRjDww8/nK2EPt534bOxb66CJ2cr2Dtbxr65CqpWI7JvCYm9cxXsnasAmPVenygaOHGygJ1TRWyeKGLLZAFbJwrIBVokSgAVW2JUb36I/cpVDzzgFTvclRC3P2+/rkJQroWlKsAYkNM4crrjy7UZUHCXvE7+ZvM+bDQCQJYERl3F5F9SJl2Oex26oKVOWE8bsOkkwLNs27Bca1ultanzkQA0dyKFRGsD7jC5E8lgaH1dmverYTfRP2KV7L/+67/2S45EPGfTGJ6zacz7W0iJI0s17HMV65Ou4j20WGt6SBcqJhYqJn759JL3GmPA5vECtk8WsG2yiO1TRZw4WcT0iAEBN5jVxg0gIGODYoBj0QrIUJ+vUgh+pARqlkDNEliQElUpMZlzMhZs5gR7DObkgQrp/gcJnXPorHkEeafL8bQR8rQBm7TbW0Ji2bIx71P8GmMYCTgxBYCCxrBo2k0ZEnnOMBXIKhjWIFPWGRpE/4lVstu2beuXHB3BGcPm8QI2jxfwf3ZOea9XTRv75iuO8p2t4OBSDY8fWW7yL0oJPL1QxdMLVfzn3nnv9aLBscN1NWwaL2D7VBHbJgsoGI5V5XcDJM1YVFZki/xg4G3MJA6gbklUTRMVIaBxBqYx5HTnC8cYQ543vnwSzhdSSnRVDpwmQp42YJNme6nyQwMK0SmWMCF9StCWEiuWRI5z6KzZki3bAjprNOAe5iBTlhkaRP8ZHidrDykYGk6dGcWpM6MAgOnpERw/voyjK3U8enRJaoNjAAAgAElEQVQFB+YrODBfxYG5Cg4tVpu+cBVT4H+OLON/jiw37XNmNIftU0Vsd63ek6aK2DlVSCRPmC5TLogJTYtuksyAXMACtoWEsAWWq7bnWhjNOX1zczr3ouNpl+NRX+gkEfK0AZs02y+ZjoKVIVanhBMQLGkq4CdRcHce9MkGz3lYgkxxipS6YK0N1qSSDYMxho2jeZQKBp63fcJ73bQFnl6oYv9cBQfnqzg4V8H++QoWq1bT548u13F0uY7/2r/gvZbXObZNFjzFu33SsXpH8o3LqvJoFUEXBKtbXjd6f92Y7mYXqG39pbWcMeS4hCUd+VdqEis1G3nOkC/msWhIVCGbgmhB1FJYSkQuTZOSNmCTZHsOYCngIjBdn7Rfgaq0Nu9zMRaff/k/6CBT1qWzxPCwbpSsIpj3amgcO6ZL2DFdAgM8N8DBpRoOzlc85XtgroKnFqpNZY01S+CJY2U8cazcdIzpkuEp3WdtKOHkDSVsHS8ADKGZCAKNoIaTTN/IXihq8OTNMYaqG9DhjCHHHH8jhxPYGTc0mLZAxbKxbAnH0tUdKzfvZi74qYvw+VbKpXBCilaHaQM2cdsLKSHguHT8aMyxVvO8WZmqzZIMAvQv/wcVZMqiATsxvHSlZO+44w5cc801vZKlLwTzXpUVZHDmtQ8UkJgoGpgoGvitLePeZy0hcWSxigPzjuV7eKGKfXMVHFupNx1DpZc94ksvMzSGLeMFbJsquBZvETumixgbK3gy1GyBMaM5ot4kL5xGJ3V3+5xbjRXM8VXfT3/pLypO0CzvZi3kdA4tJPCmsKXEbKXe5POM2k4td9MEbOICPDacHx4R0LLOBAVn0oJ/dznOUOQcy7ZoO+XA/7ksgkzqetgxTl8qnR0e+uH37krJ/ud//ueqU7KASvQHypb0lui2hNt/1Hk/rJxW5wxbJ4vYOlnES06exqibArZcs9zUsjKenHXcDfvmKqj50stMW2LfnPM6MOe9PlbQsWXCUb5bJ4s4dUMJz5wuNc0mC8vTBRoBtWDmQlQ5sBASlbqNSt2GBkByhrxKF3MtXf94bFmpg9Ut5DmPbJwdppyS5paGBXgAeLOxgt3H1GucAUXOMJ7XkavbmDR0WEKi7hZr+K+bvyAhbPnfqyBT8Hqwcg1l0265bsOa1bDe6Ke7pislu1obxPgLCPzWjj9zIE057Whex29tHsNvbW6kl9lC4rCbXrZntozfHF/Bgfkqji83W71LVQtL1WU8drgRaOMM2DpRwM6pEk5yCyp2TpcwXTKa8nTjnoV28uc4R0UIVISNimkDFecNyQBd5zA4Q0E6I6KDy9gky10jxYPqD/CYAQswz1loLjJjDAbn0HXNk8dRSo0t/Y279TZ+5m6CTGmW/8Oc1bBe6Le7JrGS/c1vfoMf/vCHOH78ODZt2oTzzjsPO3bs6Jkg/SRZAQFvW04bh8YZtk44RQ+nb59AXQhUhEDVtPH0vONmeHq+ikOLNTw9X2lqlygknOyH+Sr+bU9jn6M5DTsC1WwnTha99LKm47P4cmABQNjO6+qHpuq2A4RrSZZtCcOWKBocOV0Dk8BUPnoWl7p+3Sx3g8+2Ki9W1rUixxoNzxdN5wujuYrUv61Esu5b3ZDmegxLVsN6pt/umkRK9u6778YHPvAB/OEf/iE2bdqExx57DHfccYf32moiTQFBXDlt2uOppW/B0LDzhBK2TDulvrmchlrNwkrVxOGFGo4s1JwUs7kKDi/VmoI/y3Ubvz60jF8fali9DMDm8XyT4t05XcLMaC5Ufum6RSwpUfctS3WGlgbYOuewTQvLNRuo2ZgFMG9oMAHkdKfhuKG1TozoZrkbFvV3lCfz/K05zjBp6DBc90bctso3m9XKO+3yf9BZDeudQbhrEinZj370o/jsZz+L5z73ud5rjzzyCP7qr/5q9SnZFMs1L68TnY12CR7Pnx3ghzGG6ZEcThwvgu9oHCgHp2Bi75xTRrzXLa5YqjXSyySApxdreHqxhn/f2/D1Fg2OEycdhbtzygmybRkvAhq8tC4lj5oIADS7T/K6hkqtOZXNtKXjZvBNzNE588qADd3x7Xaz3A2L+iulyQGMaprv9fB9BINeWS2/O1n+t8tqyHPW1dRgIppBuGsSKVnTNHHSSSc1vfasZz0LtVqtN1L0kX4v1/z74YyhwDmqQsDfe4szpyVfUDEUDI5nnjCCZ54w4r0mpcR8xWwqI9476xRX+C3Riinw2NEVPHZ0pWmf0yMGtk4WsWOyiBOnnc5lU6M5AE7vg5z7xc75qqOazoejOaEXjo/L8k0A5gyoFQwUXIWrejEkxR/1r7rBLGVZ5LlTvVVyOzYMevndyfGjshrUFVr2pc5R7mxvGcTzkkjJvv71r8eb3vQmXHfdddi6dSuOHTuGT33qU3j5y1+ORx55xNvuec97Xu8kC2HTWN6t13ebNAu3ckpI3+tu4+mIn6w0jbh7QfB4nDGUNA0MTiVTydBgCgmdNSuhKBkYY5gq5TBVyuF3tjUXVTwVtHrnKpgrNw9pnF0xMbti4peB9LKtEwVsnihgx3QRO6ZK2D5ZxASa0d2lbrvrx8FgWgKmL7uCs4a1m3eVb9DN0HQszlACR10Kd/ROo3m4P4930MvvTo8fzGoQkFgJyaGm3NneMojnhcmwesUA55xzTvsdMZZ5Q5mjR5fab+TDUcQSUxtGcfToklfhVLMFFk2n8bMtnP9UbqMqSOj2Igf9oMEiBCGdZXexYAB1u8mK7ZUMy5bAXMXE/rmylz721HwVhxerMO3266apkoGtEwWcOFXEiVNFnHrCCLZPFMA5Cy2qSCu7xpln6Rq6k07GOPOu24olIr8MQkpsmCxBluuRfRqUPFkrqLBo9cREEQsLlcTHXzRb53r5MRjDeEiAs1NmZsZSf5/6RdayRWUXAO2flzjZZmbGQl9PZMnef//9STYbOjhzGrCouVuKUQATIXlyOhw/JeAoXMuWsISAJdpbyIqozl0FjcMUssmiHdM0jBVyWDCrTdsmyV5oh4CTN6oZDFtOKGHjdBHPh7MkZRJYLNdwaKGGI/M1PLXgVLQFiyrmyibmyiZ+5etepnr27pgqYstkEVvdsuKJog6D81Sy20J6KWTquglIGG7zG5sBo4bmKF91X2LyePvdZFvRbVED5c72l353OkukZGdnZ/G1r30Nhw4d8ibWKv7v//2/PRWoX3SThG4Lp2GJHXBd1G2BBdNyJoB6FrKjWG03LYyxhqXGwTBdykFW6x1nL0Rh2sCKbaPu3i7GGLhbrgoGTI7ksWm8gJGTNM+KrpsCs0tVPDnr+HsPLtWx5+hyTM/eBmN5vSm7YYebXpZP4IsNNj6vmQIV19KfhdNPN69xcM5gwbGAdTeDQOXxDqLJtp/g87SxlMdsxWz/QVDu7CDoZ6ezREr2LW95C3K5HF74wheC87XVNLiTJHTHl8haLt6iaWPCaL0+ym3B4USWhXAUtS0lSjkdBV2DZTc3OukGAYmybXvTWz250YhZ2QBMAQhNAtK5DhuKOjaWxnCa27N3enoEx44v4+hyvcnPu3e23NKzd6lm4ZdPLzX17OUM2DJecBVvI7/3hJFcU+OadnnLdSHB4Yzw8Qf3lk0BbtowNA6dcyxrHFN5HbprTTMtvmFMFqjnKc7fHGTQwbu0rKUWjP3odJZIyf7P//wP/v3f/x25XC5baVYxcUs+5bYAnDaM/gdzZqIAre5YPEIqF4XjphAS7pgZR0lbrmK2IvypasldFwIrtu2lZWlwLFnGGAwpYcHp4CUAVGxnnHkp4svCGcOmsTw2jeVbevaq8mH/pIplX89eIYGDC1UcXKjiwScb6WUlQxVVFLFjqogTxgtNPXvVcVVJrfOfCM3jFRAwbQnTdt0Ott20GtA4cyxf7laIae7/twm89ZNBB++SQp3DOiORkj3nnHPwox/9CK985St7evD7778ft99+OyqVCs4880zcdNNNPd1/P+nFks+JwDM4P2XRQQ7p+oYt3391S2DetMCVFWczaHCaypgADCl91iMDh0SRM7fklEPACZQlDVoVDA2nzIziFLdnr5Jrtmxi72wZT86ppullPLVQa1KQZdPGo4eX8ejh+J69WycKGB3RwV0XS5CwPN5gg3QV2HS8zc0jdThjMDTmKWKNNRSyeq1flvCwj52hzmGdk0jJXnzxxbj22muxYcMGjI6ONr133333dXTg/fv3Y/fu3fjqV7+KDRs24A1veAMeeOABnH322R3tb9D0c8nHmOOT9PWQwaJpY0PeeUFIiVHLRtkSMG2Buu1Yg9zNrGBSgrnK3m/1NUqK0wsp4Ph7p0YMbBiZxO+eOOm9Z9oCB+arTS6HfXNlzFfa9+zNaRxbJgs4cbKATZMFbJ10sh0m80Z4Hm8K0YWUqFnxv45K6eqeRczBubtMZu694N1bmSoYs2zZqMvGHLMwS3EQy/VgKWqwoo46h0WTSMnefPPNePOb34wXvvCF0LTeXMgf/OAHuPDCC7F582YAwEc+8hHk8/me7HsQDHLJF3RVcOYsjQ3NURIFw7EyDQbUpepkxVDgTtGBEI1UNls641uS+oeTjFc3NI6T3b66fhbcoorHjq1g71wFB0N69tZtgb3Hy9h7vLVn784TRrB5LI/tk+6YoIlizwKH3vm518VfdtPSeJ05wblRQ0PBzYwYqVswbZHYGlZLcRvwJmVoDE0KdlDLdf/z5c/uUKgikRHZfdrhWiRRnuzv//7v48EHH+xp0Gv37t0wDAMHDhzA008/jZe97GV4xzveEdnJHwAsy4auD++vpWkLHK/UI5d8G4o5GIFln1JsaqnaCXVb4Ei55kTbXUVuCYn5qomyZXvdr/OahpptA4yhpGuYLIRbgxuKOeQ03uqWsIU35NEWEqYtMF81I883av9BlKwSgGULHFqouop1Bftny9g/W8HRpfbVhYbGsHN6BM+Ycf87YQTP3DiKqVLvYgl+WYPEnbNStk6/BwZd/cs5AInZmH1uKDryp322ekXdfa4t4c5Vi5Bh50QJI7l1NwegLYmU7Oc//3ns2bMHl19+OSYmJpoU4YYNGzo68E033YT/+q//wl133YVSqYQ3v/nNuOiii3DJJZdEfqbTBOV+Jl4ntTbUdqXxAhYWKpHbJTnesm17PViBhmUBOIGtqptKlmOABceCLWrRVsekG5zzX7ew86pYtlNtJyTqtqN0/UE5nTGv52472lnEqmfvntkyHj9exoF5Z2KFv2dvFBMFvZHdMFXEjukSTpwsdKSUli3RtlpwVOeYnh7B7OxK5HbBfYIBmsZgcEcBKxeFrnEYvkq3KNIWK6T5TthSYt60HUs7RoZJXcNkD5Tsai2U6KoY4YMf/CBs28YXvvCFptcZY/jv//7vlGI6nHDCCTjjjDMwPT0NADj33HPxyCOPxCrZ1UCS/LteBRH8+/E3t7alRNmWKGkco7qGkptPOqprqAiBuGKvMJdGmLxCOkE1xhlKhoYx9zNCOsq2bjkZEgbnsBOkp7XreBbs2SsgMTZRwmP7ZrF/roq9c2XsnXWCbYcCVu9C1cIjTy3hkaea08u2TRS8Bjr+nr1Rq6k0HdyS4u1TOtfZkbzxg8mY+wxxBo070yyY6+7hzM3C4Aw2d7qP6RmkWKo0pzgFqzFnogUVTLSSSMn+6le/6vmBX/7yl+OGG27A4uIiRkZG8JOf/ASveMUren6cKLIOHsTl3yXpZznCeFv5/PsJa26tJrlqjHmKW2MsdRQ7TF7p+9c/MZYzhryuQc2SVA28q5aNiik8a9eMmB+WtOMZh1OGu23C8cX+/kmN9LKKaXtlxP5Mh3IgvWz/fBX756v4qW+/IzmtqaBi57TTTCdncJg2PJdMHEkzTcK2DQ6FlNJpZG7aEpzF73hJ58j5AnO626xc1xrZE7rWWcZEnnMEszOa31c/slQwESSxbf+LX/wC99xzD44dO4b3ve99uPvuu/HGN76xYz/t85//fFx99dW4/PLLYZomzjzzTLzmNa/paF9pGHSuX7sSSscKFagJ4X0ZoiLMwT6qwebWtpTQ4Fiw6rNpSwqj5GWBbaKUj4DEoukeS2PQNA0FxpBnDFJK1G2V5+r824uCjKKh4dkbR/Hsjc3pZcdW6tg7W8GTc2U8cdwZE3RosdrUs3elbuPXh5fx68PNPXs3juWxzc1w2D7pjISfGcu3nSPWDrWtkI3+vgrVDS3NvoSUEDZgQUa6UjhjqGoa5hernq9YYwzcHVCpq9d4I06Q460N0ZWM/hE/lMXVSiIl+5WvfAWf/vSncdlll+Hb3/42AOB73/seDh8+3FVu66WXXopLL72048+nZRhy/eKsHKVgAUD61FjSMSZhDatHQs4pTUlhXL9Wv4sibDMORHaWsqRTBhuc6qCUreoZYdkSphCRBRhJYYxhZjSP6ZEcTtky5slUt5zuZQfmneyGpxeq2DdbwWKgZ+/hpRoOL9WAwEh4NQZ++5ST23vSVAk8hW+UgznXSbQqRFtKVKTEmOaUPveqc5xy6STxZzPXLaFxhrIlYDMAcHKuNbfIpm47CjrPObwHj/BIpGTvuOMOfOYzn8GJJ56IT3/605iensYdd9yBP/qjP1pVBQS9GDvRrZshTof7hwAGNwvKF7cfZV1ZUqBuC0gw5EJWHElKCuOO4/R2laHyqr/TXm8n+g4EizGEdAouTFtZv6KjZW/QpZLTOU7aUMJJbnqZzhhGNIb5ioVHj604PRzcSRVPL9aaGgTVLIHHj63g8WPNAa4TRnI4ZdMoto7mvX4Om8cLsdkjKm0r7HWg/cy2YkZrdNWjwxYSTEqUTduz/MM6xy2XTUcBuy4Lf1GHxpwJFepvzhpKvN/lz/0kkZKtVquYmnJ8Xl5X/VyuZzmz/aDbTke9cjNE5dMK31JRY+F+s6RjTEwhsGwJ2JCocAmYjkKcMnQUUkbU446jZmrZAVeB4S4hlyP8rmHn0w7OVDe1xmszJ4wgb9teaplpC9TsaKs3aeBKMoaJko7nbBnDc7Y0IsaWkDi0UMX+Oaeo4uB8FU/PVzEfaARzbKWOY0/MNr2W0xhOdMuIVZbDzukiRgs6BBqj3sPcBQJOAKybmXPdorI/pETT2KIcc37A/TJIKWG5Los0KIVb1TTMLVbB4Chk5hoDyoXhD/pxzrxg4LCSSMlecMEFePvb3463vvWtkFLif//3f/Hxj3+852W2WdJN2Wuv3QxhJZTq/xkaQYR28oXtxxQCc246l38/NSFxuGZiU95IrWjjSj51xjBt6C3dr4JTZ5OcTyc4qU7Nbgdl9dZtgarpKGDV0D2pTFHHUm6BM9zjjGgaluoWHj+2gv3zFeyfq+DgXBUHFypNPXvrtsTjx8p4/FgZwHHv9ami4bSLdMuJt00WsHk8Dz0wKUNIlR7W3cy5TghOdy4w5vnOlRXdCyWvrGYnO6W9K8MPd33Kmk8Rq2Bf0Hr2W9H9IFGerGma+NSnPoVvfetbOHToEGZmZnDhhRfiLW95S1+rtLrJkz10ZLEplzSKyUADF6C5oXKwnBDorKFyME/WEk4+a95tZJJUvqCFPVe3YEPCCFjDSu4CZ9hWbH/PbCkxvWEUs8eXoTGGmhBYsUST1RpnyavcSv+x/dcs6nzSoO5rEvdNzRIomxaOVizUbOFO02iO5CvGDQ5bAkum3fJekHGDo2y1WsgjI3n85qkFHJxvWLz75so4EhgJH4bGgM0TBa+Hw4lTRZw2U8KGYq5niiFtHm+S3OBekUa2bvD7mzXXKtaVslbZGK67Q133TvJkEynZYaHbYoROus8rZRFXTqgx1rGyGJssYe+RRdhSouqr/vJHbOPk88tZswUO1cwW5WoGrLiNeR0TeviIbL/SnpgoYna+3OSiEO7/j7g9XuOYq1tYDiSw+8+tm27/lpDIjRdw1PdlTOK+WTRtVIXAimmjagnP4hVCOnPN3B8nS0pUhWhaFgeVrc4YSjrDotlqdY2NFbC01GjGPm5wcDCs1C1felljTls1geU2ltc9N8MOt21k0p69QZIqMpUd0g51fr2gX0o2DcoynjlhFPNzKw1fMhylbGgcO7ZOhn42kbtgYWEBX/rSl7B///6Wpt0f/OAHuz+DPtFJpyMhlT+qNWim/FTFDqezWkJi3i1T5Iwhz4Gy28xF7Vcp2ij5FBprnoPlyC6bgmmKui2xiFY3R9AtYgn/eTvFDRpjkABW3PlaUQrNcqdABBPY1bmVNI5ShyXSSs7xgM83ifsmxxnmTAHGGYo5DcWcI4MtJOqWDS4ZpHCarPun+VakRJE3lvBqmZzGBcEZMJLT8ZxNY3jOpobVYwqBvQtV7J+r4MBc1RsJf2QppGfvoSX88lBzUcVm1bN3qjGdeGa0N1Zv2vNbqzipcU5PY3++taKUi36WEynZd73rXVhYWMDZZ5+9qoJdQToZO8GZ48+Mi5LXhIx8wOKyEZypqw1UIElZzCrJP2mALaiDI/vb8vDofjD7omw2/yD5iw7aZWOU3eh/gTPvfJSC4q7F2Gm6XCdZIuo+VG3RlE+sXBk6Z9Bzujvo0unbYNoSZdPCUl2g6nbHKriyKz9k0uquuFM1OMfJk0VsHivgBSc29mdbAseWa9g/V8G+2UbD9GDP3qcWqnhqoYqfBXv2elZvo2F6MeXKIektWssKtlsSKdmf//zn+PGPf4yRkZH2Gw85/Ro70S4bISrbIZjrOuZW8SQhxznyrlKLCvQ402ad/fmj+0F5hJSQgVVLsOggKjvAdpfaQfcK4PiEDe70r+2kBDNtloj/PggpGxY4c/rmCDhWqbNfwGASwg2S5HSGnJ7DZNENptkCBTiWbtVtktOr6cehZcWGhg1FA88O69nrm0q8b7aCgwvNI+HLpo1Hjyzj0SPNPXs3jeWxY6qI07aOY2NRx86pEjaN5SPTy/o93XktkkjJnnrqqTh48CBOPfXUrOUZOoRszgcNI89Zk7sgSTaC/72wwFBjWZru4Z0ydByO6JQEoCVAoeQOKuQ4SzHs837qtuNm8H/p1fk4Vr90/buduVhsKdteFSEdheS/D+pfUwgsu0FGJZf6AalJoChlS6UVZwwFXfPKhAGnY1jVEijWbRyrmaETgNPmsLYrK2aMYcNIDhtGcvjd7c0j4Vt79lZa0stUUcV/7pv3XsvrHCdOupMqfHPaxtza6EHl6K4VEinZU045BZdffjnOPPNML19WsdoGKabNd1WWbruSQv9HE/Um0J380qWahRWfb7HbMsWCxrEpb+B43URdNJ/jqM5bMhfU/oPHYYhPjg9+3k/Ztr3OX/7tDDd9Rrkd0pybum81IbyqOL1mRVrDnLVWm6mt1L03JZBnredlSomo5oh+mXWNY1TjGM3rmB7JYcm0sWzaqFu208awTzmsQPuevf4GOvvnm9PLapbAb46t4DeBoooNJcPz8Z44VcSmiQI2jOUbJdp9PL/VTCIlu3HjRlx55ZUZi5I9neS7qig4gJaSVX8qk+aziJIsZy0pHSUYsiRXHbQKvLMmyAWNY1sxj0LdRN2W4Byei8CPX+5g0QFnDCygkINFEmEdu2pCYMkWCKpoZSXmudpXcjeN/775y3lNV+GWtObrFNUakDNnXaB+e5RLRTUxdxqwMG/8ezCbIK7pus4ZpvI6xnMahAQ2zYzhqLGEqmWjajo+3W5LgzthomjgeUUDz9s67r1mC4kVxvD/7ZnF3rkynnSVb3Ak/PGyiePlBfziQKOUWOcM2yedkfAnqQ5m0yVMFg0Q4SRSstddd13WcvSFTstq/VkJwS9eMOpv+pazcfmVK5ZAjkc7A6pCYEzXumodN6HrWET7bIq6ELAFoHPAshvqsWRoWIKj+FWObdjng+cFOAqpFvJjo6zHfIrGQsH7pjqOKfwBOSVXVFQ8xxnKEenSOTdzAnCugf8HVa1m2uGfVqtxhpGcjhHXLFbuhaolnMm7CUL3wcKDtIUIYdtrnOGk6RGMM+BMTHvbLtcsz8e7b87pXrY/kF5mCemOjK/gx483qtp62bN3rRGrZK+44oqWNJBcLodNmzbh/PPPx1lnnZWpcL2km7LaJFkJYcvZqHxXtYzWGMNI3kC1YnpuiIZ1BSxbNqLmPCWhndyWlDhaNZvSvHTmlHj677uSpyokTCkwqnGMhVj9arIs0EhJC+boAhIFzpFLeC5h9011HFO9U5U/Nc95U2Ax9Jq498SUzW0FNca8vN+KLVC1hTc+XWMMoz3wOzbcC87fSulWTMfa9csTbGIupIQNCc2Xphe3XE8yFijIaF7Hb28ew29vbqSXCSlxeKmGvbOVjnr2bp0oeJkNO90shw0j0T171yKxSnbXrl0tr1mWhaeeegq7d+/GW97ylr60J+wF3ZTVAvFZCVHL2bB8VwBerqnar2N5OaNeKlJ6yssL1CTI/4wiSu6qLUIDZJZ0cmCn3VSfksbB9WY3SdSlVEtvdf6cOS0Ng5VVuRRukKj7pjGG8bwOu8Ih4fSt9RdHRPVcUPPPuCtfgfOmVYe/GMTvFhJAzzu1+X26UjoZC+W6k4e54EufE262hvN3I1/XkhLLlmyZMOwvg/Xj3z4pnDFsGS9gy3ihpWfvfncc/L65RrAt2LP3wHwVB+ar+Lc9jX1G9ewNdmRbK8Qq2QsvvDDyvTPPPBM33HDDqlGyvcr3C+tcFbacVdkIEq3L2RGNtzRP4YyhCtn0C+8/TLu8VEVUalpQ7jkzun2HBHC0bmGHL/rud31EyaKunb+BeFDBqvNPIrN/n+0I09lRxSdKvjCfd11I5Hh4g56k9yAt6vxzOkfR0GDkbORt3fPnztea75XK11UyBScMBzuNBc+h0gPfcNHQcOrGUZwa1rM3kF721GK16ccyqmfv5nGVXjbhppcVsTGiZ+9qouOBPKeffjoOHTrUS1kyJa6blKKTabJRy1l/NkLYcrYmWvNSg5kLwYerV6j6xYQAACAASURBVF3C6m4OaxSqUiwuUBMmiz9ImOcMy1ZQHqdXgbI4k8gcdd/8mRkaY1iyBAwmmz4b5S4pcI5xXUNdBBufOz7buGcgTeewdoSdv8YcRa/8uUVDIpfXnAGWpu11G/MH5tTIG+WzTTQip802naB69s6M5vF7vpHwNUvg4Lxj6aoy4r0hPXufXqzh6cUa/mNvI72soHO3mMLx86rKtpH86hnY2LGks7OzKJVK7TccIjopq21H3HLWn40QXM4qWRRh1lbU8brtEtamA6HPTRG/YZgsJY1jzrRQE47bg/uE4q6bRI38Tipz8L6p5uYlIZq6loV9Ns7NU9CarWinhLp9E6FuO4cB0fesrhoH+UqYASeXVfUosIWELhs+XctuPock9DPRIa9zPOMEZ3qwQkqJeZVe5vp7981VcGC+eSR81RJ47OgKHjvanF42M5rzfLzK5bClTc/eQRGrZI8fP97ymmVZOHLkCD760Y/iggsuyEywLOikrLYd7T7iBSkCGypZcq7iVe/6g2XhRQqtx0ibNdHut0QdwmAc1RAZGufW+lmdN5qs+Etp1XlxxnzTHxoEz9Uvc/C+KStc57zF3x21pI9qUN78ejLN04vvcdQ9U7tWLqawQ2muH58z5+tr2QJ5MNQtgXKCTnPA4OdwMcYwVcphqpTD72xrLqpYAcMjT85in8/ynS03F1UcXa7j6HIdP/dNqshpDNsni16Wg1K+E4XBppfFKtkzzzwTjDmzmBSGYWDTpk0499xz8Zd/+ZeZC9hrel1W240bQucMG4o5mIbjszKY7U38DI5fdiLcrT7ETrIm/OW3YTgZDRIVy44slIg6J1tKCMAL5oUp6JqbG6wUcVSRx4hsnK+6b3W3MxaDE/haqDZ/+cLONylZuZSCxN0zf+BQuQTU3345/dezqGteNzMpJY5XLbcoQnhtHf3oLNznPAwYGsczpkcwGfgVWKyaXmbDvjlnTtv+uSrqvuezbks8cbyMJ4639uzd6atk2zFVxLaJ/qWXxSrZRx99tC9CDIIoy6YTunVDKFlGdQ1zpuVZen6EdHxtlpBNVnGnWRNx5bdSShQ1DVZEocRITActvzxRX2T/sj+uu5lpS2h68z4Ykim5Tpf0WbiUgrS7Z8HJw2F/R8nEGMNkXgfXGq4GNTmiZgmYlmjKd14tjBcMPHergecGiioOLdUapcRupkOwZ+9cxcTcQRP/7+Ci95rGGLZNFrzWkSrNbKrY+/Sy1eM97jG9bBDTKzeEWmqHWS7+pbZ/Kdxp1oQqv1X+U4U6DgPDiKGjyswWWeI6aCWRR21SbdPdrCoECggvA25Hp3okC5eSQj1z0WftwOAE4HQ410HlBSvrnLn7yjHWNIk46hx0jUPXOCYLbkGFlBgdy6O2UktcFDGMaJxh20QB2yYKeMnJjddX6pYvvczt3TtXRsXXF9eW0nvvJ080Phves7eAfIdtOYF1qGSzGgneCzdEkqV2cCnczRK3oHFs0XJexRfgLN3nLRuABEwn+lvwFG8jZzRqOZ5EnjznEJBNroiw/SjXSVgGQ5ZL+l67lMKeuboQ0AJy+l0nGmNupoNzvXKcQUpg2bZRF05FoQ3VLrP12Y0/B4axgoET3FK0uKKI1chITsdpm8Zwmq9nr5QSR5brzQ10Zst4ejFhz96xPHZOl3DatglsLOipevauKyXbj5HgYW6IpF/WTpb+tpQwOEPdFqEdu5IscXOcw4LEYsiYESV7UQs2BI9ejpc0jnnT8toIBqea5jlDXTgPftRDqpbEURkM/swMP71a0gPxLqWk9zT4zPl/PCtub1u1clFuIn/GhC2d7Ri4FyzTAj+6/mc3KFcSt1iwKKJmObPRKpadetbWsMIYw6axPDaN5fF/djaKKmqWjf1z1aYeDnvnyliuBXr2Ltbw1GKtqWdv0eCem+FZMyP4rZNPCD32ulKyvRgJnoZOOn61G3Ojtgvu20k/araO0ljo6tqEbSnRXFChZIg7Z+F+xl9BpXJol908T5XOpSaRRp1rkGBmhqIXK5J2pL2n6rqG3VcGp9eFpjWCkGGl2BJO8UhUX2EJYMmyoQUs/E6uB2NqKrCGSRiwhfSKIiqr2LUQRV7X8KyZETxrpjm9LEnP3oopvJ6933v0KN75R78deox1o2S76V3QCZ1YzVI6eZJRI1uKbmcuKVtzTJVylVJihHMYKVrQ+a9NWDRbbaOi3VHLcf85B/OEJSQs2dwvV5W3OoUarCXq3a7rlT8zoxe+9Xakzkd2r2tUgE/CKQzIM8DmreODFKo4RGetncHUcZbd3Nqga6nbFVqwyY1pO8pWBdLWmtIF4nv2Lksnvcxv+QZ79gZZN0q2m94FnfjmOrGay7bTmSus0krCUcDTBo/dN2PMLbtMvmQOXpuoJuXK0o1ajofJpb70zv6arWEVNXfq8NHUNCbpsr+XWSLtSHtP1XVVFmyYj10CKIv4H3YZ+DeIGo8UmikSIlcUSZ5zQ+NNqU+mO3a9atlrVukqDI3jmdMjmNIZgA3e6wsVE0u+6rUg60bJdhKV7jRIlsZqDn4mWJKrUIEQgd5b5MFTUTIEG3znOMOoFm4VxZ2zv2TYXw6qoub+eVvddB3Lkk5WQpzB7XlrB1Lbmke2SzfgGZXyxgL/+vFf26ir1e556CYYrJTumKtKam4ArWKuHX9uOyaKBrZMFCLfXzdKNm1UupsgWRqrOez/g0ttv/XTriTWv7+kFl7YtdEYw1heh+V2ucoxhkkj+nGJO2cZ8f/qOOpcRzUNuSHttN/JSkhKuPPWWrepSYk8d4Yo6m4nsKhDcF8KXxD1mbBeF1Fy+el1MFiV/04WG/7ciilQG1DT8mFg3ShZIF2iedqloX+pJZGscbf/2Q17jsM+q3EACRRtWiMw6tqo1K3RNnmC6nhhPwx+UaLE4owNTMEmWSZ3shIq2wJ5LbpJuCklRt0PjOi8ZVyOgsEpHgl7JtXhDDdoGvXMRckf95zbrqKdMLSO7ktL03LhjNT2CiOSWgyrnHWlZJMmmqdZGkoJb38qggw0lE1YtFgds5P8zxznMFi8fJ3kiXabhO8E7Zq7e/nPvbGEjvD1dZnb2glplsmdrIRMKWEwjpImQ2aeMRjMUZIGY8hzDk1nsfLorPV9nTmTd6ui4ZUNPnNxJdBh5xPMhLBlcwe5TtE5w2he95qW+zMXBjWepx+sKyULJEs0T7o0rItG1DgYQRbSnzAum+ZQRQV1klraWZV+Bq/NxlIes20ip0BjyemcX7OfuZEVEf3l7EbmTulkmZzmuvsVatFdfvh1iP/HRn2u3bMZfF+NOM9xDsturmZS111n0WNzwp5zf76uQra5Lp0SlrlQrtvIr7Hm3et2AI/GGIwQCxNIvjSsiYZSVRHexj6Ylw6l3gccqyLqQVXWpBGQKfgZtZ3GGqlV7fadBu/aBNORQtLLgMaSUwXMgjmetpSYMnRMGXrbc+sXSdxBQYL3RwWdNKDlHFQXNbWEL7qBRPVcqG0ih3dGPJv+99UzF3fd465t2MthTYPUZlHXpVcYGsdE0cC2ySK2TxaxYSSHUk4b2mY2SVl3lmwSkiwNNTR6cgYbbisk1PBBp1nHmM4jE8oVSSxttcy1ZWMcjAZkEpFvt6QOLjmjgnbMPY9elqt2Sjc50zpnKIFj2ba96x8sb7WExHzNRNX3o6SW8AyNsTZ5zpt6DHdzDnHXPYrgcx72HAcDar3MJY9D81wLvio0dwBlbZVlLZCSjaDd0jDPOcqitS9qEGVpOJ9L/mBG5X8Gl7le1gF6P4PKtEXbJXVcRNyPP7rdz9zWMLrJmQ4WXCjUNSlpTh7zuC2a8o2D8966dZFEnUPcdQ/D/5yHBdXCmsd32uGsU/xVaCgaXgBttfRaICUbQbtAEGNA2f1BjXve/O/1Qvd1Uxqc1oJcrLfOAfNbSmVbYETnoe/FNfhWrgcG5zp31EhHoiXxPer8gq93kimgaHf9/eWvwZxn5befMLTIfOMoenkOfvzPecv03i7daVmhh1i5ZVfpDmPwjJRsDO2W7mqpFVWK6l9qZd3sWRG2nOsk2dyWsiWYEiyQqAqJvMbA4fQjiOq3oM7dEhJLlt20rcZY5IjxIMHzYOUayqaNHGct87qcTIzw10sa76iTV7vr7y9/bb4OjeGF6gemjPDuWe3OudtzCKPxnHNopg3/RItO99kvmqxcNMp+ndxc0TRwYFCQkk1A1PI2rzFUzcacqeCUULXU6lX0vJNlbqfJ5kI2rHBbSqyEuSikxGzdAgNrWbIFG3xbQnoNyWVguwXLhuUGx6KUjiUk5i3Lk0vJUBUCc6ZoGUMT9bp/WW9FTHWNul/trr8M/KvOT2WdeBVeSBatj7p3NSFQFc4qwrLD3VWdPHMqEJd10/IsURVo4wV3lLrb2GaQKWKkZDsgaF1U3W9fnjOY7n30W3G9Ckh1mhDfiXvBKapwlaBpN7VA5MxJfueMOct+hqbyWIXGGg2+F007tkl31b2mYbJYQuJo3WzJwR0R0ouwB7uERb2uzrsuZOq84HbXnwX+9csRtl07907YD5L/GteExKjmVIv5Q0HdPHNZNi3vN5wxlHIaSjnn+lq2QMVsNLjply+XlGxKgtaFP6oLAFOGY5lkET1PmxDfTRRdYwyCAcuW3dJjVkiJmgQKHBCMAdKZuRXWbFxAFSmIFneKH0eBCGfJGnB1zAemN6jtF2omTCG8WWGq94E/Su5/PXjejAHjRvJsh3bXP1j+2k20Pnjvwjp52dIZSaRcLtz11Xb7zPW6afmwoGscYxrHWKE1Y6Fuy8xcC6RkUxJlGaovTk1I5DXeNvoaFbxpR7qE+GT7jIwWJ1ge+60yILyiyxbJ5sDKEFlUb9rQ7SVgSiDPmmUIHivq2OpYabIdoq6/+nGZ0DVvZRN23KTRelVsoK5xmEWsjqEs9nGjt0v5QWeBZEkwY8HvWuh131xSsinoRU/aqOBN0qVYmuVcNxFo1ZqvpHGYsnlppUpCgUZXrbhDaRxgCSZVM4RkIUgZuW/mHt+xtljocj3sb0UnK9/g9feXUuc5Q0VIcHff/t2nidZbQmLFbkwKFlKV6LY2gVF/9St/da0SdC30spsYKdkUdGsZ9qrjUdLlXFr3QvAcGJwuUSXNadmnCI6T4SFffv/+nRHksik5P0zWPG92FajrHZW9wVjzRAV/Q3C1fVR3qm6i5Or614TAgml7M9A8ueFY2eNuY5U00fpgHm6jRWSjc1fYOatt1qrl2W/83cT8ebmdVJ8Nd6hwyOg2N7GTUs442pVfAo4lGmcJRkWL/eeg/IxhyrSgsci+BGr/tnTmkOV4tMVb4K019kEZwjCY8xAH38+7xwr7XNooeVRJcc2OVuLSfd8pf46/Pn78z0g+5Hr5fzCD57aKYlKrCpWXOzOax84NJWway2OsoENP+ItGlmwKurEM+z3+RtFptFhjDFwLT6pX5DnDBsMAgND953hz1ygGp2uUJWVT4DAqT9Z/vaNkKGocU4bekg9b4BzjuhaZJ5tkxRCXo8oYEt1PxpD4+oeVyqqsDeWyUSuMYGrasOWvrlWCebl1160Q9ySQkk1Jpx2wug5CdUGn0eLxnI5jaJQG+2vjOYBJX15rcP9SRswh05w5ZKpDVLuKL//1DsowWTDAhXN+BS284ivq9Xa0c+0U2/SgUAgJGAmvf9gzos7ZYI2VTlDBprXMid6R0zlyept+JH2SZc3QqWXYqzLIbkgbLTY03nKuceNh/PuP+iECHGvAlmgqyY0i7HorGTaW8pivNmYrRZ1fJ1Hydq6dmkjm2vFfonZyxN17g3OMMqfzln+z1Zi/ut4gJdsBnViG3bgaBkkn59pr10iUDEZG1lsS+W04K464IqK097PdM6IxhgmdY0Tnayp/da0zFGuM2267DTfeeOOgxUhNksCTn06DUMNAmnNN4xrJSoZuSCpXnvf+fiZ5Rvp1HYjeMPBv9c9+9jN84xvfGLQYPSUqGp20KfdqZxhcI92QVK5czP3cUMx1Vda61p+R9cRA3QXz8/P4yEc+gmuvvRaPPvroIEXpCUm6XXU64mU1sVpdI4pU8rPWoF+3roy1Wta6XmFygL3A3va2t2HXrl14+umn8dBDD+HWW2+N3d6ybOhtpqYOCtMWOF6pR2YdbCjmMvMhDiOr/XqsdvmJ4WFgluxXv/pVbNmyBWeccQa+/vWvJ/rM3Fy5o2PNzIzh6NGljj6blEXTjrV8VharGA8ZENcP2TqlW9lkjGU/3wPrPetr1438w3xfgeGWb7XKNjMzFvr6wJTsfffdh6NHj+Liiy/GwsICyuUy/u7v/g7vec97BiVSxwyq0GDYWe3L3tUuPzEcDEzJfuYzn/H+/+tf/zoeeuihValggcEWGvQav0LpFYPo5tRLxbiWu1ER2UN5sj1gtUfTgYigXaUOS8hVFdHuZNQOQWTJUCjZSy65BJdccsmgxeiY1R5NjyohrbvTaldL6lCvupwRRC+h8GiPGJZCg6gc3bjt5y0LdRE+jqOT7mD9xH++ve5yRhC9YCgs2bXAoGcjpV0mq8mxS1ajOTRnTveqsOGDwxa0s4TE8Uod86bTDVxIp19tVGNsYDjPg1j7kJLtIYOKRqddJvsnx/otXiHdcS9SYiSQjzxMQTt1vuM+y1SiMSG3FPiR8DNM50GsD8hdkAH9ri1Pu0wu2yJ2cmzdN1JFMUyuzLDz9YsXlN3PMJ0HsT4gJbvKSZOjq7b3T44Nm3YgpDNuRrjKapiCdlHny30yqgm1QYbpPIj1AynZVU7ajldCtk5RNSL0jsDwdQeLO1//uJYwS3eYzoNYP5BPdpWTNkc3OEXVeY0hz53x2n4LsKBx6EOW9hQnin9cSzeNranCi+glpGRXOWlzdNVU2ODkWM4Y8kwFhhgmdA0zI3kcLdczP4c0ZNnYmgoZiCyg9dMaIG2ObknjKERMjuWuUhkd0m5nQDaNrVXGQlB5qwwNK22HcYJwISW7Bkjb6FnnDFOG3jKuWlmwU74BicOIOt9c4Mejm8bWVMhAZAW5C9YIaXN0dc4wldMxLqVnpbWbHDtM6NyZPmAa1a79p9RFjcgSUrJrjLQdo9SY7tVKLzpkraUuasTwQe4CYt2zFrqoEcMLKVli3aMyFuKgQgaiU0jJEgSGp4sasfagJ4cgQKO4ieygwBdBuNBMLyILSMkSRACa6UX0EnIXEARBZAgpWYIgiAwhJUsQBJEhpGQJgiAyhJQsQRBEhpCSJQiCyBBSsgRBEBlCSpYgCCJDSMkSBEFkCClZgiCIDCElSxAEkSGkZAmCIDKElCxBEESGkJIlCILIEFKyBEEQGUJKliAIIkNIyRIEQWQIKVmCIIgMISVLEASRIaRkCYIgMoSULEEQRIaQkiUIgsgQUrIEQRAZQkqWIAgiQ/RBC0AQaxlbSggJcAZojA1aHGIAkJIliAwwbYFF04YppfeawRhKGofOSdmuJ8hdQBA9xhISxyv1JgULAKaUWLRsWEJGfJJYi5CSJYgeU7YFotSodN8n1g+kZAmih9hStliwQUwpYbfZhlg7DNQne/vtt+M73/kOAODss8/Gu971rkGKQxBdk9QTICSgkWt2XTAwS/bBBx/ET3/6U3zjG9/AN7/5TfzqV7/CD37wg0GJQxA9IWlMi2Jf64eBWbIzMzO48cYbkcvlAADPfOYz8dRTTw1KHILoCRpjMNqkahmMUTrXOoJJOXjn0JNPPoldu3bhS1/60v/f3p0HNXG+cQD/IocieEE51MFqq6LSKSCHoqhFJIEEFKoWUESxtjpeVWlta0VttY4yFAUVtdajitRSz0pBELSggDhB8JiRigiIkoBGEQOYEPL8/mC6PyOxijVNSt/PX+y+2d0vD8yTzSZ5F/3793/u45TKFhgZGf5zwRjmFTS3qCBtUmh888sAgKWpCYwN2dsh/xU6/5xsaWkp5s6di+XLl/9lgwWAhw8bX+kYVlbdcO/e41faVttYtlenz/ksLcxwu6Ze4+dk65qadZislT7X7t+azcqqm8b1Om2yhYWFWLx4MVasWAGhUKjLKAzzWhkbdkJ3Y0P2jS9Gd01WLBZjwYIF2LRpEzw8PHQVg2G0ytDAgH2K4D9OZ0129+7dkMvl2LBhA7cuJCQEoaGhuorEMAzz2umsya5cuRIrV67U1eEZhmH+EewtToZhGC1iTZZhGEaLWJNlGIbRItZkGYZhtEgvvvHFMAzTUbEzWYZhGC1iTZZhGEaLWJNlGIbRItZkGYZhtIg1WYZhGC1iTZZhGEaLWJNlGIbRog7dZE+ePAmBQAAej4eDBw/qOo6aGTNmQCgUYtKkSZg0aRIuX76s60iQyWTw9/fHnTt3ALTehy0gIAA8Hg+bNm3Scbq2+b788kvweDyuhrq6R9zWrVshFAohFAoRHR0NQL9qpymfvtQuLi4OAoEAQqEQe/fuBaBftdOUr921ow5KIpGQl5cXPXz4kBoaGiggIIBKS0t1HYuIiFQqFXl6elJzc7Ouo3CKi4vJ39+fHBwcqKqqipqammjcuHF0+/Ztam5uptmzZ9Pvv/+uN/mIiPz9/ammpkZnmYiIcnNzKTg4mORyOSkUCgoPD6eTJ0/qTe005cvIyNCL2hUUFFBISAg1NzdTU1MTeXl50fXr1/WmdprylZWVtbt2HfZMNi8vDyNHjkTPnj3RtWtX8Pl8nDp1StexAAC3bt0CAMyePRsTJ05EYmKijhMBycnJWL16NaytrQEAV65cwZtvvgk7OzsYGRkhICBAp/V7Nl9TUxOqq6uxYsUKBAQEID4+HiqV6h/P9fQNQY2NjfH222+joqJCb2qnKV91dbVe1M7d3R379++HkZERpFIpWlpaUF9frze105SvS5cu7a5dh22ytbW1sLKy4patra1RU1Ojw0T/V19fDw8PD2zbtg379u3DoUOHkJubq9NM3377LVxdXbllfavfs/nu37+PkSNHYv369UhOToZIJMLhw4f/8VyDBg2Ck5MTgNYbgqalpcHAwEBvaqcp35gxY/SidgBgbGyM+Ph4CIVCeHh46N3/3bP5lEplu2vXYZusSqWCwVP3VCIitWVdcnZ2RnR0NLp16wYLCwtMmTIF2dnZuo6lRp/rBwB2dnbYtm0brK2tYWpqihkzZui0hqWlpZg9ezaWL18OOzs7vavd0/neeustvard4sWLkZ+fD7FYjIqKCr2r3dP58vPz2127DttkbW1tce/ePW753r173EtNXROJRMjPz+eWiQhGRjq/cbAafa4fAPzxxx9IT0/nlnVZw8LCQsyaNQuRkZEICgrSu9o9m09faldWVobr168DAExNTcHj8VBQUKA3tdOULzU1td2167BNdtSoUcjPz8eDBw/Q1NSEjIwMjB07VtexAACPHz9GdHQ05HI5ZDIZjh07Bh8fH13HUuPo6Ijy8nJUVlaipaUFKSkpelM/oPWfe/369Xj06BGam5vx888/66SGf94QNCYmhrvjsj7VTlM+fandnTt3sHLlSigUCigUCmRlZSEkJERvaqcpn5ubW7trp1+nT6+RjY0Nli5divDwcDQ3N2PKlCl49913dR0LAODl5YXLly8jMDAQKpUK06ZNg7Ozs65jqencuTM2bNiARYsWQS6XY9y4cfD19dV1LM6QIUPw8ccfIzQ0FEqlEjweD/7+/v94jufdEFRfave8fPpQu3HjxuHKlSsIDAyEoaEheDwehEIhLCws9KJ2mvItXLgQvXr1alft2HyyDMMwWtRhLxcwDMPoA9ZkGYZhtIg1WYZhGC1iTZZhGEaLWJNlGIbRItZkGUaHqqurdR2B0TLWZDuQ1NRUBAUFwdnZGZ6enli9ejXq6uq48fHjx6O4uFiHCVvZ29tj/Pjxbdbv2bMH9vb2KCgoeG3HmjNnjto3dP6uNWvWwMnJCZ9//vnf3ldiYiJ27NjxGlK1OnPmDAQCAVxcXDB9+nSUlZVxY0lJSfD09ISbmxu+++47br1SqURUVBRcXV0xbtw4pKamcmN3795FeHg4XFxcIBAI9O6r3/8ar3l2MEZHEhMTycvLi3Jyckgul5NUKqVvvvmG+Hw+NTQ0EBGRl5cXFRUV6Tgp0eDBg8nd3Z2uXr2qtv6DDz4gJycnunDhgo6SvdiwYcOopKTktewrPj6eoqKiXsu+xGIxubm5kUgkIqVSSbt27SKhUEhERJcvXyZPT0+qrKwkiURCfn5+dPbsWSIi2rVrF82cOZNkMhkVFhaSu7s7PXjwgIiI5s2bR9u2bSOVSkXZ2dnk5ORECoXiteT9L2Fnsh1AQ0MDYmNjkZCQgDFjxsDExAQWFhaIiopC3759ceDAAe6xaWlpeO+99+Dt7Y3jx49z65OTk+Hv7w9nZ2eMHz+em4j46NGjWLJkCebOnQtnZ2fMnDkTIpEI/v7+cHFxQWxsLLePbdu2gc/nw8nJCQKBACKR6LmZnz4G0Pr1T4VCARsbm5fKFBERAT8/PwQEBICIkJCQgBEjRnATPc+YMQNA6+Tov/32G+7cuQMfHx9s3LgRrq6u8PHxwblz5zRmKykpwbRp0+Di4oL3338fly5dAgCMHTsWSqUSwcHBOHv2LPf4lpYWjBo1ivueOwBERUUhISEBRIS4uDh4enrC09MT69atg0KhQF5eHnbu3IkjR47giy++APD/M9ERI0YgMjISMpkMAHDjxg1MnjwZrq6uCAoK0jhjm1gsxuTJk+Hi4gJDQ0OEhoaitLQUjY2NSEtLw8SJE9GvXz/Y2NggPDyc+9unpqYiIiICZmZmGD58OEaPHo20tDQAQFVVFYgIRIROnTqhc+fOz/17Mn9Btz2eeR3Onz9PPj4+GseOHTtGoaGhRNR6JhsWFkaPHj2iq1ev0vDhw+nmzZt069Ytcnd3p4qKClKpVJSUlEReXl5ERHTkyBEaNmwYXbx4kRobG8nPz4/4fD5JlAGN3QAAB8FJREFUJBK6ceMGOTg4kEQiodzcXJowYQLdv3+flEolxcTEUFhYmMZMgwcPprNnzxKfz+fW7d27l7Zv3058Pp8uXLjwwkwODg5UUlJCjx8/pszMTPLy8qLbt2+TRCIhX19f7thhYWGUkpJCVVVVNHjwYNqyZQspFAravXs3TZgwoU02uVxOPj4+lJiYSM3NzZSenk7u7u4klUq57LW1tW22W7NmDW3evJmIiJRKJXl4eFB5eTklJyeTv78/icVievjwIYWFhdGmTZuISP1MtqKigtzc3Ki4uJiePHlCUVFRtGLFCiIi+uijjygpKYmIiFJSUkggEDz3f+FPqampXL3mzZtHycnJ3FheXh75+/sTEdHw4cOpsrKSG9u0aROtXbuWiIiSk5Np2LBhNHToUBo6dChlZma+8LhMW+xMtgOQSqWwsLDQOGZpaQmpVMotz58/H927d8c777yDCRMmICsrC3379sXx48fRr18/1NbWwtjYGPfv3+e2GTJkCNzc3GBqagoHBwfweDzY2Nhg0KBBeOONN1BTUwNnZ2ccPHgQvXr1glgsRteuXdX28SwHBwc0Nzfj5s2bAIBTp07Bz8+PG39RpoEDB8Le3h7m5uZIT09HcHAw7OzsYGNjg9mzZz/3uBERETA2NoZAIEBVVVWb8WvXroGIMH36dBgZGYHH42HIkCHIycl57j4BQCAQcGfaIpEINjY26N+/P9LS0jBnzhzY2tqiZ8+e+OSTT5CSktJm+9TUVPD5fDg6OqJz585YtGgRTp48CSJCt27dcObMGeTn54PH42nc/mklJSVYs2YNd4bc2NgIU1NTbrxz58548uQJN9alSxdurEuXLmhqauKWV61aheLiYsTHx2PFihVqM2QxL6fDThDzX2JpafnciY0lEgksLS255d69e3M/W1tbQyqVwtDQEHv27MGvv/4KW1tbDBw4EPTUlBY9e/bkfjY0NIS5uTm33KlTJ25m+OjoaOTk5MDOzg62trZq+9CEx+MhIyMD5ubmUCgUePPNN9WO81eZnv6dpFIpRo0axS3b2tpqPJ6JiQnMzMy4/WvKJ5FI2mzfu3fvF04c7erqivr6epSXlyMjI4N7whCLxWo1t7W1hUQi0XjcEydOcC/VgdbZsqRSKVatWoWYmBgsW7YMLS0tmD9/PmbNmqUxh0gkwoIFC7B06VLweDwArdP0yeVy7jFyuZxrul26dFEbe/LkCUxNTVFTU4O4uDicO3cOBgYGmDBhAn766SecOXMGwcHBf1kLRh07k+0Ahg8fjvr6ehQVFbUZe3aquKfPBqurq2Fra4uUlBQUFhYiKysLJ06cwIcfftjuDHv37oVMJsP58+dx5MgRBAYGvnAbX19fnD59Gunp6eDz+W1yv2ymZ2fP/zsz6VtZWbVpgnfv3n3uK4U/GRgYwNfXF5mZmcjKyuKarJWVFcRiMfe46upqjfuysrLCtGnTIBKJIBKJUFBQgBMnTsDS0hI3btzAV199hdzcXMTFxSE2NhYVFRVt9pGTk4N58+Zh9erVCAkJ4dYPGDAAt2/f5pYrKirQv39/jWOVlZUYMGAA7t27h6amJrUnIiMjI72b9/jfgDXZDsDU1BSfffYZIiMjkZubC4VCgdraWqxZswZisRhhYWHcY7dv3w6ZTIZLly4hOzsbfD4fMpkMxsbGMDQ0RF1dHTZs2ICWlpZ2ZZDJZDAxMUGnTp0gkUgQHx8PpVL5l9s4Ojqirq4OSUlJbaaza08moVCI5ORk3L17F/fv38f+/fvblf3ZTC0tLTh48CCUSiVOnz6Na9euvdScpkKhEAcOHICVlRXs7Oy4dT/88AMkEgnq6uqwZcsW7nc1MTFBQ0MDgNYnnJSUFFy/fh0qlQo7duzAggULAACxsbH48ccfAbQ2Y0NDQ+6M/E9VVVVYsmQJoqOjIRAI1MZ8fX1x9OhRlJeXo7a2FgcOHOCeBHx9ffH9999DJpOhqKgIubm58Pb2xqBBg9C1a1ckJCRApVIhLy8PRUVF8PT0fOXa/lexp6UOIiQkBD169EBsbCxu3boFMzMzjB8/HocOHVJ7eT906FB4e3uje/fu2LhxI/r06YPAwEBkZ2dj9OjR6NatG6ZOnYqSkhJUVla+9PFnzpyJJUuWwM3NDRYWFggODkZCQgIaGhraNISn8Xg8XLx4Ue1SAYB2ZfL09MSkSZMQGBiIXr16wd3d/ZU/5G9iYoLt27fj66+/RkxMDOzs7JCQkKD2qYfncXR0hJGRkdq15SlTpqCmpgZTp06FXC6Hn58fli1bBqD10wr79u3DwoULsXXrVkRFRWHZsmWoqamBvb094uPjYWBggLVr12LlypXYuXMnevTogdWrV6vdBwsADh8+jMbGRkRGRqqtz8zMhKOjI+bPn4+IiAg0NTUhNDSUyzhr1ixUV1fD29sbZmZmWLduHXe5ZMeOHVi7di327t2LPn36IC4u7qXqwKhj88ky/3plZWUwNzfnGkBycjLy8vKwefNmHSdjGHa5gOkArly5gk8//RSNjY2oq6vDL7/8gpEjR+o6FsMAYJcLmA5g4sSJKCoqgpeXFwAgKCgIU6dO1XEqhmnFLhcwDMNoEbtcwDAMo0WsyTIMw2gRa7IMwzBaxJoswzCMFrEmyzAMo0X/A+xCSX4UvqwuAAAAAElFTkSuQmCC">
            <a:extLst>
              <a:ext uri="{FF2B5EF4-FFF2-40B4-BE49-F238E27FC236}">
                <a16:creationId xmlns:a16="http://schemas.microsoft.com/office/drawing/2014/main" id="{C4FD4FCC-DDDB-4584-A321-291107DEC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2FBD1089-3F31-4DFE-8545-D1FAC8667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4376A41E-95C6-498D-9037-1CCE51084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720" y="2512770"/>
            <a:ext cx="2137870" cy="21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48A17-F16E-4963-9F9F-591A0FCC8567}"/>
              </a:ext>
            </a:extLst>
          </p:cNvPr>
          <p:cNvSpPr txBox="1"/>
          <p:nvPr/>
        </p:nvSpPr>
        <p:spPr>
          <a:xfrm>
            <a:off x="425739" y="6062920"/>
            <a:ext cx="8943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Despite the increase in HPI, it does not seem to have significant effect on Trump margin of votes.</a:t>
            </a:r>
          </a:p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B28E94-F297-49BF-AF71-F5ECFBB8D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8" y="1646850"/>
            <a:ext cx="7424843" cy="43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Counties Demographics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0FC0-1E58-40AE-802B-F1E79F1B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9522" rIns="-201549" bIns="-268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3" descr="data:image/png;base64,iVBORw0KGgoAAAANSUhEUgAAAVkAAAFZCAYAAAAy8lzbAAAABHNCSVQICAgIfAhkiAAAAAlwSFlzAAALEgAACxIB0t1+/AAAIABJREFUeJzsvXmwLGV9//9+nu6e7ezncu7OvaCCmKDGGL8GkaBIEIgUBqH0YogECWLEJQkKKnC/iRpBkzIqsRSLshS3qKigwTVYqMGEWOYLPzWECJe7wV3Pfmbr7uf5/dH99PT0dPd0z0zPzDnn86qiLmemp/vTy3zm83xWJqWUIAiCIDKBD1oAgiCItQwpWYIgiAwhJUsQBJEhpGQJgiAyhJQsQRBEhuiDFiANR48udfS5qakS5ubKPZamN5BsnTPM8g2zbMBwy7daZZuZGQt9fV1YsrquDVqESEi2zhlm+YZZNmC45Vtrsq0LJUsQBDEoSMkSBEFkCClZgiCIDOmbkl1eXsarXvUqHDhwAADwz//8z3jVq16Fiy66CO9+97tRr9f7JQpBEETf6IuSffjhh7Fr1y48+eSTAIA9e/bgzjvvxJe//GXce++9EELgi1/8Yj9EIQiC6Ct9UbJf+cpXsHv3bmzcuBEAkMvlsHv3boyOjoIxhlNPPRVPPfVUP0QhCILoK6yfXbjOOeccfO5zn8P27du912ZnZ3HppZfigx/8IF784hfHft6y7KFO7yAIgggy0GKEw4cP4+qrr8ZrXvOatgoWQMcJyjMzYx0XMmRNP2SzpYSQAGeAxljizw3zdQOGW75hlg0YbvlWq2xRxQgDU7KPP/44rr76alxxxRW46qqrBiXGmsYSEmVbwPQtVgzGUNI4dJ5c2RIE0TkDUbLLy8t44xvfiHe84x149atfPQgR1jyWkFi0bAR9QaZ0Xh/XNVK0BNEHBpIn+7WvfQ3Hjh3DZz7zGVx88cW4+OKL8dGPfnQQoqxZyrZoUbAK6b5PEET29NWSvf/++wEAV155Ja688sp+HnpdYUvZ5CIIw5QStpSpfLQEQaSHKr7WICJhvkjS7QiC6BxSsmuQpK5WcskSRPaQkl2DaIzBaOMGMBgjVwFB9AFSsmuUksYRpUKZ+z5BENlD37Q1is4ZxnWtxaI1GKP0LYLoI6tq/AyRDp0zjHOt44ovgiC6h5TsOkBjDBrpVoIYCOQuIAiCyBBSsgRBEBlCSpYgCCJDSMkSBEFkCClZgiCIDCElSxAEkSGkZAmCIDKE8mSJTKFCCGK9Q0qWyAQafUMQDuQuIHqOGn0TbByuRt9Y1MiWWEeQkiV6Do2+IYgGpGSJnpJm9A1BrAdIyRI9hUbfEEQzFPgKgSLinUOjbwiiGVKyPigi3j1q9E2cy4BG3xDrCXIXuFBEvHfQ6BuCaEBPu8uwRsRtKWGK1RUootE3BNGA3AVIFxHv1zJ3tbsuaPQNQTiQJYvhi4ivJdeFxhgMTj5YYv1CShbxkW7hWrBCyr5FxIfVdUEQRHrIXYDwiLgtJWo+X6jGGFYskflyfRhdFwRBdA5Zsi7+iLgtJSq2aAo25Tnry3J92FwXBEF0BylZF39EvCakt1zX3GCTshqzXq5TMj9BrC3IXeBD5wwjjKMmBCQYGAAesiTPcrlOyfwEsbYgSzaAk27kKLEwBevfLisomZ8g1g70bQ0wDMt1SuYniLUDuQsCDMtynZL5CWJtQJZsCMO0XKdkfoJY3ZCSDYGW6wRB9ApyF0RAy3WCIHoBKdk2aIxBI91KEESHkLuAIAgiQ0jJEgRBZAgpWYIgiAwhJUsQBJEhpGQJgiAyhJQsQRBEhpCSJQiCyBBSsgRBEBlCSpYgCCJD+qZkl5eX8apXvQoHDhwAADz44IO46KKLcN555+EjH/lIv8QgCILoK31Rsg8//DB27dqFJ598EgBQrVbxnve8B5/4xCdw33334Ze//CUeeOCBfohCEATRV/qiZL/yla9g9+7d2LhxIwDgkUcewc6dO3HiiSdC13VcdNFF+O53v9sPUQiCIPpKXxrEfOADH2j6+8iRI5iZmfH+3rhxIw4fPtx2P1NTJei61pEMMzNjHX2uH5BsnTPM8g2zbMBwy7eWZBtIFy4hBJivbaCUsunvKObmyh0db2ZmDEePLnX02awh2TpnmOUbZtmA4ZZvtcoWpXwHkl2wefNmHD161Pv76NGjniuBIAhiLTEQJfv85z8fe/bswd69e2HbNr797W/jD/7gDwYhCkEQRKYMxF2Qz+dx66234q1vfStqtRrOPvtsnH/++YMQhSAIIlP6qmTvv/9+7//POOMM3Hvvvf08PEEQRN+h8TPrCJpXRhD9h5TsOsASEmVbwJTSe81gDCWN0+RdgsgY6l2wxrGExKJlNylYADCl87olZMQnCYLoBaRk1zhlWyBKjUr3/X5hSwlTSNiSFDuxfiB3wRrGlrLFgg1iSkfpZemjJXcFsZ4hS3YNk9QTkKXHgNwVxHqHlOwaJqmRmKUxOUzuCoIYBKRk1zAaYzDauAEMxjJzFaRxVxDEWoWU7BqnpHFEqVDmvp8Vw+CuIIhBQ0p2jaNzhnFda7FoDea8nmXgaRjcFQQxaCi7YB2gc4ZxrvW94ku5K+JcBlm6KwhiGCBLdh2hMQaD91epDdJdQRDDAD3hPihZvvcM0l1BEMMAuQtAyfJZMyh3BUEMA+vekqVk+f4xCHcFQQyada9kKVmeIIgsWddKlpLlCYLImnWtZClZniCIrFnXSpaS5QmCyJp1rWQHXdtPEMTaZ10rWYCS5bOE8o4JgvJkvWR5ypPtHZR3TBAN1r2SBShZvpeovOOg7aryjqnKi1hv0FrYx7Amy6+mZTflHRNEM2TJDjGrbdk9LDPFCGKYIEt2SFkN5b5BC7uTvOPVZKUTRCeQJTukJFl2j3OtnyJ5RFnYeS2ZdcrZ6rPSCaJTyJIdQoa53DfOwl6xRNsHymAMUmLorXSC6BWkZIcQv44RrjIVIQo1ThdltQxvZ2EDaJt3TMExYj1B7oIhhDNHSdYCSlJjDHlf9kPYqjrLZXgSC1sAGNU4akKGysAYKDhGrCtSKdl6vY6f//zn0HUdz3ve81AoFLKSa10jJVAPsUJtKVG2JUoaR4HzFiWUdY5q0lU8ZwzjBg/NOzYT7kRIIKGLlyCGmlgl+8gjj+Cd73wnisUi3ve+9+Ed73gHcrkcdF3H0tISPvWpT+HZz352v2TNhH4VIKQ5TtkWyHEG25ahy+q6kJg2Wj09WQfL0jbU0RhrUZTUlIdYb8Qq2b/927/FVVddBcYY3vCGN+Cv//qv8frXvx4A8M1vfhO7d+/Gl7/85b4I2mv6Fd1Oexy1JNcYQ9FddgddBjnOENTT/chR7cX0WZpgS6w3YgNfe/bswWtf+1pcdtllqNVqeO1rX+u9d/HFF+Pxxx/PXMAs6FcOaifH8b+kucp4RONN/2qMtSzd+9UbtxcNdagpD7GeiLVkTz75ZHzrW9+CbdsQQuCBBx7AK17xCgDAPffcg23btvVFyF7TrxzUTqLoYUY0D7Hqgtv1axnei4Y6w9SUh/pVEFkTq2Tf//7344YbbsC+ffvwF3/xF3jsscfwT//0T7AsCwcPHsTtt9/eLzl7Rr9KPxMfJ2Badrqc7ucyvBcNdQbdlIeKIYh+EatkTzvtNNxzzz1Nr5155pk4dOgQfud3fgcbN27MVLgsSLOs7ia6nfQ4YXmsJY2HZgkA8cvpTj/XKWGBrUHsIy3UKYzoJ21TuIQQ+Ld/+zc8/vjjqFarKBaLOOmkkzAxMdEP+XpOv5bVST8fZr1FLac1BuQ5bwl6tfscWWjN+N04QjoZHAyOW2bQJcv9whZOsQq5SbInVsk+9NBDuP7667F161bs2LEDhUIB1WoV9913H9773vfiYx/7GH73d3+3X7L2hH4tqxMfJ0Lx+ZfTpi1RFQK2dBRA2Y5WnINehg87yo0TV+yhtluL1025SaxyDYuWDYB+hLMmVsnecsstuOWWW3Duuee2vPfDH/4QN998M/7lX/4lM+GywJYSBmOoCwEW8iXq5bK6F8t3KYGyaA2gtVvaDmIZniW9+tEQUhV1tAYd/cUea7EYgtwkgyH2W37kyBG87GUvC33vrLPOwpEjR7KQKRMsIbFo2pg3bZSFgABQF6LJkjEY6+mDppbvwWGNaY6z3uv8/fdt0XL/NTtPs+MMqLX5bM1dRq811vuzNChilexLXvIS3HTTTdizZw+EcG6AlBL79u3DzTffjJe+9KV9EbJbTFu05Ks6Sf0cnDkW5aShYdzo/S+5zhnGDc3Zv66lOs4wd+PqB+3yjE1SColZ78/SIIl1F9x22234+7//e1x++eWYm5tDLpeDaZqYnJzEK1/5Slx//fX9krMrFutW5C84A4MpJIoZJ8B3snzPIhNitfhqbVeR2lKG5glLOPc1LUICec5QiShZZnDeX2vugn5l1RCtxCrZkZER7N69G7t378bi4iLK5TIKhQImJyf7JV/X2FLCamPxDGvXp15mQqyWvFAlZ00IrLj3Ldh9TFG3BVjK+6Z+XKJKltVxhuiS9ATqGTE42qZw/eY3v8E999zTksJ1wQUX4PTTT++HjF0hZHR/0+B2w/YL3qtMiNUS8PDL6ZfVH5AKnmva+6auKQCUNNaSwgWszd4J1DNicMSuke+66y5ceeWVYIzhnHPOwSWXXIKXv/zl4JzjzW9+86poDrPaf8GT1vnHNekOBjz8jcCHJeDhdw8A4T+MYQGrTu6b/5pypixX5h13rfZOoJ4RgyHWkv3kJz+Ju+66C894xjNa3vvjP/5j/Omf/ile97rXZSZcL9AYA2/z8AzzL3i7AgMAWDTtSDeAP+ARlxs6IlutxH7Qzj3gl1X9MCiFmNM4RAcyr9eiDf95+1nr5z1oYpWsbduYmpoKfW9sbKzrg99zzz244447AAB/8Ad/gBtuuKHrfYYxntNxDOhbuWmviSowSOIGUO+1yw0dExLFPvtL4twDFVt6ASj/e/4RN+M5HfOodXTs9Vq0oc57upSHXKmvm/MeJLFKdteuXXjDG96Ayy+/HCeddBKKxSJqtRr27t2Lu+66qysrtlKp4AMf+AC++93vYnx8HLt27cKDDz6Il7zkJR3vMwpD46vKcon64gczFJLkPY7ozg9I+9xQkXmGhUKd34ptNylNAE2zzEzZGqBiaNw3owfyrrWijaRonMEYsud+rRKrZN/+9rfj1FNPxXe+8x186Utf8rILTj75ZFx77bW48MILOz6wap9YqVRQKpVgWRby+XzH+2vHarBc0mQAJM17BAAN4Y1oFM6yPPtSUv/5CSmxYoumUlZTSFhNSlbAYNytwHJkmzC0obtvBBEHk3Jw2cd33XUXPvzhD6NYLOJFL3oRPv7xj4eWuiosy4aur83GHaYtcLxSj3RpbCjmmiy3urt9OzYUczBtgb0L5ch9j+UN6JxhQzGHXEbWbPD8TCGwVHPyXJWRLaVExa2nV5QMDZOFHAxXvl5YrwTRT2It2SNHjuCWW27BI488glNOOQXXX389nvvc53rvn3HGGfjZz37W0YEfffRR3H333fjRj36EsbExXH/99bjzzjtx9dVXR35mbq7c0bFmZsZw9OhSR5/NGiVbMHgVZGWxinGj8QNjS4kF047cXsHKjiKWdSsy6LVSt71t/VZiL69b8PyEz0esXBl5zgDXQve8G6YNWbMwkzMwXzGb9rka7uuwMszyrVbZZmbC41SxZsEtt9yC7du347Of/SzOOuss/Nmf/RkeeOAB7/1qtdqxsD/96U9xxhlnYMOGDcjlcrjkkkvw0EMPdby/1UwnJY/+fM8oVNaExhgKvHmEjX+UjX/bLAg7P5U6JVzXgfqPM4Y858hzxx87pmvIxbR3JIhhJ1bJ/uIXv8C73/1unHLKKbj66qvxsY99DO985zvx85//HABil/btOO200/Dggw+iXC5DSon777+/yUoeFuLyT3tFp/O5gnmP/vzXYNaE2jaYFwpEZ1ionqPdnnvU+eVjAi/c9UUrOXs0do0g+k6su2B8fBz79u3DySefDMBpGPP+978f1113He68886uDvzSl74Uv/71r3HJJZfAMAw897nPxTXXXNPVPntJP8tQOy2YUHmPS5aNZbvRUUxjDKOBkHma3NBe9xyN+ogaFGlKu2WAZLCMlgLhxGolVsm+6U1vwhVXXIGrrroKV111FQDgvPPOw+LiIv7kT/4E9Xr7wEsc11xzzVApVkW/y1C7LXmUAAqcQYJ51qoAWmRNkmGRxbnHnZ/BOUqaY4UXfdZ20nMniGEnVsledtlleM5znoNDhw41vX7ppZfimc98Jr74xS9mKtyg6GSarVJc0lV1aVPEOm3wrWSN6lQVJmtcbmhWk3zjzq/AGQAWeg6roViEIOJo2yDm9NNPD20E84IXvAAveMELMhFqkKSdZquW1lUhvOi9Wu6qYFNWY7J7PXk3y0m+sefnpuWtlmIRgkhDWyW73kgThJLuEtqSEhWfBahKVQHAkjLxEjttwUSve4Rm3XO03fkNe7EIQXQCKdkAaYJQK5ajWGsivAF0TUhoGku9xA4u56MUTycBszgl1q+OZXHuirRlrmtdKa/181sPkJINkDQIBcArD41KcVLpVCY6K1ltl+GQJmCWJFtiNfUctYTE8Uod876CjLXkXlgtTdaJ9iSKKFiWhU9+8pM4//zz8eIXvxgHDhzAn//5n+Po0aNZyzcQkvTd9EpB2+xLvZ82z7PdfCs1SDCJrEn3lXR/g0adTz3QVSzsfFYjae4XMfwk+sbcdtttePjhh3HrrbdCCIGZmRls2bIF733ve7OWbyAkmTKrjIl2NkWjOXQ6GZJOFk0ia7t9Ldu2V3TQiwm7WdPrqav9KDhJw7BMlR2267JaSeQu+M53voPvf//7KJVKYIwhn8/jpptuwplnnpm1fAOjXZDGW1pDdbFqfRBVZVXaJXbaKH+crHH78jfxNoX0ZC1pHOPGcPYc7WUGxDAuybPM8EjKMF6X1UwiS7ZYLLa4Bg4fPoyJiYlMhBomNOb03Qx7oNXSOs9ZqEWrXk+7xO60zDZM1qh92W5GhPpx8Pqx+JakqufosChYoPNrE2RYl+S9Or9OGdbrsppJZMlec801uPLKK7Fr1y6YpokvfOELuOuuu7wqsPVKcJxHN3myfnoZ5Y/aJpgR4d8s6yVpu4h5PzIgsiq66JZBz6Qb1uuymkmkZC+77DKcdNJJuPfee/F7v/d7+OUvf4mbbroJL33pS7OWb+hRS/URybuq+PLTyyh/2L6CGRHBhjGAuyTtsdXSbhnarwyIYViSRzHIDI9hvi6rmURK9vbbb8d1112HF73oRU2v33rrrbjxxhszEWy10cjvjH/4kuY9dlpmm2RfwX1GdcPqZcCjXU+EksZDraiwngnqfMJIcm2ifjuC48EHNSa+l/c+juCzmHUxynolUskePnwY9957LwDgjjvuaBkNs7KygrvvvruvSnauXEfB0FDQeVdtFgdBlJU2GbEs7+VE1eC+1CfDul356aW10m4ZOmdayPFw5RFcpqrzCU5xSHptgm9HTfEd1Tja54/0nqyn6UblGMe1nvRDsa90RCrZTZs2YXZ2FvPz8xBC4Iknnmh63zAM/MM//EPmAvpZrFpYrFpOhoPOUdA5CoaGvD743M044qy445U6pJChX5xeziUL7stgNuLmKhiMQevRt6ndMlS4Sk5nssVtoQguU9W4HNOopr42/iW5CgCGSadmkA0iop7VTDr1LI6H5BhbtgQHEOeNH5ZilNVErLtAjeh+4QtfiEsvvbQvAiVBSomqaaNq2kDFBGcMBYOjoGsoGL2ZYtpLug0mJC2zTYLa16iuZbok9cvYbhka5cYIErZMbVeGG3Wt1JI8qiQ6z1nXgZ5eKMheT9Nt9ywy97+sXRXriUQ+2Ysuugjf/OY3cezYMai5i5ZlYc+ePfjQhz6UqYBJEFKiXLdRdmdVaZyhYGgouop3kAxrXmdWS9IwGTUWX1bMAv9GkUakdtdK5wwjOsdKwKILulA6CfQMa8lvkmdRABjVOWq2zMRVsR5JpGTf+c534oknnsDExASWl5exbds2/PjHPx4q69aPLSRWahZWas7fVk5HpWyiYHDk++zP7VUwIYtm2r1ekkbJaEugLiRyPHz/3FVsUa4CIN0yNem14mDeuHF/wCtImkBP3HI8i4bvaUj6LHIwjBucmtP0iERK9ic/+Qnuv/9+HDp0CP/4j/+IT3ziE/jud7+Lz3/+81nL1xPqlsBC1cRCFZ5roegG0PQUy59OHrpe5D3a7hfUluE+y26XtWpJ2qj86uxLFbcUzXGGupAohmgrBmDK0CM/H7VMVTPIlLzq/qzY4W4QoPlaqWsep9xVuhuXya7JMOeZpn0We+2qWK8kUrJjY2OYmppCsVjEr371KwDA+eefj1tuuSVT4bIg6FowNI6iq3SjrNxulund5D2q49aE8Ja1URkB3eQvps18CKPdUlRjzLFkgaaAW9MSnrGOZpDZvnNnaASsojIn/Ncq6t6ojAMA4LYA7Pb3fNjzTFdTl7W1RCIle/rpp+O2227D2972NszMzOC+++5DLpdDsVjMWr7MMW0B0xZYrFrgjDl+XENDwdC8BPlul+md5D36j+v/nGoI7h/nregkf7HTzIcgSZaiGmMY0TUvGBa0mDuZQdacHSC9NCTndWduWJjSUNcq7N4411iAASj67k27e74a8ky7zTEm0pNIyf7N3/wNPvShD2FlZQW7d+/Gu971LqysrODmm2/OWr6+IqTESt3Gimvl6prbAEZzfLnBlKaky7+4INOGYg7zFbPlM/5lZ9j3sSYkChxNvsROXH1tO3RZtqcY4yycNEvRdsvQNDPIgtkBpqvphHudq7bASEjwU8kbdm9qQkZawnH3vNclsVn4RLvNMSbSk0jJzszM4MMf/jAA4IQTTsD3v/99AMDjjz+enWRDQN0WWDQbS2ZdY025ucyXa9nuSxBlpYWlmwWXndxdwqlkeZVXaoqGPzHPGaTUUuXOt+vQtVSzsOA2C/F36Ar7IvZjKRqU1w5pw2dJCUtIzyVRgwQYUOANizYoh//emMJptB7np4265726Bll3weomx5hIT+zaYHl5GR/60Idw7bXX4s4774QQjsIpl8u47bbb8OpXv7ovQg6K4PLPsiWWazaOLdfx1EIVR5drWKqaqJrJfZdxXb2ijgs0OnopBSt8X0Dm7jdtl6S4Dl1lW8B077farF0npqwbfgcPG5RCXZugHrJEo+NYnByaqwDjFGyULIpur0E/u2AleRaJ7om1ZG+88UbMz8/jvPPOwze+8Q3Yto2zzjoL1113HQqFAj796U/3S86BEGc0SAnUTIGaKSAtAYM3KtCUPzct/rHiQTTGUNQ4Fs1mfxqDE7lXCeRpotdxHbqCx1DEHSPrctDgx4PqypRqO4Y8U+OBGnLbUmLa0GPl6HbJ3+1yfJizE4jOiFWy//Ef/4Hvfe97mJ6exrnnnosrrrgCn/vc5/C6170O1157LXR9bY8I43Ai3lbM8k9nTr6lLZr9uTmdo+hWoLXLzQ1bHtaF8CwrBYPzJeaycWwBRynW0PAjjsjwYE+Qrjp0RbhIsioHDZOX84YbRUi1zPe5UNxsg6JrXXLG0E6UXiz5O12OD3t2AtEZsVrStm1MT08DALZu3YrDhw/jwx/+MC644IK+CBfkX351GDuni9g5VcJYoXsFL9BQBFGLvKLGsGyFl14y9/2w/dUt4ebnIrbXgmmL0Oi+xhgqtmiKjitlIgFASljuttz3ftmWGIvIRw0jrkMXQ3SHrrgIeVoFm2Z7Ja/t+l4N1rx0NwI/SsHsgii5/TL0qgtW2jzT1ZCdQKQnlabK5XIDU7AA8JmH9nv/P10ysGPKUbiO4i1i60QhUd8Cld7jt1B1xlDUWi0UjTGM6jx2+3b7C/Za0HgjgCarZuiXWbkHlFXpBLoEasJRLpIBGqSXVWD4LLiaEE2pR3HEdegayxueZR4kTPemDdh0GuBhAKpCQtZMVIUjs8EYwBvXICo7IMxfGyVDXfS3tLTX2QnEcJBKyQ6Te2C2bGK2bOL/HVz0XtM5w7aJgmftKuU7NVXytrGlxLLV6veypMSyJTGqty61HUXLQi3fTvanXAtLdQtHbIlape5YugZHTmu4FrzPSSf/02AcpnC7Z0mnztxwj1yTQJ4DBuewZboR5C0durgNWyJSmYQtl9PmE3eSf+z/TEnjGC0YQM3yAn/q/ijXQDu542SwbIlxXQNj4Tm9WUDFAmuTWK1ZLpfx/Oc/3/u7Vqt5f0spwRjDww8/nK2EPt534bOxb66CJ2cr2Dtbxr65CqpWI7JvCYm9cxXsnasAmPVenygaOHGygJ1TRWyeKGLLZAFbJwrIBVokSgAVW2JUb36I/cpVDzzgFTvclRC3P2+/rkJQroWlKsAYkNM4crrjy7UZUHCXvE7+ZvM+bDQCQJYERl3F5F9SJl2Oex26oKVOWE8bsOkkwLNs27Bca1ultanzkQA0dyKFRGsD7jC5E8lgaH1dmverYTfRP2KV7L/+67/2S45EPGfTGJ6zacz7W0iJI0s17HMV65Ou4j20WGt6SBcqJhYqJn759JL3GmPA5vECtk8WsG2yiO1TRZw4WcT0iAEBN5jVxg0gIGODYoBj0QrIUJ+vUgh+pARqlkDNEliQElUpMZlzMhZs5gR7DObkgQrp/gcJnXPorHkEeafL8bQR8rQBm7TbW0Ji2bIx71P8GmMYCTgxBYCCxrBo2k0ZEnnOMBXIKhjWIFPWGRpE/4lVstu2beuXHB3BGcPm8QI2jxfwf3ZOea9XTRv75iuO8p2t4OBSDY8fWW7yL0oJPL1QxdMLVfzn3nnv9aLBscN1NWwaL2D7VBHbJgsoGI5V5XcDJM1YVFZki/xg4G3MJA6gbklUTRMVIaBxBqYx5HTnC8cYQ543vnwSzhdSSnRVDpwmQp42YJNme6nyQwMK0SmWMCF9StCWEiuWRI5z6KzZki3bAjprNOAe5iBTlhkaRP8ZHidrDykYGk6dGcWpM6MAgOnpERw/voyjK3U8enRJaoNjAAAgAElEQVQFB+YrODBfxYG5Cg4tVpu+cBVT4H+OLON/jiw37XNmNIftU0Vsd63ek6aK2DlVSCRPmC5TLogJTYtuksyAXMACtoWEsAWWq7bnWhjNOX1zczr3ouNpl+NRX+gkEfK0AZs02y+ZjoKVIVanhBMQLGkq4CdRcHce9MkGz3lYgkxxipS6YK0N1qSSDYMxho2jeZQKBp63fcJ73bQFnl6oYv9cBQfnqzg4V8H++QoWq1bT548u13F0uY7/2r/gvZbXObZNFjzFu33SsXpH8o3LqvJoFUEXBKtbXjd6f92Y7mYXqG39pbWcMeS4hCUd+VdqEis1G3nOkC/msWhIVCGbgmhB1FJYSkQuTZOSNmCTZHsOYCngIjBdn7Rfgaq0Nu9zMRaff/k/6CBT1qWzxPCwbpSsIpj3amgcO6ZL2DFdAgM8N8DBpRoOzlc85XtgroKnFqpNZY01S+CJY2U8cazcdIzpkuEp3WdtKOHkDSVsHS8ADKGZCAKNoIaTTN/IXihq8OTNMYaqG9DhjCHHHH8jhxPYGTc0mLZAxbKxbAnH0tUdKzfvZi74qYvw+VbKpXBCilaHaQM2cdsLKSHguHT8aMyxVvO8WZmqzZIMAvQv/wcVZMqiATsxvHSlZO+44w5cc801vZKlLwTzXpUVZHDmtQ8UkJgoGpgoGvitLePeZy0hcWSxigPzjuV7eKGKfXMVHFupNx1DpZc94ksvMzSGLeMFbJsquBZvETumixgbK3gy1GyBMaM5ot4kL5xGJ3V3+5xbjRXM8VXfT3/pLypO0CzvZi3kdA4tJPCmsKXEbKXe5POM2k4td9MEbOICPDacHx4R0LLOBAVn0oJ/dznOUOQcy7ZoO+XA/7ksgkzqetgxTl8qnR0e+uH37krJ/ud//ueqU7KASvQHypb0lui2hNt/1Hk/rJxW5wxbJ4vYOlnES06exqibArZcs9zUsjKenHXcDfvmKqj50stMW2LfnPM6MOe9PlbQsWXCUb5bJ4s4dUMJz5wuNc0mC8vTBRoBtWDmQlQ5sBASlbqNSt2GBkByhrxKF3MtXf94bFmpg9Ut5DmPbJwdppyS5paGBXgAeLOxgt3H1GucAUXOMJ7XkavbmDR0WEKi7hZr+K+bvyAhbPnfqyBT8Hqwcg1l0265bsOa1bDe6Ke7pislu1obxPgLCPzWjj9zIE057Whex29tHsNvbW6kl9lC4rCbXrZntozfHF/Bgfkqji83W71LVQtL1WU8drgRaOMM2DpRwM6pEk5yCyp2TpcwXTKa8nTjnoV28uc4R0UIVISNimkDFecNyQBd5zA4Q0E6I6KDy9gky10jxYPqD/CYAQswz1loLjJjDAbn0HXNk8dRSo0t/Y279TZ+5m6CTGmW/8Oc1bBe6Le7JrGS/c1vfoMf/vCHOH78ODZt2oTzzjsPO3bs6Jkg/SRZAQFvW04bh8YZtk44RQ+nb59AXQhUhEDVtPH0vONmeHq+ikOLNTw9X2lqlygknOyH+Sr+bU9jn6M5DTsC1WwnTha99LKm47P4cmABQNjO6+qHpuq2A4RrSZZtCcOWKBocOV0Dk8BUPnoWl7p+3Sx3g8+2Ki9W1rUixxoNzxdN5wujuYrUv61Esu5b3ZDmegxLVsN6pt/umkRK9u6778YHPvAB/OEf/iE2bdqExx57DHfccYf32moiTQFBXDlt2uOppW/B0LDzhBK2TDulvrmchlrNwkrVxOGFGo4s1JwUs7kKDi/VmoI/y3Ubvz60jF8fali9DMDm8XyT4t05XcLMaC5Ufum6RSwpUfctS3WGlgbYOuewTQvLNRuo2ZgFMG9oMAHkdKfhuKG1TozoZrkbFvV3lCfz/K05zjBp6DBc90bctso3m9XKO+3yf9BZDeudQbhrEinZj370o/jsZz+L5z73ud5rjzzyCP7qr/5q9SnZFMs1L68TnY12CR7Pnx3ghzGG6ZEcThwvgu9oHCgHp2Bi75xTRrzXLa5YqjXSyySApxdreHqxhn/f2/D1Fg2OEycdhbtzygmybRkvAhq8tC4lj5oIADS7T/K6hkqtOZXNtKXjZvBNzNE588qADd3x7Xaz3A2L+iulyQGMaprv9fB9BINeWS2/O1n+t8tqyHPW1dRgIppBuGsSKVnTNHHSSSc1vfasZz0LtVqtN1L0kX4v1/z74YyhwDmqQsDfe4szpyVfUDEUDI5nnjCCZ54w4r0mpcR8xWwqI9476xRX+C3Riinw2NEVPHZ0pWmf0yMGtk4WsWOyiBOnnc5lU6M5AE7vg5z7xc75qqOazoejOaEXjo/L8k0A5gyoFQwUXIWrejEkxR/1r7rBLGVZ5LlTvVVyOzYMevndyfGjshrUFVr2pc5R7mxvGcTzkkjJvv71r8eb3vQmXHfdddi6dSuOHTuGT33qU3j5y1+ORx55xNvuec97Xu8kC2HTWN6t13ebNAu3ckpI3+tu4+mIn6w0jbh7QfB4nDGUNA0MTiVTydBgCgmdNSuhKBkYY5gq5TBVyuF3tjUXVTwVtHrnKpgrNw9pnF0xMbti4peB9LKtEwVsnihgx3QRO6ZK2D5ZxASa0d2lbrvrx8FgWgKmL7uCs4a1m3eVb9DN0HQszlACR10Kd/ROo3m4P4930MvvTo8fzGoQkFgJyaGm3NneMojnhcmwesUA55xzTvsdMZZ5Q5mjR5fab+TDUcQSUxtGcfToklfhVLMFFk2n8bMtnP9UbqMqSOj2Igf9oMEiBCGdZXexYAB1u8mK7ZUMy5bAXMXE/rmylz721HwVhxerMO3266apkoGtEwWcOFXEiVNFnHrCCLZPFMA5Cy2qSCu7xpln6Rq6k07GOPOu24olIr8MQkpsmCxBluuRfRqUPFkrqLBo9cREEQsLlcTHXzRb53r5MRjDeEiAs1NmZsZSf5/6RdayRWUXAO2flzjZZmbGQl9PZMnef//9STYbOjhzGrCouVuKUQATIXlyOhw/JeAoXMuWsISAJdpbyIqozl0FjcMUssmiHdM0jBVyWDCrTdsmyV5oh4CTN6oZDFtOKGHjdBHPh7MkZRJYLNdwaKGGI/M1PLXgVLQFiyrmyibmyiZ+5etepnr27pgqYstkEVvdsuKJog6D81Sy20J6KWTquglIGG7zG5sBo4bmKF91X2LyePvdZFvRbVED5c72l353OkukZGdnZ/G1r30Nhw4d8ibWKv7v//2/PRWoX3SThG4Lp2GJHXBd1G2BBdNyJoB6FrKjWG03LYyxhqXGwTBdykFW6x1nL0Rh2sCKbaPu3i7GGLhbrgoGTI7ksWm8gJGTNM+KrpsCs0tVPDnr+HsPLtWx5+hyTM/eBmN5vSm7YYebXpZP4IsNNj6vmQIV19KfhdNPN69xcM5gwbGAdTeDQOXxDqLJtp/g87SxlMdsxWz/QVDu7CDoZ6ezREr2LW95C3K5HF74wheC87XVNLiTJHTHl8haLt6iaWPCaL0+ym3B4USWhXAUtS0lSjkdBV2DZTc3OukGAYmybXvTWz250YhZ2QBMAQhNAtK5DhuKOjaWxnCa27N3enoEx44v4+hyvcnPu3e23NKzd6lm4ZdPLzX17OUM2DJecBVvI7/3hJFcU+OadnnLdSHB4Yzw8Qf3lk0BbtowNA6dcyxrHFN5HbprTTMtvmFMFqjnKc7fHGTQwbu0rKUWjP3odJZIyf7P//wP/v3f/x25XC5baVYxcUs+5bYAnDaM/gdzZqIAre5YPEIqF4XjphAS7pgZR0lbrmK2IvypasldFwIrtu2lZWlwLFnGGAwpYcHp4CUAVGxnnHkp4svCGcOmsTw2jeVbevaq8mH/pIplX89eIYGDC1UcXKjiwScb6WUlQxVVFLFjqogTxgtNPXvVcVVJrfOfCM3jFRAwbQnTdt0Ott20GtA4cyxf7laIae7/twm89ZNBB++SQp3DOiORkj3nnHPwox/9CK985St7evD7778ft99+OyqVCs4880zcdNNNPd1/P+nFks+JwDM4P2XRQQ7p+oYt3391S2DetMCVFWczaHCaypgADCl91iMDh0SRM7fklEPACZQlDVoVDA2nzIziFLdnr5Jrtmxi72wZT86ppullPLVQa1KQZdPGo4eX8ejh+J69WycKGB3RwV0XS5CwPN5gg3QV2HS8zc0jdThjMDTmKWKNNRSyeq1flvCwj52hzmGdk0jJXnzxxbj22muxYcMGjI6ONr133333dXTg/fv3Y/fu3fjqV7+KDRs24A1veAMeeOABnH322R3tb9D0c8nHmOOT9PWQwaJpY0PeeUFIiVHLRtkSMG2Buu1Yg9zNrGBSgrnK3m/1NUqK0wsp4Ph7p0YMbBiZxO+eOOm9Z9oCB+arTS6HfXNlzFfa9+zNaRxbJgs4cbKATZMFbJ10sh0m80Z4Hm8K0YWUqFnxv45K6eqeRczBubtMZu694N1bmSoYs2zZqMvGHLMwS3EQy/VgKWqwoo46h0WTSMnefPPNePOb34wXvvCF0LTeXMgf/OAHuPDCC7F582YAwEc+8hHk8/me7HsQDHLJF3RVcOYsjQ3NURIFw7EyDQbUpepkxVDgTtGBEI1UNls641uS+oeTjFc3NI6T3b66fhbcoorHjq1g71wFB0N69tZtgb3Hy9h7vLVn784TRrB5LI/tk+6YoIlizwKH3vm518VfdtPSeJ05wblRQ0PBzYwYqVswbZHYGlZLcRvwJmVoDE0KdlDLdf/z5c/uUKgikRHZfdrhWiRRnuzv//7v48EHH+xp0Gv37t0wDAMHDhzA008/jZe97GV4xzveEdnJHwAsy4auD++vpWkLHK/UI5d8G4o5GIFln1JsaqnaCXVb4Ei55kTbXUVuCYn5qomyZXvdr/OahpptA4yhpGuYLIRbgxuKOeQ03uqWsIU35NEWEqYtMF81I883av9BlKwSgGULHFqouop1Bftny9g/W8HRpfbVhYbGsHN6BM+Ycf87YQTP3DiKqVLvYgl+WYPEnbNStk6/BwZd/cs5AInZmH1uKDryp322ekXdfa4t4c5Vi5Bh50QJI7l1NwegLYmU7Oc//3ns2bMHl19+OSYmJpoU4YYNGzo68E033YT/+q//wl133YVSqYQ3v/nNuOiii3DJJZdEfqbTBOV+Jl4ntTbUdqXxAhYWKpHbJTnesm17PViBhmUBOIGtqptKlmOABceCLWrRVsekG5zzX7ew86pYtlNtJyTqtqN0/UE5nTGv52472lnEqmfvntkyHj9exoF5Z2KFv2dvFBMFvZHdMFXEjukSTpwsdKSUli3RtlpwVOeYnh7B7OxK5HbBfYIBmsZgcEcBKxeFrnEYvkq3KNIWK6T5TthSYt60HUs7RoZJXcNkD5Tsai2U6KoY4YMf/CBs28YXvvCFptcZY/jv//7vlGI6nHDCCTjjjDMwPT0NADj33HPxyCOPxCrZ1UCS/LteBRH8+/E3t7alRNmWKGkco7qGkptPOqprqAiBuGKvMJdGmLxCOkE1xhlKhoYx9zNCOsq2bjkZEgbnsBOkp7XreBbs2SsgMTZRwmP7ZrF/roq9c2XsnXWCbYcCVu9C1cIjTy3hkaea08u2TRS8Bjr+nr1Rq6k0HdyS4u1TOtfZkbzxg8mY+wxxBo070yyY6+7hzM3C4Aw2d7qP6RmkWKo0pzgFqzFnogUVTLSSSMn+6le/6vmBX/7yl+OGG27A4uIiRkZG8JOf/ASveMUren6cKLIOHsTl3yXpZznCeFv5/PsJa26tJrlqjHmKW2MsdRQ7TF7p+9c/MZYzhryuQc2SVA28q5aNiik8a9eMmB+WtOMZh1OGu23C8cX+/kmN9LKKaXtlxP5Mh3IgvWz/fBX756v4qW+/IzmtqaBi57TTTCdncJg2PJdMHEkzTcK2DQ6FlNJpZG7aEpzF73hJ58j5AnO626xc1xrZE7rWWcZEnnMEszOa31c/slQwESSxbf+LX/wC99xzD44dO4b3ve99uPvuu/HGN76xYz/t85//fFx99dW4/PLLYZomzjzzTLzmNa/paF9pGHSuX7sSSscKFagJ4X0ZoiLMwT6qwebWtpTQ4Fiw6rNpSwqj5GWBbaKUj4DEoukeS2PQNA0FxpBnDFJK1G2V5+r824uCjKKh4dkbR/Hsjc3pZcdW6tg7W8GTc2U8cdwZE3RosdrUs3elbuPXh5fx68PNPXs3juWxzc1w2D7pjISfGcu3nSPWDrWtkI3+vgrVDS3NvoSUEDZgQUa6UjhjqGoa5hernq9YYwzcHVCpq9d4I06Q460N0ZWM/hE/lMXVSiIl+5WvfAWf/vSncdlll+Hb3/42AOB73/seDh8+3FVu66WXXopLL72048+nZRhy/eKsHKVgAUD61FjSMSZhDatHQs4pTUlhXL9Wv4sibDMORHaWsqRTBhuc6qCUreoZYdkSphCRBRhJYYxhZjSP6ZEcTtky5slUt5zuZQfmneyGpxeq2DdbwWKgZ+/hpRoOL9WAwEh4NQZ++5ST23vSVAk8hW+UgznXSbQqRFtKVKTEmOaUPveqc5xy6STxZzPXLaFxhrIlYDMAcHKuNbfIpm47CjrPObwHj/BIpGTvuOMOfOYzn8GJJ56IT3/605iensYdd9yBP/qjP1pVBQS9GDvRrZshTof7hwAGNwvKF7cfZV1ZUqBuC0gw5EJWHElKCuOO4/R2laHyqr/TXm8n+g4EizGEdAouTFtZv6KjZW/QpZLTOU7aUMJJbnqZzhhGNIb5ioVHj604PRzcSRVPL9aaGgTVLIHHj63g8WPNAa4TRnI4ZdMoto7mvX4Om8cLsdkjKm0r7HWg/cy2YkZrdNWjwxYSTEqUTduz/MM6xy2XTUcBuy4Lf1GHxpwJFepvzhpKvN/lz/0kkZKtVquYmnJ8Xl5X/VyuZzmz/aDbTke9cjNE5dMK31JRY+F+s6RjTEwhsGwJ2JCocAmYjkKcMnQUUkbU446jZmrZAVeB4S4hlyP8rmHn0w7OVDe1xmszJ4wgb9teaplpC9TsaKs3aeBKMoaJko7nbBnDc7Y0IsaWkDi0UMX+Oaeo4uB8FU/PVzEfaARzbKWOY0/MNr2W0xhOdMuIVZbDzukiRgs6BBqj3sPcBQJOAKybmXPdorI/pETT2KIcc37A/TJIKWG5Los0KIVb1TTMLVbB4Chk5hoDyoXhD/pxzrxg4LCSSMlecMEFePvb3463vvWtkFLif//3f/Hxj3+852W2WdJN2Wuv3QxhJZTq/xkaQYR28oXtxxQCc246l38/NSFxuGZiU95IrWjjSj51xjBt6C3dr4JTZ5OcTyc4qU7Nbgdl9dZtgarpKGDV0D2pTFHHUm6BM9zjjGgaluoWHj+2gv3zFeyfq+DgXBUHFypNPXvrtsTjx8p4/FgZwHHv9ami4bSLdMuJt00WsHk8Dz0wKUNIlR7W3cy5TghOdy4w5vnOlRXdCyWvrGYnO6W9K8MPd33Kmk8Rq2Bf0Hr2W9H9IFGerGma+NSnPoVvfetbOHToEGZmZnDhhRfiLW95S1+rtLrJkz10ZLEplzSKyUADF6C5oXKwnBDorKFyME/WEk4+a95tZJJUvqCFPVe3YEPCCFjDSu4CZ9hWbH/PbCkxvWEUs8eXoTGGmhBYsUST1RpnyavcSv+x/dcs6nzSoO5rEvdNzRIomxaOVizUbOFO02iO5CvGDQ5bAkum3fJekHGDo2y1WsgjI3n85qkFHJxvWLz75so4EhgJH4bGgM0TBa+Hw4lTRZw2U8KGYq5niiFtHm+S3OBekUa2bvD7mzXXKtaVslbZGK67Q133TvJkEynZYaHbYoROus8rZRFXTqgx1rGyGJssYe+RRdhSouqr/vJHbOPk88tZswUO1cwW5WoGrLiNeR0TeviIbL/SnpgoYna+3OSiEO7/j7g9XuOYq1tYDiSw+8+tm27/lpDIjRdw1PdlTOK+WTRtVIXAimmjagnP4hVCOnPN3B8nS0pUhWhaFgeVrc4YSjrDotlqdY2NFbC01GjGPm5wcDCs1C1felljTls1geU2ltc9N8MOt21k0p69QZIqMpUd0g51fr2gX0o2DcoynjlhFPNzKw1fMhylbGgcO7ZOhn42kbtgYWEBX/rSl7B///6Wpt0f/OAHuz+DPtFJpyMhlT+qNWim/FTFDqezWkJi3i1T5Iwhz4Gy28xF7Vcp2ij5FBprnoPlyC6bgmmKui2xiFY3R9AtYgn/eTvFDRpjkABW3PlaUQrNcqdABBPY1bmVNI5ShyXSSs7xgM83ifsmxxnmTAHGGYo5DcWcI4MtJOqWDS4ZpHCarPun+VakRJE3lvBqmZzGBcEZMJLT8ZxNY3jOpobVYwqBvQtV7J+r4MBc1RsJf2QppGfvoSX88lBzUcVm1bN3qjGdeGa0N1Zv2vNbqzipcU5PY3++taKUi36WEynZd73rXVhYWMDZZ5+9qoJdQToZO8GZ48+Mi5LXhIx8wOKyEZypqw1UIElZzCrJP2mALaiDI/vb8vDofjD7omw2/yD5iw7aZWOU3eh/gTPvfJSC4q7F2Gm6XCdZIuo+VG3RlE+sXBk6Z9Bzujvo0unbYNoSZdPCUl2g6nbHKriyKz9k0uquuFM1OMfJk0VsHivgBSc29mdbAseWa9g/V8G+2UbD9GDP3qcWqnhqoYqfBXv2elZvo2F6MeXKIektWssKtlsSKdmf//zn+PGPf4yRkZH2Gw85/Ro70S4bISrbIZjrOuZW8SQhxznyrlKLCvQ402ad/fmj+0F5hJSQgVVLsOggKjvAdpfaQfcK4PiEDe70r+2kBDNtloj/PggpGxY4c/rmCDhWqbNfwGASwg2S5HSGnJ7DZNENptkCBTiWbtVtktOr6cehZcWGhg1FA88O69nrm0q8b7aCgwvNI+HLpo1Hjyzj0SPNPXs3jeWxY6qI07aOY2NRx86pEjaN5SPTy/o93XktkkjJnnrqqTh48CBOPfXUrOUZOoRszgcNI89Zk7sgSTaC/72wwFBjWZru4Z0ydByO6JQEoCVAoeQOKuQ4SzHs837qtuNm8H/p1fk4Vr90/buduVhsKdteFSEdheS/D+pfUwgsu0FGJZf6AalJoChlS6UVZwwFXfPKhAGnY1jVEijWbRyrmaETgNPmsLYrK2aMYcNIDhtGcvjd7c0j4Vt79lZa0stUUcV/7pv3XsvrHCdOupMqfHPaxtza6EHl6K4VEinZU045BZdffjnOPPNML19WsdoGKabNd1WWbruSQv9HE/Um0J380qWahRWfb7HbMsWCxrEpb+B43URdNJ/jqM5bMhfU/oPHYYhPjg9+3k/Ztr3OX/7tDDd9Rrkd0pybum81IbyqOL1mRVrDnLVWm6mt1L03JZBnredlSomo5oh+mXWNY1TjGM3rmB7JYcm0sWzaqFu208awTzmsQPuevf4GOvvnm9PLapbAb46t4DeBoooNJcPz8Z44VcSmiQI2jOUbJdp9PL/VTCIlu3HjRlx55ZUZi5I9neS7qig4gJaSVX8qk+aziJIsZy0pHSUYsiRXHbQKvLMmyAWNY1sxj0LdRN2W4Byei8CPX+5g0QFnDCygkINFEmEdu2pCYMkWCKpoZSXmudpXcjeN/775y3lNV+GWtObrFNUakDNnXaB+e5RLRTUxdxqwMG/8ezCbIK7pus4ZpvI6xnMahAQ2zYzhqLGEqmWjajo+3W5LgzthomjgeUUDz9s67r1mC4kVxvD/7ZnF3rkynnSVb3Ak/PGyiePlBfziQKOUWOcM2yedkfAnqQ5m0yVMFg0Q4SRSstddd13WcvSFTstq/VkJwS9eMOpv+pazcfmVK5ZAjkc7A6pCYEzXumodN6HrWET7bIq6ELAFoHPAshvqsWRoWIKj+FWObdjng+cFOAqpFvJjo6zHfIrGQsH7pjqOKfwBOSVXVFQ8xxnKEenSOTdzAnCugf8HVa1m2uGfVqtxhpGcjhHXLFbuhaolnMm7CUL3wcKDtIUIYdtrnOGk6RGMM+BMTHvbLtcsz8e7b87pXrY/kF5mCemOjK/gx483qtp62bN3rRGrZK+44oqWNJBcLodNmzbh/PPPx1lnnZWpcL2km7LaJFkJYcvZqHxXtYzWGMNI3kC1YnpuiIZ1BSxbNqLmPCWhndyWlDhaNZvSvHTmlHj677uSpyokTCkwqnGMhVj9arIs0EhJC+boAhIFzpFLeC5h9011HFO9U5U/Nc95U2Ax9Jq498SUzW0FNca8vN+KLVC1hTc+XWMMoz3wOzbcC87fSulWTMfa9csTbGIupIQNCc2Xphe3XE8yFijIaF7Hb28ew29vbqSXCSlxeKmGvbOVjnr2bp0oeJkNO90shw0j0T171yKxSnbXrl0tr1mWhaeeegq7d+/GW97ylr60J+wF3ZTVAvFZCVHL2bB8VwBerqnar2N5OaNeKlJ6yssL1CTI/4wiSu6qLUIDZJZ0cmCn3VSfksbB9WY3SdSlVEtvdf6cOS0Ng5VVuRRukKj7pjGG8bwOu8Ih4fSt9RdHRPVcUPPPuCtfgfOmVYe/GMTvFhJAzzu1+X26UjoZC+W6k4e54EufE262hvN3I1/XkhLLlmyZMOwvg/Xj3z4pnDFsGS9gy3ihpWfvfncc/L65RrAt2LP3wHwVB+ar+Lc9jX1G9ewNdmRbK8Qq2QsvvDDyvTPPPBM33HDDqlGyvcr3C+tcFbacVdkIEq3L2RGNtzRP4YyhCtn0C+8/TLu8VEVUalpQ7jkzun2HBHC0bmGHL/rud31EyaKunb+BeFDBqvNPIrN/n+0I09lRxSdKvjCfd11I5Hh4g56k9yAt6vxzOkfR0GDkbORt3fPnztea75XK11UyBScMBzuNBc+h0gPfcNHQcOrGUZwa1rM3kF721GK16ccyqmfv5nGVXjbhppcVsTGiZ+9qouOBPKeffjoOHTrUS1kyJa6blKKTabJRy1l/NkLYcrYmWvNSg5kLwYerV6j6xYQAACAASURBVF3C6m4OaxSqUiwuUBMmiz9ImOcMy1ZQHqdXgbI4k8gcdd/8mRkaY1iyBAwmmz4b5S4pcI5xXUNdBBufOz7buGcgTeewdoSdv8YcRa/8uUVDIpfXnAGWpu11G/MH5tTIG+WzTTQip802naB69s6M5vF7vpHwNUvg4Lxj6aoy4r0hPXufXqzh6cUa/mNvI72soHO3mMLx86rKtpH86hnY2LGks7OzKJVK7TccIjopq21H3HLWn40QXM4qWRRh1lbU8brtEtamA6HPTRG/YZgsJY1jzrRQE47bg/uE4q6bRI38Tipz8L6p5uYlIZq6loV9Ns7NU9CarWinhLp9E6FuO4cB0fesrhoH+UqYASeXVfUosIWELhs+XctuPock9DPRIa9zPOMEZ3qwQkqJeZVe5vp7981VcGC+eSR81RJ47OgKHjvanF42M5rzfLzK5bClTc/eQRGrZI8fP97ymmVZOHLkCD760Y/iggsuyEywLOikrLYd7T7iBSkCGypZcq7iVe/6g2XhRQqtx0ibNdHut0QdwmAc1RAZGufW+lmdN5qs+Etp1XlxxnzTHxoEz9Uvc/C+KStc57zF3x21pI9qUN78ejLN04vvcdQ9U7tWLqawQ2muH58z5+tr2QJ5MNQtgXKCTnPA4OdwMcYwVcphqpTD72xrLqpYAcMjT85in8/ynS03F1UcXa7j6HIdP/dNqshpDNsni16Wg1K+E4XBppfFKtkzzzwTjDmzmBSGYWDTpk0499xz8Zd/+ZeZC9hrel1W240bQucMG4o5mIbjszKY7U38DI5fdiLcrT7ETrIm/OW3YTgZDRIVy44slIg6J1tKCMAL5oUp6JqbG6wUcVSRx4hsnK+6b3W3MxaDE/haqDZ/+cLONylZuZSCxN0zf+BQuQTU3345/dezqGteNzMpJY5XLbcoQnhtHf3oLNznPAwYGsczpkcwGfgVWKyaXmbDvjlnTtv+uSrqvuezbks8cbyMJ4639uzd6atk2zFVxLaJ/qWXxSrZRx99tC9CDIIoy6YTunVDKFlGdQ1zpuVZen6EdHxtlpBNVnGnWRNx5bdSShQ1DVZEocRITActvzxRX2T/sj+uu5lpS2h68z4Ykim5Tpf0WbiUgrS7Z8HJw2F/R8nEGMNkXgfXGq4GNTmiZgmYlmjKd14tjBcMPHergecGiioOLdUapcRupkOwZ+9cxcTcQRP/7+Ci95rGGLZNFrzWkSrNbKrY+/Sy1eM97jG9bBDTKzeEWmqHWS7+pbZ/Kdxp1oQqv1X+U4U6DgPDiKGjyswWWeI6aCWRR21SbdPdrCoECggvA25Hp3okC5eSQj1z0WftwOAE4HQ410HlBSvrnLn7yjHWNIk46hx0jUPXOCYLbkGFlBgdy6O2UktcFDGMaJxh20QB2yYKeMnJjddX6pYvvczt3TtXRsXXF9eW0nvvJ080Phves7eAfIdtOYF1qGSzGgneCzdEkqV2cCnczRK3oHFs0XJexRfgLN3nLRuABEwn+lvwFG8jZzRqOZ5EnjznEJBNroiw/SjXSVgGQ5ZL+l67lMKeuboQ0AJy+l0nGmNupoNzvXKcQUpg2bZRF05FoQ3VLrP12Y0/B4axgoET3FK0uKKI1chITsdpm8Zwmq9nr5QSR5brzQ10Zst4ejFhz96xPHZOl3DatglsLOipevauKyXbj5HgYW6IpF/WTpb+tpQwOEPdFqEdu5IscXOcw4LEYsiYESV7UQs2BI9ejpc0jnnT8toIBqea5jlDXTgPftRDqpbEURkM/swMP71a0gPxLqWk9zT4zPl/PCtub1u1clFuIn/GhC2d7Ri4FyzTAj+6/mc3KFcSt1iwKKJmObPRKpadetbWsMIYw6axPDaN5fF/djaKKmqWjf1z1aYeDnvnyliuBXr2Ltbw1GKtqWdv0eCem+FZMyP4rZNPCD32ulKyvRgJnoZOOn61G3Ojtgvu20k/araO0ljo6tqEbSnRXFChZIg7Z+F+xl9BpXJol908T5XOpSaRRp1rkGBmhqIXK5J2pL2n6rqG3VcGp9eFpjWCkGGl2BJO8UhUX2EJYMmyoQUs/E6uB2NqKrCGSRiwhfSKIiqr2LUQRV7X8KyZETxrpjm9LEnP3oopvJ6933v0KN75R78deox1o2S76V3QCZ1YzVI6eZJRI1uKbmcuKVtzTJVylVJihHMYKVrQ+a9NWDRbbaOi3VHLcf85B/OEJSQs2dwvV5W3OoUarCXq3a7rlT8zoxe+9Xakzkd2r2tUgE/CKQzIM8DmreODFKo4RGetncHUcZbd3Nqga6nbFVqwyY1pO8pWBdLWmtIF4nv2Lksnvcxv+QZ79gZZN0q2m94FnfjmOrGay7bTmSus0krCUcDTBo/dN2PMLbtMvmQOXpuoJuXK0o1ajofJpb70zv6arWEVNXfq8NHUNCbpsr+XWSLtSHtP1XVVFmyYj10CKIv4H3YZ+DeIGo8UmikSIlcUSZ5zQ+NNqU+mO3a9atlrVukqDI3jmdMjmNIZgA3e6wsVE0u+6rUg60bJdhKV7jRIlsZqDn4mWJKrUIEQgd5b5MFTUTIEG3znOMOoFm4VxZ2zv2TYXw6qoub+eVvddB3Lkk5WQpzB7XlrB1Lbmke2SzfgGZXyxgL/+vFf26ir1e556CYYrJTumKtKam4ArWKuHX9uOyaKBrZMFCLfXzdKNm1UupsgWRqrOez/g0ttv/XTriTWv7+kFl7YtdEYw1heh+V2ucoxhkkj+nGJO2cZ8f/qOOpcRzUNuSHttN/JSkhKuPPWWrepSYk8d4Yo6m4nsKhDcF8KXxD1mbBeF1Fy+el1MFiV/04WG/7ciilQG1DT8mFg3ShZIF2iedqloX+pJZGscbf/2Q17jsM+q3EACRRtWiMw6tqo1K3RNnmC6nhhPwx+UaLE4owNTMEmWSZ3shIq2wJ5LbpJuCklRt0PjOi8ZVyOgsEpHgl7JtXhDDdoGvXMRckf95zbrqKdMLSO7ktL03LhjNT2CiOSWgyrnHWlZJMmmqdZGkoJb38qggw0lE1YtFgds5P8zxznMFi8fJ3kiXabhO8E7Zq7e/nPvbGEjvD1dZnb2glplsmdrIRMKWEwjpImQ2aeMRjMUZIGY8hzDk1nsfLorPV9nTmTd6ui4ZUNPnNxJdBh5xPMhLBlcwe5TtE5w2he95qW+zMXBjWepx+sKyULJEs0T7o0rItG1DgYQRbSnzAum+ZQRQV1klraWZV+Bq/NxlIes20ip0BjyemcX7OfuZEVEf3l7EbmTulkmZzmuvsVatFdfvh1iP/HRn2u3bMZfF+NOM9xDsturmZS111n0WNzwp5zf76uQra5Lp0SlrlQrtvIr7Hm3et2AI/GGIwQCxNIvjSsiYZSVRHexj6Ylw6l3gccqyLqQVXWpBGQKfgZtZ3GGqlV7fadBu/aBNORQtLLgMaSUwXMgjmetpSYMnRMGXrbc+sXSdxBQYL3RwWdNKDlHFQXNbWEL7qBRPVcqG0ih3dGPJv+99UzF3fd465t2MthTYPUZlHXpVcYGsdE0cC2ySK2TxaxYSSHUk4b2mY2SVl3lmwSkiwNNTR6cgYbbisk1PBBp1nHmM4jE8oVSSxttcy1ZWMcjAZkEpFvt6QOLjmjgnbMPY9elqt2Sjc50zpnKIFj2ba96x8sb7WExHzNRNX3o6SW8AyNsTZ5zpt6DHdzDnHXPYrgcx72HAcDar3MJY9D81wLvio0dwBlbZVlLZCSjaDd0jDPOcqitS9qEGVpOJ9L/mBG5X8Gl7le1gF6P4PKtEXbJXVcRNyPP7rdz9zWMLrJmQ4WXCjUNSlpTh7zuC2a8o2D8966dZFEnUPcdQ/D/5yHBdXCmsd32uGsU/xVaCgaXgBttfRaICUbQbtAEGNA2f1BjXve/O/1Qvd1Uxqc1oJcrLfOAfNbSmVbYETnoe/FNfhWrgcG5zp31EhHoiXxPer8gq93kimgaHf9/eWvwZxn5befMLTIfOMoenkOfvzPecv03i7daVmhh1i5ZVfpDmPwjJRsDO2W7mqpFVWK6l9qZd3sWRG2nOsk2dyWsiWYEiyQqAqJvMbA4fQjiOq3oM7dEhJLlt20rcZY5IjxIMHzYOUayqaNHGct87qcTIzw10sa76iTV7vr7y9/bb4OjeGF6gemjPDuWe3OudtzCKPxnHNopg3/RItO99kvmqxcNMp+ndxc0TRwYFCQkk1A1PI2rzFUzcacqeCUULXU6lX0vJNlbqfJ5kI2rHBbSqyEuSikxGzdAgNrWbIFG3xbQnoNyWVguwXLhuUGx6KUjiUk5i3Lk0vJUBUCc6ZoGUMT9bp/WW9FTHWNul/trr8M/KvOT2WdeBVeSBatj7p3NSFQFc4qwrLD3VWdPHMqEJd10/IsURVo4wV3lLrb2GaQKWKkZDsgaF1U3W9fnjOY7n30W3G9Ckh1mhDfiXvBKapwlaBpN7VA5MxJfueMOct+hqbyWIXGGg2+F007tkl31b2mYbJYQuJo3WzJwR0R0ouwB7uERb2uzrsuZOq84HbXnwX+9csRtl07907YD5L/GteExKjmVIv5Q0HdPHNZNi3vN5wxlHIaSjnn+lq2QMVsNLjply+XlGxKgtaFP6oLAFOGY5lkET1PmxDfTRRdYwyCAcuW3dJjVkiJmgQKHBCMAdKZuRXWbFxAFSmIFneKH0eBCGfJGnB1zAemN6jtF2omTCG8WWGq94E/Su5/PXjejAHjRvJsh3bXP1j+2k20Pnjvwjp52dIZSaRcLtz11Xb7zPW6afmwoGscYxrHWKE1Y6Fuy8xcC6RkUxJlGaovTk1I5DXeNvoaFbxpR7qE+GT7jIwWJ1ge+60yILyiyxbJ5sDKEFlUb9rQ7SVgSiDPmmUIHivq2OpYabIdoq6/+nGZ0DVvZRN23KTRelVsoK5xmEWsjqEs9nGjt0v5QWeBZEkwY8HvWuh131xSsinoRU/aqOBN0qVYmuVcNxFo1ZqvpHGYsnlppUpCgUZXrbhDaRxgCSZVM4RkIUgZuW/mHt+xtljocj3sb0UnK9/g9feXUuc5Q0VIcHff/t2nidZbQmLFbkwKFlKV6LY2gVF/9St/da0SdC30spsYKdkUdGsZ9qrjUdLlXFr3QvAcGJwuUSXNadmnCI6T4SFffv/+nRHksik5P0zWPG92FajrHZW9wVjzRAV/Q3C1fVR3qm6i5Or614TAgml7M9A8ueFY2eNuY5U00fpgHm6jRWSjc1fYOatt1qrl2W/83cT8ebmdVJ8Nd6hwyOg2N7GTUs442pVfAo4lGmcJRkWL/eeg/IxhyrSgsci+BGr/tnTmkOV4tMVb4K019kEZwjCY8xAH38+7xwr7XNooeVRJcc2OVuLSfd8pf46/Pn78z0g+5Hr5fzCD57aKYlKrCpWXOzOax84NJWway2OsoENP+ItGlmwKurEM+z3+RtFptFhjDFwLT6pX5DnDBsMAgND953hz1ygGp2uUJWVT4DAqT9Z/vaNkKGocU4bekg9b4BzjuhaZJ5tkxRCXo8oYEt1PxpD4+oeVyqqsDeWyUSuMYGrasOWvrlWCebl1160Q9ySQkk1Jpx2wug5CdUGn0eLxnI5jaJQG+2vjOYBJX15rcP9SRswh05w5ZKpDVLuKL//1DsowWTDAhXN+BS284ivq9Xa0c+0U2/SgUAgJGAmvf9gzos7ZYI2VTlDBprXMid6R0zlyept+JH2SZc3QqWXYqzLIbkgbLTY03nKuceNh/PuP+iECHGvAlmgqyY0i7HorGTaW8pivNmYrRZ1fJ1Hydq6dmkjm2vFfonZyxN17g3OMMqfzln+z1Zi/ut4gJdsBnViG3bgaBkkn59pr10iUDEZG1lsS+W04K464IqK097PdM6IxhgmdY0Tnayp/da0zFGuM2267DTfeeOOgxUhNksCTn06DUMNAmnNN4xrJSoZuSCpXnvf+fiZ5Rvp1HYjeMPBv9c9+9jN84xvfGLQYPSUqGp20KfdqZxhcI92QVK5czP3cUMx1Vda61p+R9cRA3QXz8/P4yEc+gmuvvRaPPvroIEXpCUm6XXU64mU1sVpdI4pU8rPWoF+3roy1Wta6XmFygL3A3va2t2HXrl14+umn8dBDD+HWW2+N3d6ybOhtpqYOCtMWOF6pR2YdbCjmMvMhDiOr/XqsdvmJ4WFgluxXv/pVbNmyBWeccQa+/vWvJ/rM3Fy5o2PNzIzh6NGljj6blEXTjrV8VharGA8ZENcP2TqlW9lkjGU/3wPrPetr1438w3xfgeGWb7XKNjMzFvr6wJTsfffdh6NHj+Liiy/GwsICyuUy/u7v/g7vec97BiVSxwyq0GDYWe3L3tUuPzEcDEzJfuYzn/H+/+tf/zoeeuihValggcEWGvQav0LpFYPo5tRLxbiWu1ER2UN5sj1gtUfTgYigXaUOS8hVFdHuZNQOQWTJUCjZSy65BJdccsmgxeiY1R5NjyohrbvTaldL6lCvupwRRC+h8GiPGJZCg6gc3bjt5y0LdRE+jqOT7mD9xH++ve5yRhC9YCgs2bXAoGcjpV0mq8mxS1ajOTRnTveqsOGDwxa0s4TE8Uod86bTDVxIp19tVGNsYDjPg1j7kJLtIYOKRqddJvsnx/otXiHdcS9SYiSQjzxMQTt1vuM+y1SiMSG3FPiR8DNM50GsD8hdkAH9ri1Pu0wu2yJ2cmzdN1JFMUyuzLDz9YsXlN3PMJ0HsT4gJbvKSZOjq7b3T44Nm3YgpDNuRrjKapiCdlHny30yqgm1QYbpPIj1AynZVU7ajldCtk5RNSL0jsDwdQeLO1//uJYwS3eYzoNYP5BPdpWTNkc3OEXVeY0hz53x2n4LsKBx6EOW9hQnin9cSzeNranCi+glpGRXOWlzdNVU2ODkWM4Y8kwFhhgmdA0zI3kcLdczP4c0ZNnYmgoZiCyg9dMaIG2ObknjKERMjuWuUhkd0m5nQDaNrVXGQlB5qwwNK22HcYJwISW7Bkjb6FnnDFOG3jKuWlmwU74BicOIOt9c4Mejm8bWVMhAZAW5C9YIaXN0dc4wldMxLqVnpbWbHDtM6NyZPmAa1a79p9RFjcgSUrJrjLQdo9SY7tVKLzpkraUuasTwQe4CYt2zFrqoEcMLKVli3aMyFuKgQgaiU0jJEgSGp4sasfagJ4cgQKO4ieygwBdBuNBMLyILSMkSRACa6UX0EnIXEARBZAgpWYIgiAwhJUsQBJEhpGQJgiAyhJQsQRBEhpCSJQiCyBBSsgRBEBlCSpYgCCJDSMkSBEFkCClZgiCIDCElSxAEkSGkZAmCIDKElCxBEESGkJIlCILIEFKyBEEQGUJKliAIIkNIyRIEQWQIKVmCIIgMISVLEASRIaRkCYIgMoSULEEQRIaQkiUIgsgQUrIEQRAZQkqWIAgiQ/RBC0AQaxlbSggJcAZojA1aHGIAkJIliAwwbYFF04YppfeawRhKGofOSdmuJ8hdQBA9xhISxyv1JgULAKaUWLRsWEJGfJJYi5CSJYgeU7YFotSodN8n1g+kZAmih9hStliwQUwpYbfZhlg7DNQne/vtt+M73/kOAODss8/Gu971rkGKQxBdk9QTICSgkWt2XTAwS/bBBx/ET3/6U3zjG9/AN7/5TfzqV7/CD37wg0GJQxA9IWlMi2Jf64eBWbIzMzO48cYbkcvlAADPfOYz8dRTTw1KHILoCRpjMNqkahmMUTrXOoJJOXjn0JNPPoldu3bhS1/60v/f3p0HNXG+cQD/IocieEE51MFqq6LSKSCHoqhFJIEEFKoWUESxtjpeVWlta0VttY4yFAUVtdajitRSz0pBELSggDhB8JiRigiIkoBGEQOYEPL8/mC6PyOxijVNSt/PX+y+2d0vD8yTzSZ5F/3793/u45TKFhgZGf5zwRjmFTS3qCBtUmh888sAgKWpCYwN2dsh/xU6/5xsaWkp5s6di+XLl/9lgwWAhw8bX+kYVlbdcO/e41faVttYtlenz/ksLcxwu6Ze4+dk65qadZislT7X7t+azcqqm8b1Om2yhYWFWLx4MVasWAGhUKjLKAzzWhkbdkJ3Y0P2jS9Gd01WLBZjwYIF2LRpEzw8PHQVg2G0ytDAgH2K4D9OZ0129+7dkMvl2LBhA7cuJCQEoaGhuorEMAzz2umsya5cuRIrV67U1eEZhmH+EewtToZhGC1iTZZhGEaLWJNlGIbRItZkGYZhtEgvvvHFMAzTUbEzWYZhGC1iTZZhGEaLWJNlGIbRItZkGYZhtIg1WYZhGC1iTZZhGEaLWJNlGIbRog7dZE+ePAmBQAAej4eDBw/qOo6aGTNmQCgUYtKkSZg0aRIuX76s60iQyWTw9/fHnTt3ALTehy0gIAA8Hg+bNm3Scbq2+b788kvweDyuhrq6R9zWrVshFAohFAoRHR0NQL9qpymfvtQuLi4OAoEAQqEQe/fuBaBftdOUr921ow5KIpGQl5cXPXz4kBoaGiggIIBKS0t1HYuIiFQqFXl6elJzc7Ouo3CKi4vJ39+fHBwcqKqqipqammjcuHF0+/Ztam5uptmzZ9Pvv/+uN/mIiPz9/ammpkZnmYiIcnNzKTg4mORyOSkUCgoPD6eTJ0/qTe005cvIyNCL2hUUFFBISAg1NzdTU1MTeXl50fXr1/WmdprylZWVtbt2HfZMNi8vDyNHjkTPnj3RtWtX8Pl8nDp1StexAAC3bt0CAMyePRsTJ05EYmKijhMBycnJWL16NaytrQEAV65cwZtvvgk7OzsYGRkhICBAp/V7Nl9TUxOqq6uxYsUKBAQEID4+HiqV6h/P9fQNQY2NjfH222+joqJCb2qnKV91dbVe1M7d3R379++HkZERpFIpWlpaUF9frze105SvS5cu7a5dh22ytbW1sLKy4patra1RU1Ojw0T/V19fDw8PD2zbtg379u3DoUOHkJubq9NM3377LVxdXbllfavfs/nu37+PkSNHYv369UhOToZIJMLhw4f/8VyDBg2Ck5MTgNYbgqalpcHAwEBvaqcp35gxY/SidgBgbGyM+Ph4CIVCeHh46N3/3bP5lEplu2vXYZusSqWCwVP3VCIitWVdcnZ2RnR0NLp16wYLCwtMmTIF2dnZuo6lRp/rBwB2dnbYtm0brK2tYWpqihkzZui0hqWlpZg9ezaWL18OOzs7vavd0/neeustvard4sWLkZ+fD7FYjIqKCr2r3dP58vPz2127DttkbW1tce/ePW753r173EtNXROJRMjPz+eWiQhGRjq/cbAafa4fAPzxxx9IT0/nlnVZw8LCQsyaNQuRkZEICgrSu9o9m09faldWVobr168DAExNTcHj8VBQUKA3tdOULzU1td2167BNdtSoUcjPz8eDBw/Q1NSEjIwMjB07VtexAACPHz9GdHQ05HI5ZDIZjh07Bh8fH13HUuPo6Ijy8nJUVlaipaUFKSkpelM/oPWfe/369Xj06BGam5vx888/66SGf94QNCYmhrvjsj7VTlM+fandnTt3sHLlSigUCigUCmRlZSEkJERvaqcpn5ubW7trp1+nT6+RjY0Nli5divDwcDQ3N2PKlCl49913dR0LAODl5YXLly8jMDAQKpUK06ZNg7Ozs65jqencuTM2bNiARYsWQS6XY9y4cfD19dV1LM6QIUPw8ccfIzQ0FEqlEjweD/7+/v94jufdEFRfave8fPpQu3HjxuHKlSsIDAyEoaEheDwehEIhLCws9KJ2mvItXLgQvXr1alft2HyyDMMwWtRhLxcwDMPoA9ZkGYZhtIg1WYZhGC1iTZZhGEaLWJNlGIbRItZkGUaHqqurdR2B0TLWZDuQ1NRUBAUFwdnZGZ6enli9ejXq6uq48fHjx6O4uFiHCVvZ29tj/Pjxbdbv2bMH9vb2KCgoeG3HmjNnjto3dP6uNWvWwMnJCZ9//vnf3ldiYiJ27NjxGlK1OnPmDAQCAVxcXDB9+nSUlZVxY0lJSfD09ISbmxu+++47br1SqURUVBRcXV0xbtw4pKamcmN3795FeHg4XFxcIBAI9O6r3/8ar3l2MEZHEhMTycvLi3Jyckgul5NUKqVvvvmG+Hw+NTQ0EBGRl5cXFRUV6Tgp0eDBg8nd3Z2uXr2qtv6DDz4gJycnunDhgo6SvdiwYcOopKTktewrPj6eoqKiXsu+xGIxubm5kUgkIqVSSbt27SKhUEhERJcvXyZPT0+qrKwkiURCfn5+dPbsWSIi2rVrF82cOZNkMhkVFhaSu7s7PXjwgIiI5s2bR9u2bSOVSkXZ2dnk5ORECoXiteT9L2Fnsh1AQ0MDYmNjkZCQgDFjxsDExAQWFhaIiopC3759ceDAAe6xaWlpeO+99+Dt7Y3jx49z65OTk+Hv7w9nZ2eMHz+em4j46NGjWLJkCebOnQtnZ2fMnDkTIpEI/v7+cHFxQWxsLLePbdu2gc/nw8nJCQKBACKR6LmZnz4G0Pr1T4VCARsbm5fKFBERAT8/PwQEBICIkJCQgBEjRnATPc+YMQNA6+Tov/32G+7cuQMfHx9s3LgRrq6u8PHxwblz5zRmKykpwbRp0+Di4oL3338fly5dAgCMHTsWSqUSwcHBOHv2LPf4lpYWjBo1ivueOwBERUUhISEBRIS4uDh4enrC09MT69atg0KhQF5eHnbu3IkjR47giy++APD/M9ERI0YgMjISMpkMAHDjxg1MnjwZrq6uCAoK0jhjm1gsxuTJk+Hi4gJDQ0OEhoaitLQUjY2NSEtLw8SJE9GvXz/Y2NggPDyc+9unpqYiIiICZmZmGD58OEaPHo20tDQAQFVVFYgIRIROnTqhc+fOz/17Mn9Btz2eeR3Onz9PPj4+GseOHTtGoaGhRNR6JhsWFkaPHj2iq1ev0vDhw+nmzZt069Ytcnd3p4qKClKpVJSUlEReXl5ERHTkyBEaNmwYXbx4kRobG8nPz4/4fD5JlAGN3QAAB8FJREFUJBK6ceMGOTg4kEQiodzcXJowYQLdv3+flEolxcTEUFhYmMZMgwcPprNnzxKfz+fW7d27l7Zv3058Pp8uXLjwwkwODg5UUlJCjx8/pszMTPLy8qLbt2+TRCIhX19f7thhYWGUkpJCVVVVNHjwYNqyZQspFAravXs3TZgwoU02uVxOPj4+lJiYSM3NzZSenk7u7u4klUq57LW1tW22W7NmDW3evJmIiJRKJXl4eFB5eTklJyeTv78/icVievjwIYWFhdGmTZuISP1MtqKigtzc3Ki4uJiePHlCUVFRtGLFCiIi+uijjygpKYmIiFJSUkggEDz3f+FPqampXL3mzZtHycnJ3FheXh75+/sTEdHw4cOpsrKSG9u0aROtXbuWiIiSk5Np2LBhNHToUBo6dChlZma+8LhMW+xMtgOQSqWwsLDQOGZpaQmpVMotz58/H927d8c777yDCRMmICsrC3379sXx48fRr18/1NbWwtjYGPfv3+e2GTJkCNzc3GBqagoHBwfweDzY2Nhg0KBBeOONN1BTUwNnZ2ccPHgQvXr1glgsRteuXdX28SwHBwc0Nzfj5s2bAIBTp07Bz8+PG39RpoEDB8Le3h7m5uZIT09HcHAw7OzsYGNjg9mzZz/3uBERETA2NoZAIEBVVVWb8WvXroGIMH36dBgZGYHH42HIkCHIycl57j4BQCAQcGfaIpEINjY26N+/P9LS0jBnzhzY2tqiZ8+e+OSTT5CSktJm+9TUVPD5fDg6OqJz585YtGgRTp48CSJCt27dcObMGeTn54PH42nc/mklJSVYs2YNd4bc2NgIU1NTbrxz58548uQJN9alSxdurEuXLmhqauKWV61aheLiYsTHx2PFihVqM2QxL6fDThDzX2JpafnciY0lEgksLS255d69e3M/W1tbQyqVwtDQEHv27MGvv/4KW1tbDBw4EPTUlBY9e/bkfjY0NIS5uTm33KlTJ25m+OjoaOTk5MDOzg62trZq+9CEx+MhIyMD5ubmUCgUePPNN9WO81eZnv6dpFIpRo0axS3b2tpqPJ6JiQnMzMy4/WvKJ5FI2mzfu3fvF04c7erqivr6epSXlyMjI4N7whCLxWo1t7W1hUQi0XjcEydOcC/VgdbZsqRSKVatWoWYmBgsW7YMLS0tmD9/PmbNmqUxh0gkwoIFC7B06VLweDwArdP0yeVy7jFyuZxrul26dFEbe/LkCUxNTVFTU4O4uDicO3cOBgYGmDBhAn766SecOXMGwcHBf1kLRh07k+0Ahg8fjvr6ehQVFbUZe3aquKfPBqurq2Fra4uUlBQUFhYiKysLJ06cwIcfftjuDHv37oVMJsP58+dx5MgRBAYGvnAbX19fnD59Gunp6eDz+W1yv2ymZ2fP/zsz6VtZWbVpgnfv3n3uK4U/GRgYwNfXF5mZmcjKyuKarJWVFcRiMfe46upqjfuysrLCtGnTIBKJIBKJUFBQgBMnTsDS0hI3btzAV199hdzcXMTFxSE2NhYVFRVt9pGTk4N58+Zh9erVCAkJ4dYPGDAAt2/f5pYrKirQv39/jWOVlZUYMGAA7t27h6amJrUnIiMjI72b9/jfgDXZDsDU1BSfffYZIiMjkZubC4VCgdraWqxZswZisRhhYWHcY7dv3w6ZTIZLly4hOzsbfD4fMpkMxsbGMDQ0RF1dHTZs2ICWlpZ2ZZDJZDAxMUGnTp0gkUgQHx8PpVL5l9s4Ojqirq4OSUlJbaaza08moVCI5ORk3L17F/fv38f+/fvblf3ZTC0tLTh48CCUSiVOnz6Na9euvdScpkKhEAcOHICVlRXs7Oy4dT/88AMkEgnq6uqwZcsW7nc1MTFBQ0MDgNYnnJSUFFy/fh0qlQo7duzAggULAACxsbH48ccfAbQ2Y0NDQ+6M/E9VVVVYsmQJoqOjIRAI1MZ8fX1x9OhRlJeXo7a2FgcOHOCeBHx9ffH9999DJpOhqKgIubm58Pb2xqBBg9C1a1ckJCRApVIhLy8PRUVF8PT0fOXa/lexp6UOIiQkBD169EBsbCxu3boFMzMzjB8/HocOHVJ7eT906FB4e3uje/fu2LhxI/r06YPAwEBkZ2dj9OjR6NatG6ZOnYqSkhJUVla+9PFnzpyJJUuWwM3NDRYWFggODkZCQgIaGhraNISn8Xg8XLx4Ue1SAYB2ZfL09MSkSZMQGBiIXr16wd3d/ZU/5G9iYoLt27fj66+/RkxMDOzs7JCQkKD2qYfncXR0hJGRkdq15SlTpqCmpgZTp06FXC6Hn58fli1bBqD10wr79u3DwoULsXXrVkRFRWHZsmWoqamBvb094uPjYWBggLVr12LlypXYuXMnevTogdWrV6vdBwsADh8+jMbGRkRGRqqtz8zMhKOjI+bPn4+IiAg0NTUhNDSUyzhr1ixUV1fD29sbZmZmWLduHXe5ZMeOHVi7di327t2LPn36IC4u7qXqwKhj88ky/3plZWUwNzfnGkBycjLy8vKwefNmHSdjGHa5gOkArly5gk8//RSNjY2oq6vDL7/8gpEjR+o6FsMAYJcLmA5g4sSJKCoqgpeXFwAgKCgIU6dO1XEqhmnFLhcwDMNoEbtcwDAMo0WsyTIMw2gRa7IMwzBaxJoswzCMFrEmyzAMo0X/A+xCSX4UvqwuAAAAAElFTkSuQmCC">
            <a:extLst>
              <a:ext uri="{FF2B5EF4-FFF2-40B4-BE49-F238E27FC236}">
                <a16:creationId xmlns:a16="http://schemas.microsoft.com/office/drawing/2014/main" id="{C4FD4FCC-DDDB-4584-A321-291107DEC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2FBD1089-3F31-4DFE-8545-D1FAC8667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48A17-F16E-4963-9F9F-591A0FCC8567}"/>
              </a:ext>
            </a:extLst>
          </p:cNvPr>
          <p:cNvSpPr txBox="1"/>
          <p:nvPr/>
        </p:nvSpPr>
        <p:spPr>
          <a:xfrm>
            <a:off x="272534" y="5360207"/>
            <a:ext cx="894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80% of counties populations is white with only 20% with bachelor’s degrees or higher.</a:t>
            </a:r>
          </a:p>
          <a:p>
            <a:pPr algn="ctr"/>
            <a:r>
              <a:rPr lang="en-US" sz="2000" dirty="0"/>
              <a:t>112 counties (54%) are above average US Persons in Poverty %. They are at 16% Vs 14% Nationwide.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A4560-3C65-425B-9E0B-96F81925A2BD}"/>
              </a:ext>
            </a:extLst>
          </p:cNvPr>
          <p:cNvSpPr txBox="1"/>
          <p:nvPr/>
        </p:nvSpPr>
        <p:spPr>
          <a:xfrm>
            <a:off x="981074" y="1749245"/>
            <a:ext cx="806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this shed some light on reasons behind electing Trump?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B0BD06-926B-4596-9F0A-A4A56A97B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4" y="2311326"/>
            <a:ext cx="4235456" cy="2797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A57FB6-A644-40E1-9891-65E43DBCE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11326"/>
            <a:ext cx="4243520" cy="27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181" y="1891254"/>
            <a:ext cx="4275740" cy="1995862"/>
          </a:xfrm>
        </p:spPr>
        <p:txBody>
          <a:bodyPr>
            <a:noAutofit/>
          </a:bodyPr>
          <a:lstStyle/>
          <a:p>
            <a:pPr algn="just"/>
            <a:r>
              <a:rPr lang="en-US" b="1" i="1" dirty="0" err="1"/>
              <a:t>Chinchu</a:t>
            </a:r>
            <a:r>
              <a:rPr lang="en-US" b="1" i="1" dirty="0"/>
              <a:t> JOHN</a:t>
            </a:r>
          </a:p>
          <a:p>
            <a:pPr marL="0" indent="0" algn="just">
              <a:buNone/>
            </a:pPr>
            <a:endParaRPr lang="en-US" b="1" i="1" dirty="0"/>
          </a:p>
          <a:p>
            <a:pPr algn="just"/>
            <a:r>
              <a:rPr lang="en-US" b="1" i="1" dirty="0"/>
              <a:t>Jonathan OROZCO</a:t>
            </a:r>
          </a:p>
          <a:p>
            <a:pPr marL="0" indent="0" algn="just">
              <a:buNone/>
            </a:pPr>
            <a:endParaRPr lang="en-US" b="1" i="1" dirty="0"/>
          </a:p>
          <a:p>
            <a:pPr algn="just"/>
            <a:r>
              <a:rPr lang="en-US" b="1" i="1" dirty="0"/>
              <a:t>Christine ASSAAD</a:t>
            </a:r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DF08E-10F4-4423-A7A2-640BBB8F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2054656"/>
            <a:ext cx="2595985" cy="3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08" y="1749244"/>
            <a:ext cx="8672181" cy="5108756"/>
          </a:xfrm>
        </p:spPr>
        <p:txBody>
          <a:bodyPr>
            <a:noAutofit/>
          </a:bodyPr>
          <a:lstStyle/>
          <a:p>
            <a:pPr algn="just"/>
            <a:r>
              <a:rPr lang="en-US" b="1" i="1" dirty="0"/>
              <a:t>Project</a:t>
            </a:r>
          </a:p>
          <a:p>
            <a:pPr marL="0" indent="0" algn="just">
              <a:buNone/>
            </a:pPr>
            <a:r>
              <a:rPr lang="en-US" dirty="0"/>
              <a:t>Drivers behind Democratic counties voting for Republicans in 2016 elections.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i="1" dirty="0"/>
              <a:t>Why this Topic?</a:t>
            </a:r>
          </a:p>
          <a:p>
            <a:pPr marL="0" indent="0" algn="just">
              <a:buNone/>
            </a:pPr>
            <a:r>
              <a:rPr lang="en-US" dirty="0"/>
              <a:t>United States of America is a World leading country. Electing a U.S. President does not only affect the future of Americans, It has significant effects world wide.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i="1" dirty="0"/>
          </a:p>
          <a:p>
            <a:pPr marL="0" indent="0" algn="just">
              <a:buNone/>
            </a:pPr>
            <a:endParaRPr lang="en-US" b="1" i="1" dirty="0"/>
          </a:p>
          <a:p>
            <a:pPr marL="0" indent="0" algn="just">
              <a:buNone/>
            </a:pPr>
            <a:endParaRPr lang="en-US" b="1" i="1" dirty="0"/>
          </a:p>
          <a:p>
            <a:pPr marL="0" indent="0" algn="just">
              <a:buNone/>
            </a:pPr>
            <a:endParaRPr lang="en-US" b="1" i="1" dirty="0"/>
          </a:p>
          <a:p>
            <a:pPr algn="just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944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 &amp; Analytical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0721" y="1737996"/>
            <a:ext cx="2443279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Tools</a:t>
            </a:r>
          </a:p>
          <a:p>
            <a:r>
              <a:rPr lang="en-US" b="1" i="1" dirty="0"/>
              <a:t>Excel</a:t>
            </a:r>
          </a:p>
          <a:p>
            <a:r>
              <a:rPr lang="en-US" b="1" i="1" dirty="0"/>
              <a:t>Pandas</a:t>
            </a:r>
          </a:p>
          <a:p>
            <a:r>
              <a:rPr lang="en-US" b="1" i="1" dirty="0" err="1"/>
              <a:t>Numpy</a:t>
            </a:r>
            <a:endParaRPr lang="en-US" b="1" i="1" dirty="0"/>
          </a:p>
          <a:p>
            <a:r>
              <a:rPr lang="en-US" b="1" i="1" dirty="0" err="1"/>
              <a:t>Matplotlib</a:t>
            </a:r>
            <a:endParaRPr lang="en-US" b="1" i="1" dirty="0"/>
          </a:p>
          <a:p>
            <a:r>
              <a:rPr lang="en-US" b="1" i="1" dirty="0"/>
              <a:t>Seaborn</a:t>
            </a:r>
          </a:p>
          <a:p>
            <a:r>
              <a:rPr lang="en-US" b="1" i="1" dirty="0"/>
              <a:t>Google maps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838E-2B81-4785-8486-79EA7AF5355F}"/>
              </a:ext>
            </a:extLst>
          </p:cNvPr>
          <p:cNvSpPr txBox="1"/>
          <p:nvPr/>
        </p:nvSpPr>
        <p:spPr>
          <a:xfrm>
            <a:off x="907080" y="1672891"/>
            <a:ext cx="53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73386-81A7-4FF2-A79D-DA0E4193D1C4}"/>
              </a:ext>
            </a:extLst>
          </p:cNvPr>
          <p:cNvSpPr txBox="1"/>
          <p:nvPr/>
        </p:nvSpPr>
        <p:spPr>
          <a:xfrm>
            <a:off x="965809" y="2360065"/>
            <a:ext cx="5133241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Bureau of Labor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Bureau of Economics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Federal Housing Finance Agency (FHFA)</a:t>
            </a:r>
          </a:p>
        </p:txBody>
      </p:sp>
    </p:spTree>
    <p:extLst>
      <p:ext uri="{BB962C8B-B14F-4D97-AF65-F5344CB8AC3E}">
        <p14:creationId xmlns:p14="http://schemas.microsoft.com/office/powerpoint/2010/main" val="38501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329840" cy="6108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Flipped Counties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4F98C-E733-4D4F-8C04-950B4E950010}"/>
              </a:ext>
            </a:extLst>
          </p:cNvPr>
          <p:cNvSpPr txBox="1">
            <a:spLocks/>
          </p:cNvSpPr>
          <p:nvPr/>
        </p:nvSpPr>
        <p:spPr>
          <a:xfrm>
            <a:off x="143555" y="1749245"/>
            <a:ext cx="8856889" cy="122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206 counties located in 34 states voted for Obama in 2008 &amp; 2012 but helped Trump to win in 2016 with AVG Margin of Votes of </a:t>
            </a:r>
            <a:r>
              <a:rPr lang="en-US" sz="2400" b="1" dirty="0"/>
              <a:t>11.4%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Iowa, with 31, has the most such counties.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  <a:p>
            <a:pPr marL="0" indent="0" algn="ctr">
              <a:buFont typeface="Arial" pitchFamily="34" charset="0"/>
              <a:buNone/>
            </a:pPr>
            <a:r>
              <a:rPr lang="en-US" sz="2400" dirty="0"/>
              <a:t> 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A8A349-A157-4276-AE2D-1627E4E4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6" y="2970885"/>
            <a:ext cx="8551480" cy="38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329840" cy="6108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Let’s Test Some Relationships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B2745-441A-4017-9022-F559A7EC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4" y="4956049"/>
            <a:ext cx="1722890" cy="1949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F0396-E269-426D-9ABD-DB4CB666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78" y="4956050"/>
            <a:ext cx="1722890" cy="190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0858D-1621-4431-9193-1CE370B43BA8}"/>
              </a:ext>
            </a:extLst>
          </p:cNvPr>
          <p:cNvSpPr txBox="1"/>
          <p:nvPr/>
        </p:nvSpPr>
        <p:spPr>
          <a:xfrm>
            <a:off x="1365195" y="2690336"/>
            <a:ext cx="6820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Could it be Unemployment Rate?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Could it be Annual Per Capita Income?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Could it be Housing Prices?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79422-7419-49B9-BD04-B4AE35CE21C5}"/>
              </a:ext>
            </a:extLst>
          </p:cNvPr>
          <p:cNvSpPr txBox="1"/>
          <p:nvPr/>
        </p:nvSpPr>
        <p:spPr>
          <a:xfrm>
            <a:off x="1059784" y="4295508"/>
            <a:ext cx="786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These are the questions we will try to answer in the coming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CC72F-9BB5-4D42-8432-3F65B5ACCC20}"/>
              </a:ext>
            </a:extLst>
          </p:cNvPr>
          <p:cNvSpPr txBox="1"/>
          <p:nvPr/>
        </p:nvSpPr>
        <p:spPr>
          <a:xfrm>
            <a:off x="1212490" y="1855172"/>
            <a:ext cx="786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What had possibly pushed these counties to vote for Trump?</a:t>
            </a:r>
          </a:p>
        </p:txBody>
      </p:sp>
    </p:spTree>
    <p:extLst>
      <p:ext uri="{BB962C8B-B14F-4D97-AF65-F5344CB8AC3E}">
        <p14:creationId xmlns:p14="http://schemas.microsoft.com/office/powerpoint/2010/main" val="23206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U.S. Overall Unemployment Rates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4FDF01-F8C4-48E2-8194-8CC699AB60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442348"/>
              </p:ext>
            </p:extLst>
          </p:nvPr>
        </p:nvGraphicFramePr>
        <p:xfrm>
          <a:off x="7015279" y="1770928"/>
          <a:ext cx="1985164" cy="4123035"/>
        </p:xfrm>
        <a:graphic>
          <a:graphicData uri="http://schemas.openxmlformats.org/drawingml/2006/table">
            <a:tbl>
              <a:tblPr/>
              <a:tblGrid>
                <a:gridCol w="992582">
                  <a:extLst>
                    <a:ext uri="{9D8B030D-6E8A-4147-A177-3AD203B41FA5}">
                      <a16:colId xmlns:a16="http://schemas.microsoft.com/office/drawing/2014/main" val="756969768"/>
                    </a:ext>
                  </a:extLst>
                </a:gridCol>
                <a:gridCol w="992582">
                  <a:extLst>
                    <a:ext uri="{9D8B030D-6E8A-4147-A177-3AD203B41FA5}">
                      <a16:colId xmlns:a16="http://schemas.microsoft.com/office/drawing/2014/main" val="3426388310"/>
                    </a:ext>
                  </a:extLst>
                </a:gridCol>
              </a:tblGrid>
              <a:tr h="597708">
                <a:tc>
                  <a:txBody>
                    <a:bodyPr/>
                    <a:lstStyle/>
                    <a:p>
                      <a:pPr algn="ctr" rtl="0"/>
                      <a:r>
                        <a:rPr lang="en-US" sz="1050" b="1" dirty="0"/>
                        <a:t>Year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b="1" dirty="0"/>
                        <a:t>Annual Unemployment (%)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2596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2008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5.8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53463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2009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9.3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5819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2010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9.6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495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2011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8.9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0810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2012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8.1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44248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2013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7.4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91422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2014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6.2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17965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/>
                        <a:t>2015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5.3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6159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2016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4.9</a:t>
                      </a:r>
                    </a:p>
                  </a:txBody>
                  <a:tcPr marL="45808" marR="45808" marT="22904" marB="22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7651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CBDA32C-430E-4844-8C51-94F2F05F5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9" y="1749264"/>
            <a:ext cx="5566097" cy="41230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965C9-425A-443F-BEDC-9EA6C8603005}"/>
              </a:ext>
            </a:extLst>
          </p:cNvPr>
          <p:cNvSpPr/>
          <p:nvPr/>
        </p:nvSpPr>
        <p:spPr>
          <a:xfrm>
            <a:off x="1006699" y="5521625"/>
            <a:ext cx="7671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400" dirty="0">
              <a:solidFill>
                <a:prstClr val="black"/>
              </a:solidFill>
            </a:endParaRP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U.S. overall unemployment rate was 5.8% in 2008 and started to increase to reach its peak in 2010 with 9.6% before it dropped to 4.9% in 2016</a:t>
            </a:r>
          </a:p>
        </p:txBody>
      </p:sp>
    </p:spTree>
    <p:extLst>
      <p:ext uri="{BB962C8B-B14F-4D97-AF65-F5344CB8AC3E}">
        <p14:creationId xmlns:p14="http://schemas.microsoft.com/office/powerpoint/2010/main" val="414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Unemployment Rate of flipped counties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0FC0-1E58-40AE-802B-F1E79F1B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9522" rIns="-201549" bIns="-268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3" descr="data:image/png;base64,iVBORw0KGgoAAAANSUhEUgAAAVkAAAFZCAYAAAAy8lzbAAAABHNCSVQICAgIfAhkiAAAAAlwSFlzAAALEgAACxIB0t1+/AAAIABJREFUeJzsvXmwLGV9//9+nu6e7ezncu7OvaCCmKDGGL8GkaBIEIgUBqH0YogECWLEJQkKKnC/iRpBkzIqsRSLshS3qKigwTVYqMGEWOYLPzWECJe7wV3Pfmbr7uf5/dH99PT0dPd0z0zPzDnn86qiLmemp/vTy3zm83xWJqWUIAiCIDKBD1oAgiCItQwpWYIgiAwhJUsQBJEhpGQJgiAyhJQsQRBEhuiDFiANR48udfS5qakS5ubKPZamN5BsnTPM8g2zbMBwy7daZZuZGQt9fV1YsrquDVqESEi2zhlm+YZZNmC45Vtrsq0LJUsQBDEoSMkSBEFkCClZgiCIDOmbkl1eXsarXvUqHDhwAADwz//8z3jVq16Fiy66CO9+97tRr9f7JQpBEETf6IuSffjhh7Fr1y48+eSTAIA9e/bgzjvvxJe//GXce++9EELgi1/8Yj9EIQiC6Ct9UbJf+cpXsHv3bmzcuBEAkMvlsHv3boyOjoIxhlNPPRVPPfVUP0QhCILoK6yfXbjOOeccfO5zn8P27du912ZnZ3HppZfigx/8IF784hfHft6y7KFO7yAIgggy0GKEw4cP4+qrr8ZrXvOatgoWQMcJyjMzYx0XMmRNP2SzpYSQAGeAxljizw3zdQOGW75hlg0YbvlWq2xRxQgDU7KPP/44rr76alxxxRW46qqrBiXGmsYSEmVbwPQtVgzGUNI4dJ5c2RIE0TkDUbLLy8t44xvfiHe84x149atfPQgR1jyWkFi0bAR9QaZ0Xh/XNVK0BNEHBpIn+7WvfQ3Hjh3DZz7zGVx88cW4+OKL8dGPfnQQoqxZyrZoUbAK6b5PEET29NWSvf/++wEAV155Ja688sp+HnpdYUvZ5CIIw5QStpSpfLQEQaSHKr7WICJhvkjS7QiC6BxSsmuQpK5WcskSRPaQkl2DaIzBaOMGMBgjVwFB9AFSsmuUksYRpUKZ+z5BENlD37Q1is4ZxnWtxaI1GKP0LYLoI6tq/AyRDp0zjHOt44ovgiC6h5TsOkBjDBrpVoIYCOQuIAiCyBBSsgRBEBlCSpYgCCJDSMkSBEFkCClZgiCIDCElSxAEkSGkZAmCIDKE8mSJTKFCCGK9Q0qWyAQafUMQDuQuIHqOGn0TbByuRt9Y1MiWWEeQkiV6Do2+IYgGpGSJnpJm9A1BrAdIyRI9hUbfEEQzFPgKgSLinUOjbwiiGVKyPigi3j1q9E2cy4BG3xDrCXIXuFBEvHfQ6BuCaEBPu8uwRsRtKWGK1RUootE3BNGA3AVIFxHv1zJ3tbsuaPQNQTiQJYvhi4ivJdeFxhgMTj5YYv1CShbxkW7hWrBCyr5FxIfVdUEQRHrIXYDwiLgtJWo+X6jGGFYskflyfRhdFwRBdA5Zsi7+iLgtJSq2aAo25Tnry3J92FwXBEF0BylZF39EvCakt1zX3GCTshqzXq5TMj9BrC3IXeBD5wwjjKMmBCQYGAAesiTPcrlOyfwEsbYgSzaAk27kKLEwBevfLisomZ8g1g70bQ0wDMt1SuYniLUDuQsCDMtynZL5CWJtQJZsCMO0XKdkfoJY3ZCSDYGW6wRB9ApyF0RAy3WCIHoBKdk2aIxBI91KEESHkLuAIAgiQ0jJEgRBZAgpWYIgiAwhJUsQBJEhpGQJgiAyhJQsQRBEhpCSJQiCyBBSsgRBEBlCSpYgCCJD+qZkl5eX8apXvQoHDhwAADz44IO46KKLcN555+EjH/lIv8QgCILoK31Rsg8//DB27dqFJ598EgBQrVbxnve8B5/4xCdw33334Ze//CUeeOCBfohCEATRV/qiZL/yla9g9+7d2LhxIwDgkUcewc6dO3HiiSdC13VcdNFF+O53v9sPUQiCIPpKXxrEfOADH2j6+8iRI5iZmfH+3rhxIw4fPtx2P1NTJei61pEMMzNjHX2uH5BsnTPM8g2zbMBwy7eWZBtIFy4hBJivbaCUsunvKObmyh0db2ZmDEePLnX02awh2TpnmOUbZtmA4ZZvtcoWpXwHkl2wefNmHD161Pv76NGjniuBIAhiLTEQJfv85z8fe/bswd69e2HbNr797W/jD/7gDwYhCkEQRKYMxF2Qz+dx66234q1vfStqtRrOPvtsnH/++YMQhSAIIlP6qmTvv/9+7//POOMM3Hvvvf08PEEQRN+h8TPrCJpXRhD9h5TsOsASEmVbwJTSe81gDCWN0+RdgsgY6l2wxrGExKJlNylYADCl87olZMQnCYLoBaRk1zhlWyBKjUr3/X5hSwlTSNiSFDuxfiB3wRrGlrLFgg1iSkfpZemjJXcFsZ4hS3YNk9QTkKXHgNwVxHqHlOwaJqmRmKUxOUzuCoIYBKRk1zAaYzDauAEMxjJzFaRxVxDEWoWU7BqnpHFEqVDmvp8Vw+CuIIhBQ0p2jaNzhnFda7FoDea8nmXgaRjcFQQxaCi7YB2gc4ZxrvW94ku5K+JcBlm6KwhiGCBLdh2hMQaD91epDdJdQRDDAD3hPihZvvcM0l1BEMMAuQtAyfJZMyh3BUEMA+vekqVk+f4xCHcFQQyada9kKVmeIIgsWddKlpLlCYLImnWtZClZniCIrFnXSpaS5QmCyJp1rWQHXdtPEMTaZ10rWYCS5bOE8o4JgvJkvWR5ypPtHZR3TBAN1r2SBShZvpeovOOg7aryjqnKi1hv0FrYx7Amy6+mZTflHRNEM2TJDjGrbdk9LDPFCGKYIEt2SFkN5b5BC7uTvOPVZKUTRCeQJTukJFl2j3OtnyJ5RFnYeS2ZdcrZ6rPSCaJTyJIdQoa53DfOwl6xRNsHymAMUmLorXSC6BWkZIcQv44RrjIVIQo1ThdltQxvZ2EDaJt3TMExYj1B7oIhhDNHSdYCSlJjDHlf9kPYqjrLZXgSC1sAGNU4akKGysAYKDhGrCtSKdl6vY6f//zn0HUdz3ve81AoFLKSa10jJVAPsUJtKVG2JUoaR4HzFiWUdY5q0lU8ZwzjBg/NOzYT7kRIIKGLlyCGmlgl+8gjj+Cd73wnisUi3ve+9+Ed73gHcrkcdF3H0tISPvWpT+HZz352v2TNhH4VIKQ5TtkWyHEG25ahy+q6kJg2Wj09WQfL0jbU0RhrUZTUlIdYb8Qq2b/927/FVVddBcYY3vCGN+Cv//qv8frXvx4A8M1vfhO7d+/Gl7/85b4I2mv6Fd1Oexy1JNcYQ9FddgddBjnOENTT/chR7cX0WZpgS6w3YgNfe/bswWtf+1pcdtllqNVqeO1rX+u9d/HFF+Pxxx/PXMAs6FcOaifH8b+kucp4RONN/2qMtSzd+9UbtxcNdagpD7GeiLVkTz75ZHzrW9+CbdsQQuCBBx7AK17xCgDAPffcg23btvVFyF7TrxzUTqLoYUY0D7Hqgtv1axnei4Y6w9SUh/pVEFkTq2Tf//7344YbbsC+ffvwF3/xF3jsscfwT//0T7AsCwcPHsTtt9/eLzl7Rr9KPxMfJ2Badrqc7ucyvBcNdQbdlIeKIYh+EatkTzvtNNxzzz1Nr5155pk4dOgQfud3fgcbN27MVLgsSLOs7ia6nfQ4YXmsJY2HZgkA8cvpTj/XKWGBrUHsIy3UKYzoJ21TuIQQ+Ld/+zc8/vjjqFarKBaLOOmkkzAxMdEP+XpOv5bVST8fZr1FLac1BuQ5bwl6tfscWWjN+N04QjoZHAyOW2bQJcv9whZOsQq5SbInVsk+9NBDuP7667F161bs2LEDhUIB1WoV9913H9773vfiYx/7GH73d3+3X7L2hH4tqxMfJ0Lx+ZfTpi1RFQK2dBRA2Y5WnINehg87yo0TV+yhtluL1025SaxyDYuWDYB+hLMmVsnecsstuOWWW3Duuee2vPfDH/4QN998M/7lX/4lM+GywJYSBmOoCwEW8iXq5bK6F8t3KYGyaA2gtVvaDmIZniW9+tEQUhV1tAYd/cUea7EYgtwkgyH2W37kyBG87GUvC33vrLPOwpEjR7KQKRMsIbFo2pg3bZSFgABQF6LJkjEY6+mDppbvwWGNaY6z3uv8/fdt0XL/NTtPs+MMqLX5bM1dRq811vuzNChilexLXvIS3HTTTdizZw+EcG6AlBL79u3DzTffjJe+9KV9EbJbTFu05Ks6Sf0cnDkW5aShYdzo/S+5zhnGDc3Zv66lOs4wd+PqB+3yjE1SColZ78/SIIl1F9x22234+7//e1x++eWYm5tDLpeDaZqYnJzEK1/5Slx//fX9krMrFutW5C84A4MpJIoZJ8B3snzPIhNitfhqbVeR2lKG5glLOPc1LUICec5QiShZZnDeX2vugn5l1RCtxCrZkZER7N69G7t378bi4iLK5TIKhQImJyf7JV/X2FLCamPxDGvXp15mQqyWvFAlZ00IrLj3Ldh9TFG3BVjK+6Z+XKJKltVxhuiS9ATqGTE42qZw/eY3v8E999zTksJ1wQUX4PTTT++HjF0hZHR/0+B2w/YL3qtMiNUS8PDL6ZfVH5AKnmva+6auKQCUNNaSwgWszd4J1DNicMSuke+66y5ceeWVYIzhnHPOwSWXXIKXv/zl4JzjzW9+86poDrPaf8GT1vnHNekOBjz8jcCHJeDhdw8A4T+MYQGrTu6b/5pypixX5h13rfZOoJ4RgyHWkv3kJz+Ju+66C894xjNa3vvjP/5j/Omf/ile97rXZSZcL9AYA2/z8AzzL3i7AgMAWDTtSDeAP+ARlxs6IlutxH7Qzj3gl1X9MCiFmNM4RAcyr9eiDf95+1nr5z1oYpWsbduYmpoKfW9sbKzrg99zzz244447AAB/8Ad/gBtuuKHrfYYxntNxDOhbuWmviSowSOIGUO+1yw0dExLFPvtL4twDFVt6ASj/e/4RN+M5HfOodXTs9Vq0oc57upSHXKmvm/MeJLFKdteuXXjDG96Ayy+/HCeddBKKxSJqtRr27t2Lu+66qysrtlKp4AMf+AC++93vYnx8HLt27cKDDz6Il7zkJR3vMwpD46vKcon64gczFJLkPY7ozg9I+9xQkXmGhUKd34ptNylNAE2zzEzZGqBiaNw3owfyrrWijaRonMEYsud+rRKrZN/+9rfj1FNPxXe+8x186Utf8rILTj75ZFx77bW48MILOz6wap9YqVRQKpVgWRby+XzH+2vHarBc0mQAJM17BAAN4Y1oFM6yPPtSUv/5CSmxYoumUlZTSFhNSlbAYNytwHJkmzC0obtvBBEHk3Jw2cd33XUXPvzhD6NYLOJFL3oRPv7xj4eWuiosy4aur83GHaYtcLxSj3RpbCjmmiy3urt9OzYUczBtgb0L5ch9j+UN6JxhQzGHXEbWbPD8TCGwVHPyXJWRLaVExa2nV5QMDZOFHAxXvl5YrwTRT2It2SNHjuCWW27BI488glNOOQXXX389nvvc53rvn3HGGfjZz37W0YEfffRR3H333fjRj36EsbExXH/99bjzzjtx9dVXR35mbq7c0bFmZsZw9OhSR5/NGiVbMHgVZGWxinGj8QNjS4kF047cXsHKjiKWdSsy6LVSt71t/VZiL69b8PyEz0esXBl5zgDXQve8G6YNWbMwkzMwXzGb9rka7uuwMszyrVbZZmbC41SxZsEtt9yC7du347Of/SzOOuss/Nmf/RkeeOAB7/1qtdqxsD/96U9xxhlnYMOGDcjlcrjkkkvw0EMPdby/1UwnJY/+fM8oVNaExhgKvHmEjX+UjX/bLAg7P5U6JVzXgfqPM4Y858hzxx87pmvIxbR3JIhhJ1bJ/uIXv8C73/1unHLKKbj66qvxsY99DO985zvx85//HABil/btOO200/Dggw+iXC5DSon777+/yUoeFuLyT3tFp/O5gnmP/vzXYNaE2jaYFwpEZ1ionqPdnnvU+eVjAi/c9UUrOXs0do0g+k6su2B8fBz79u3DySefDMBpGPP+978f1113He68886uDvzSl74Uv/71r3HJJZfAMAw897nPxTXXXNPVPntJP8tQOy2YUHmPS5aNZbvRUUxjDKOBkHma3NBe9xyN+ogaFGlKu2WAZLCMlgLhxGolVsm+6U1vwhVXXIGrrroKV111FQDgvPPOw+LiIv7kT/4E9Xr7wEsc11xzzVApVkW/y1C7LXmUAAqcQYJ51qoAWmRNkmGRxbnHnZ/BOUqaY4UXfdZ20nMniGEnVsledtlleM5znoNDhw41vX7ppZfimc98Jr74xS9mKtyg6GSarVJc0lV1aVPEOm3wrWSN6lQVJmtcbmhWk3zjzq/AGQAWeg6roViEIOJo2yDm9NNPD20E84IXvAAveMELMhFqkKSdZquW1lUhvOi9Wu6qYFNWY7J7PXk3y0m+sefnpuWtlmIRgkhDWyW73kgThJLuEtqSEhWfBahKVQHAkjLxEjttwUSve4Rm3XO03fkNe7EIQXQCKdkAaYJQK5ajWGsivAF0TUhoGku9xA4u56MUTycBszgl1q+OZXHuirRlrmtdKa/181sPkJINkDQIBcArD41KcVLpVCY6K1ltl+GQJmCWJFtiNfUctYTE8Uod876CjLXkXlgtTdaJ9iSKKFiWhU9+8pM4//zz8eIXvxgHDhzAn//5n+Po0aNZyzcQkvTd9EpB2+xLvZ82z7PdfCs1SDCJrEn3lXR/g0adTz3QVSzsfFYjae4XMfwk+sbcdtttePjhh3HrrbdCCIGZmRls2bIF733ve7OWbyAkmTKrjIl2NkWjOXQ6GZJOFk0ia7t9Ldu2V3TQiwm7WdPrqav9KDhJw7BMlR2267JaSeQu+M53voPvf//7KJVKYIwhn8/jpptuwplnnpm1fAOjXZDGW1pDdbFqfRBVZVXaJXbaKH+crHH78jfxNoX0ZC1pHOPGcPYc7WUGxDAuybPM8EjKMF6X1UwiS7ZYLLa4Bg4fPoyJiYlMhBomNOb03Qx7oNXSOs9ZqEWrXk+7xO60zDZM1qh92W5GhPpx8Pqx+JakqufosChYoPNrE2RYl+S9Or9OGdbrsppJZMlec801uPLKK7Fr1y6YpokvfOELuOuuu7wqsPVKcJxHN3myfnoZ5Y/aJpgR4d8s6yVpu4h5PzIgsiq66JZBz6Qb1uuymkmkZC+77DKcdNJJuPfee/F7v/d7+OUvf4mbbroJL33pS7OWb+hRS/URybuq+PLTyyh/2L6CGRHBhjGAuyTtsdXSbhnarwyIYViSRzHIDI9hvi6rmURK9vbbb8d1112HF73oRU2v33rrrbjxxhszEWy10cjvjH/4kuY9dlpmm2RfwX1GdcPqZcCjXU+EksZDraiwngnqfMJIcm2ifjuC48EHNSa+l/c+juCzmHUxynolUskePnwY9957LwDgjjvuaBkNs7KygrvvvruvSnauXEfB0FDQeVdtFgdBlJU2GbEs7+VE1eC+1CfDul356aW10m4ZOmdayPFw5RFcpqrzCU5xSHptgm9HTfEd1Tja54/0nqyn6UblGMe1nvRDsa90RCrZTZs2YXZ2FvPz8xBC4Iknnmh63zAM/MM//EPmAvpZrFpYrFpOhoPOUdA5CoaGvD743M044qy445U6pJChX5xeziUL7stgNuLmKhiMQevRt6ndMlS4Sk5nssVtoQguU9W4HNOopr42/iW5CgCGSadmkA0iop7VTDr1LI6H5BhbtgQHEOeNH5ZilNVErLtAjeh+4QtfiEsvvbQvAiVBSomqaaNq2kDFBGcMBYOjoGsoGL2ZYtpLug0mJC2zTYLa16iuZbok9cvYbhka5cYIErZMbVeGG3Wt1JI8qiQ6z1nXgZ5eKMheT9Nt9ywy97+sXRXriUQ+2Ysuugjf/OY3cezYMai5i5ZlYc+ePfjQhz6UqYBJEFKiXLdRdmdVaZyhYGgouop3kAxrXmdWS9IwGTUWX1bMAv9GkUakdtdK5wwjOsdKwKILulA6CfQMa8lvkmdRABjVOWq2zMRVsR5JpGTf+c534oknnsDExASWl5exbds2/PjHPx4q69aPLSRWahZWas7fVk5HpWyiYHDk++zP7VUwIYtm2r1ekkbJaEugLiRyPHz/3FVsUa4CIN0yNem14mDeuHF/wCtImkBP3HI8i4bvaUj6LHIwjBucmtP0iERK9ic/+Qnuv/9+HDp0CP/4j/+IT3ziE/jud7+Lz3/+81nL1xPqlsBC1cRCFZ5roegG0PQUy59OHrpe5D3a7hfUluE+y26XtWpJ2qj86uxLFbcUzXGGupAohmgrBmDK0CM/H7VMVTPIlLzq/qzY4W4QoPlaqWsep9xVuhuXya7JMOeZpn0We+2qWK8kUrJjY2OYmppCsVjEr371KwDA+eefj1tuuSVT4bIg6FowNI6iq3SjrNxulund5D2q49aE8Ja1URkB3eQvps18CKPdUlRjzLFkgaaAW9MSnrGOZpDZvnNnaASsojIn/Ncq6t6ojAMA4LYA7Pb3fNjzTFdTl7W1RCIle/rpp+O2227D2972NszMzOC+++5DLpdDsVjMWr7MMW0B0xZYrFrgjDl+XENDwdC8BPlul+md5D36j+v/nGoI7h/nregkf7HTzIcgSZaiGmMY0TUvGBa0mDuZQdacHSC9NCTndWduWJjSUNcq7N4411iAASj67k27e74a8ky7zTEm0pNIyf7N3/wNPvShD2FlZQW7d+/Gu971LqysrODmm2/OWr6+IqTESt3Gimvl6prbAEZzfLnBlKaky7+4INOGYg7zFbPlM/5lZ9j3sSYkChxNvsROXH1tO3RZtqcY4yycNEvRdsvQNDPIgtkBpqvphHudq7bASEjwU8kbdm9qQkZawnH3vNclsVn4RLvNMSbSk0jJzszM4MMf/jAA4IQTTsD3v/99AMDjjz+enWRDQN0WWDQbS2ZdY025ucyXa9nuSxBlpYWlmwWXndxdwqlkeZVXaoqGPzHPGaTUUuXOt+vQtVSzsOA2C/F36Ar7IvZjKRqU1w5pw2dJCUtIzyVRgwQYUOANizYoh//emMJptB7np4265726Bll3weomx5hIT+zaYHl5GR/60Idw7bXX4s4774QQjsIpl8u47bbb8OpXv7ovQg6K4PLPsiWWazaOLdfx1EIVR5drWKqaqJrJfZdxXb2ijgs0OnopBSt8X0Dm7jdtl6S4Dl1lW8B077farF0npqwbfgcPG5RCXZugHrJEo+NYnByaqwDjFGyULIpur0E/u2AleRaJ7om1ZG+88UbMz8/jvPPOwze+8Q3Yto2zzjoL1113HQqFAj796U/3S86BEGc0SAnUTIGaKSAtAYM3KtCUPzct/rHiQTTGUNQ4Fs1mfxqDE7lXCeRpotdxHbqCx1DEHSPrctDgx4PqypRqO4Y8U+OBGnLbUmLa0GPl6HbJ3+1yfJizE4jOiFWy//Ef/4Hvfe97mJ6exrnnnosrrrgCn/vc5/C6170O1157LXR9bY8I43Ai3lbM8k9nTr6lLZr9uTmdo+hWoLXLzQ1bHtaF8CwrBYPzJeaycWwBRynW0PAjjsjwYE+Qrjp0RbhIsioHDZOX84YbRUi1zPe5UNxsg6JrXXLG0E6UXiz5O12OD3t2AtEZsVrStm1MT08DALZu3YrDhw/jwx/+MC644IK+CBfkX351GDuni9g5VcJYoXsFL9BQBFGLvKLGsGyFl14y9/2w/dUt4ebnIrbXgmmL0Oi+xhgqtmiKjitlIgFASljuttz3ftmWGIvIRw0jrkMXQ3SHrrgIeVoFm2Z7Ja/t+l4N1rx0NwI/SsHsgii5/TL0qgtW2jzT1ZCdQKQnlabK5XIDU7AA8JmH9nv/P10ysGPKUbiO4i1i60QhUd8Cld7jt1B1xlDUWi0UjTGM6jx2+3b7C/Za0HgjgCarZuiXWbkHlFXpBLoEasJRLpIBGqSXVWD4LLiaEE2pR3HEdegayxueZR4kTPemDdh0GuBhAKpCQtZMVIUjs8EYwBvXICo7IMxfGyVDXfS3tLTX2QnEcJBKyQ6Te2C2bGK2bOL/HVz0XtM5w7aJgmftKuU7NVXytrGlxLLV6veypMSyJTGqty61HUXLQi3fTvanXAtLdQtHbIlape5YugZHTmu4FrzPSSf/02AcpnC7Z0mnztxwj1yTQJ4DBuewZboR5C0durgNWyJSmYQtl9PmE3eSf+z/TEnjGC0YQM3yAn/q/ijXQDu542SwbIlxXQNj4Tm9WUDFAmuTWK1ZLpfx/Oc/3/u7Vqt5f0spwRjDww8/nK2EPt534bOxb66CJ2cr2Dtbxr65CqpWI7JvCYm9cxXsnasAmPVenygaOHGygJ1TRWyeKGLLZAFbJwrIBVokSgAVW2JUb36I/cpVDzzgFTvclRC3P2+/rkJQroWlKsAYkNM4crrjy7UZUHCXvE7+ZvM+bDQCQJYERl3F5F9SJl2Oex26oKVOWE8bsOkkwLNs27Bca1ultanzkQA0dyKFRGsD7jC5E8lgaH1dmverYTfRP2KV7L/+67/2S45EPGfTGJ6zacz7W0iJI0s17HMV65Ou4j20WGt6SBcqJhYqJn759JL3GmPA5vECtk8WsG2yiO1TRZw4WcT0iAEBN5jVxg0gIGODYoBj0QrIUJ+vUgh+pARqlkDNEliQElUpMZlzMhZs5gR7DObkgQrp/gcJnXPorHkEeafL8bQR8rQBm7TbW0Ji2bIx71P8GmMYCTgxBYCCxrBo2k0ZEnnOMBXIKhjWIFPWGRpE/4lVstu2beuXHB3BGcPm8QI2jxfwf3ZOea9XTRv75iuO8p2t4OBSDY8fWW7yL0oJPL1QxdMLVfzn3nnv9aLBscN1NWwaL2D7VBHbJgsoGI5V5XcDJM1YVFZki/xg4G3MJA6gbklUTRMVIaBxBqYx5HTnC8cYQ543vnwSzhdSSnRVDpwmQp42YJNme6nyQwMK0SmWMCF9StCWEiuWRI5z6KzZki3bAjprNOAe5iBTlhkaRP8ZHidrDykYGk6dGcWpM6MAgOnpERw/voyjK3U8enRJaoNjAAAgAElEQVQFB+YrODBfxYG5Cg4tVpu+cBVT4H+OLON/jiw37XNmNIftU0Vsd63ek6aK2DlVSCRPmC5TLogJTYtuksyAXMACtoWEsAWWq7bnWhjNOX1zczr3ouNpl+NRX+gkEfK0AZs02y+ZjoKVIVanhBMQLGkq4CdRcHce9MkGz3lYgkxxipS6YK0N1qSSDYMxho2jeZQKBp63fcJ73bQFnl6oYv9cBQfnqzg4V8H++QoWq1bT548u13F0uY7/2r/gvZbXObZNFjzFu33SsXpH8o3LqvJoFUEXBKtbXjd6f92Y7mYXqG39pbWcMeS4hCUd+VdqEis1G3nOkC/msWhIVCGbgmhB1FJYSkQuTZOSNmCTZHsOYCngIjBdn7Rfgaq0Nu9zMRaff/k/6CBT1qWzxPCwbpSsIpj3amgcO6ZL2DFdAgM8N8DBpRoOzlc85XtgroKnFqpNZY01S+CJY2U8cazcdIzpkuEp3WdtKOHkDSVsHS8ADKGZCAKNoIaTTN/IXihq8OTNMYaqG9DhjCHHHH8jhxPYGTc0mLZAxbKxbAnH0tUdKzfvZi74qYvw+VbKpXBCilaHaQM2cdsLKSHguHT8aMyxVvO8WZmqzZIMAvQv/wcVZMqiATsxvHSlZO+44w5cc801vZKlLwTzXpUVZHDmtQ8UkJgoGpgoGvitLePeZy0hcWSxigPzjuV7eKGKfXMVHFupNx1DpZc94ksvMzSGLeMFbJsquBZvETumixgbK3gy1GyBMaM5ot4kL5xGJ3V3+5xbjRXM8VXfT3/pLypO0CzvZi3kdA4tJPCmsKXEbKXe5POM2k4td9MEbOICPDacHx4R0LLOBAVn0oJ/dznOUOQcy7ZoO+XA/7ksgkzqetgxTl8qnR0e+uH37krJ/ud//ueqU7KASvQHypb0lui2hNt/1Hk/rJxW5wxbJ4vYOlnES06exqibArZcs9zUsjKenHXcDfvmKqj50stMW2LfnPM6MOe9PlbQsWXCUb5bJ4s4dUMJz5wuNc0mC8vTBRoBtWDmQlQ5sBASlbqNSt2GBkByhrxKF3MtXf94bFmpg9Ut5DmPbJwdppyS5paGBXgAeLOxgt3H1GucAUXOMJ7XkavbmDR0WEKi7hZr+K+bvyAhbPnfqyBT8Hqwcg1l0265bsOa1bDe6Ke7pislu1obxPgLCPzWjj9zIE057Whex29tHsNvbW6kl9lC4rCbXrZntozfHF/Bgfkqji83W71LVQtL1WU8drgRaOMM2DpRwM6pEk5yCyp2TpcwXTKa8nTjnoV28uc4R0UIVISNimkDFecNyQBd5zA4Q0E6I6KDy9gky10jxYPqD/CYAQswz1loLjJjDAbn0HXNk8dRSo0t/Y279TZ+5m6CTGmW/8Oc1bBe6Le7JrGS/c1vfoMf/vCHOH78ODZt2oTzzjsPO3bs6Jkg/SRZAQFvW04bh8YZtk44RQ+nb59AXQhUhEDVtPH0vONmeHq+ikOLNTw9X2lqlygknOyH+Sr+bU9jn6M5DTsC1WwnTha99LKm47P4cmABQNjO6+qHpuq2A4RrSZZtCcOWKBocOV0Dk8BUPnoWl7p+3Sx3g8+2Ki9W1rUixxoNzxdN5wujuYrUv61Esu5b3ZDmegxLVsN6pt/umkRK9u6778YHPvAB/OEf/iE2bdqExx57DHfccYf32moiTQFBXDlt2uOppW/B0LDzhBK2TDulvrmchlrNwkrVxOGFGo4s1JwUs7kKDi/VmoI/y3Ubvz60jF8fali9DMDm8XyT4t05XcLMaC5Ufum6RSwpUfctS3WGlgbYOuewTQvLNRuo2ZgFMG9oMAHkdKfhuKG1TozoZrkbFvV3lCfz/K05zjBp6DBc90bctso3m9XKO+3yf9BZDeudQbhrEinZj370o/jsZz+L5z73ud5rjzzyCP7qr/5q9SnZFMs1L68TnY12CR7Pnx3ghzGG6ZEcThwvgu9oHCgHp2Bi75xTRrzXLa5YqjXSyySApxdreHqxhn/f2/D1Fg2OEycdhbtzygmybRkvAhq8tC4lj5oIADS7T/K6hkqtOZXNtKXjZvBNzNE588qADd3x7Xaz3A2L+iulyQGMaprv9fB9BINeWS2/O1n+t8tqyHPW1dRgIppBuGsSKVnTNHHSSSc1vfasZz0LtVqtN1L0kX4v1/z74YyhwDmqQsDfe4szpyVfUDEUDI5nnjCCZ54w4r0mpcR8xWwqI9476xRX+C3Riinw2NEVPHZ0pWmf0yMGtk4WsWOyiBOnnc5lU6M5AE7vg5z7xc75qqOazoejOaEXjo/L8k0A5gyoFQwUXIWrejEkxR/1r7rBLGVZ5LlTvVVyOzYMevndyfGjshrUFVr2pc5R7mxvGcTzkkjJvv71r8eb3vQmXHfdddi6dSuOHTuGT33qU3j5y1+ORx55xNvuec97Xu8kC2HTWN6t13ebNAu3ckpI3+tu4+mIn6w0jbh7QfB4nDGUNA0MTiVTydBgCgmdNSuhKBkYY5gq5TBVyuF3tjUXVTwVtHrnKpgrNw9pnF0xMbti4peB9LKtEwVsnihgx3QRO6ZK2D5ZxASa0d2lbrvrx8FgWgKmL7uCs4a1m3eVb9DN0HQszlACR10Kd/ROo3m4P4930MvvTo8fzGoQkFgJyaGm3NneMojnhcmwesUA55xzTvsdMZZ5Q5mjR5fab+TDUcQSUxtGcfToklfhVLMFFk2n8bMtnP9UbqMqSOj2Igf9oMEiBCGdZXexYAB1u8mK7ZUMy5bAXMXE/rmylz721HwVhxerMO3266apkoGtEwWcOFXEiVNFnHrCCLZPFMA5Cy2qSCu7xpln6Rq6k07GOPOu24olIr8MQkpsmCxBluuRfRqUPFkrqLBo9cREEQsLlcTHXzRb53r5MRjDeEiAs1NmZsZSf5/6RdayRWUXAO2flzjZZmbGQl9PZMnef//9STYbOjhzGrCouVuKUQATIXlyOhw/JeAoXMuWsISAJdpbyIqozl0FjcMUssmiHdM0jBVyWDCrTdsmyV5oh4CTN6oZDFtOKGHjdBHPh7MkZRJYLNdwaKGGI/M1PLXgVLQFiyrmyibmyiZ+5etepnr27pgqYstkEVvdsuKJog6D81Sy20J6KWTquglIGG7zG5sBo4bmKF91X2LyePvdZFvRbVED5c72l353OkukZGdnZ/G1r30Nhw4d8ibWKv7v//2/PRWoX3SThG4Lp2GJHXBd1G2BBdNyJoB6FrKjWG03LYyxhqXGwTBdykFW6x1nL0Rh2sCKbaPu3i7GGLhbrgoGTI7ksWm8gJGTNM+KrpsCs0tVPDnr+HsPLtWx5+hyTM/eBmN5vSm7YYebXpZP4IsNNj6vmQIV19KfhdNPN69xcM5gwbGAdTeDQOXxDqLJtp/g87SxlMdsxWz/QVDu7CDoZ6ezREr2LW95C3K5HF74wheC87XVNLiTJHTHl8haLt6iaWPCaL0+ym3B4USWhXAUtS0lSjkdBV2DZTc3OukGAYmybXvTWz250YhZ2QBMAQhNAtK5DhuKOjaWxnCa27N3enoEx44v4+hyvcnPu3e23NKzd6lm4ZdPLzX17OUM2DJecBVvI7/3hJFcU+OadnnLdSHB4Yzw8Qf3lk0BbtowNA6dcyxrHFN5HbprTTMtvmFMFqjnKc7fHGTQwbu0rKUWjP3odJZIyf7P//wP/v3f/x25XC5baVYxcUs+5bYAnDaM/gdzZqIAre5YPEIqF4XjphAS7pgZR0lbrmK2IvypasldFwIrtu2lZWlwLFnGGAwpYcHp4CUAVGxnnHkp4svCGcOmsTw2jeVbevaq8mH/pIplX89eIYGDC1UcXKjiwScb6WUlQxVVFLFjqogTxgtNPXvVcVVJrfOfCM3jFRAwbQnTdt0Ott20GtA4cyxf7laIae7/twm89ZNBB++SQp3DOiORkj3nnHPwox/9CK985St7evD7778ft99+OyqVCs4880zcdNNNPd1/P+nFks+JwDM4P2XRQQ7p+oYt3391S2DetMCVFWczaHCaypgADCl91iMDh0SRM7fklEPACZQlDVoVDA2nzIziFLdnr5Jrtmxi72wZT86ppullPLVQa1KQZdPGo4eX8ejh+J69WycKGB3RwV0XS5CwPN5gg3QV2HS8zc0jdThjMDTmKWKNNRSyeq1flvCwj52hzmGdk0jJXnzxxbj22muxYcMGjI6ONr133333dXTg/fv3Y/fu3fjqV7+KDRs24A1veAMeeOABnH322R3tb9D0c8nHmOOT9PWQwaJpY0PeeUFIiVHLRtkSMG2Buu1Yg9zNrGBSgrnK3m/1NUqK0wsp4Ph7p0YMbBiZxO+eOOm9Z9oCB+arTS6HfXNlzFfa9+zNaRxbJgs4cbKATZMFbJ10sh0m80Z4Hm8K0YWUqFnxv45K6eqeRczBubtMZu694N1bmSoYs2zZqMvGHLMwS3EQy/VgKWqwoo46h0WTSMnefPPNePOb34wXvvCF0LTeXMgf/OAHuPDCC7F582YAwEc+8hHk8/me7HsQDHLJF3RVcOYsjQ3NURIFw7EyDQbUpepkxVDgTtGBEI1UNls641uS+oeTjFc3NI6T3b66fhbcoorHjq1g71wFB0N69tZtgb3Hy9h7vLVn784TRrB5LI/tk+6YoIlizwKH3vm518VfdtPSeJ05wblRQ0PBzYwYqVswbZHYGlZLcRvwJmVoDE0KdlDLdf/z5c/uUKgikRHZfdrhWiRRnuzv//7v48EHH+xp0Gv37t0wDAMHDhzA008/jZe97GV4xzveEdnJHwAsy4auD++vpWkLHK/UI5d8G4o5GIFln1JsaqnaCXVb4Ei55kTbXUVuCYn5qomyZXvdr/OahpptA4yhpGuYLIRbgxuKOeQ03uqWsIU35NEWEqYtMF81I883av9BlKwSgGULHFqouop1Bftny9g/W8HRpfbVhYbGsHN6BM+Ycf87YQTP3DiKqVLvYgl+WYPEnbNStk6/BwZd/cs5AInZmH1uKDryp322ekXdfa4t4c5Vi5Bh50QJI7l1NwegLYmU7Oc//3ns2bMHl19+OSYmJpoU4YYNGzo68E033YT/+q//wl133YVSqYQ3v/nNuOiii3DJJZdEfqbTBOV+Jl4ntTbUdqXxAhYWKpHbJTnesm17PViBhmUBOIGtqptKlmOABceCLWrRVsekG5zzX7ew86pYtlNtJyTqtqN0/UE5nTGv52472lnEqmfvntkyHj9exoF5Z2KFv2dvFBMFvZHdMFXEjukSTpwsdKSUli3RtlpwVOeYnh7B7OxK5HbBfYIBmsZgcEcBKxeFrnEYvkq3KNIWK6T5TthSYt60HUs7RoZJXcNkD5Tsai2U6KoY4YMf/CBs28YXvvCFptcZY/jv//7vlGI6nHDCCTjjjDMwPT0NADj33HPxyCOPxCrZ1UCS/LteBRH8+/E3t7alRNmWKGkco7qGkptPOqprqAiBuGKvMJdGmLxCOkE1xhlKhoYx9zNCOsq2bjkZEgbnsBOkp7XreBbs2SsgMTZRwmP7ZrF/roq9c2XsnXWCbYcCVu9C1cIjTy3hkaea08u2TRS8Bjr+nr1Rq6k0HdyS4u1TOtfZkbzxg8mY+wxxBo070yyY6+7hzM3C4Aw2d7qP6RmkWKo0pzgFqzFnogUVTLSSSMn+6le/6vmBX/7yl+OGG27A4uIiRkZG8JOf/ASveMUren6cKLIOHsTl3yXpZznCeFv5/PsJa26tJrlqjHmKW2MsdRQ7TF7p+9c/MZYzhryuQc2SVA28q5aNiik8a9eMmB+WtOMZh1OGu23C8cX+/kmN9LKKaXtlxP5Mh3IgvWz/fBX756v4qW+/IzmtqaBi57TTTCdncJg2PJdMHEkzTcK2DQ6FlNJpZG7aEpzF73hJ58j5AnO626xc1xrZE7rWWcZEnnMEszOa31c/slQwESSxbf+LX/wC99xzD44dO4b3ve99uPvuu/HGN76xYz/t85//fFx99dW4/PLLYZomzjzzTLzmNa/paF9pGHSuX7sSSscKFagJ4X0ZoiLMwT6qwebWtpTQ4Fiw6rNpSwqj5GWBbaKUj4DEoukeS2PQNA0FxpBnDFJK1G2V5+r824uCjKKh4dkbR/Hsjc3pZcdW6tg7W8GTc2U8cdwZE3RosdrUs3elbuPXh5fx68PNPXs3juWxzc1w2D7pjISfGcu3nSPWDrWtkI3+vgrVDS3NvoSUEDZgQUa6UjhjqGoa5hernq9YYwzcHVCpq9d4I06Q460N0ZWM/hE/lMXVSiIl+5WvfAWf/vSncdlll+Hb3/42AOB73/seDh8+3FVu66WXXopLL72048+nZRhy/eKsHKVgAUD61FjSMSZhDatHQs4pTUlhXL9Wv4sibDMORHaWsqRTBhuc6qCUreoZYdkSphCRBRhJYYxhZjSP6ZEcTtky5slUt5zuZQfmneyGpxeq2DdbwWKgZ+/hpRoOL9WAwEh4NQZ++5ST23vSVAk8hW+UgznXSbQqRFtKVKTEmOaUPveqc5xy6STxZzPXLaFxhrIlYDMAcHKuNbfIpm47CjrPObwHj/BIpGTvuOMOfOYzn8GJJ56IT3/605iensYdd9yBP/qjP1pVBQS9GDvRrZshTof7hwAGNwvKF7cfZV1ZUqBuC0gw5EJWHElKCuOO4/R2laHyqr/TXm8n+g4EizGEdAouTFtZv6KjZW/QpZLTOU7aUMJJbnqZzhhGNIb5ioVHj604PRzcSRVPL9aaGgTVLIHHj63g8WPNAa4TRnI4ZdMoto7mvX4Om8cLsdkjKm0r7HWg/cy2YkZrdNWjwxYSTEqUTduz/MM6xy2XTUcBuy4Lf1GHxpwJFepvzhpKvN/lz/0kkZKtVquYmnJ8Xl5X/VyuZzmz/aDbTke9cjNE5dMK31JRY+F+s6RjTEwhsGwJ2JCocAmYjkKcMnQUUkbU446jZmrZAVeB4S4hlyP8rmHn0w7OVDe1xmszJ4wgb9teaplpC9TsaKs3aeBKMoaJko7nbBnDc7Y0IsaWkDi0UMX+Oaeo4uB8FU/PVzEfaARzbKWOY0/MNr2W0xhOdMuIVZbDzukiRgs6BBqj3sPcBQJOAKybmXPdorI/pETT2KIcc37A/TJIKWG5Los0KIVb1TTMLVbB4Chk5hoDyoXhD/pxzrxg4LCSSMlecMEFePvb3463vvWtkFLif//3f/Hxj3+852W2WdJN2Wuv3QxhJZTq/xkaQYR28oXtxxQCc246l38/NSFxuGZiU95IrWjjSj51xjBt6C3dr4JTZ5OcTyc4qU7Nbgdl9dZtgarpKGDV0D2pTFHHUm6BM9zjjGgaluoWHj+2gv3zFeyfq+DgXBUHFypNPXvrtsTjx8p4/FgZwHHv9ami4bSLdMuJt00WsHk8Dz0wKUNIlR7W3cy5TghOdy4w5vnOlRXdCyWvrGYnO6W9K8MPd33Kmk8Rq2Bf0Hr2W9H9IFGerGma+NSnPoVvfetbOHToEGZmZnDhhRfiLW95S1+rtLrJkz10ZLEplzSKyUADF6C5oXKwnBDorKFyME/WEk4+a95tZJJUvqCFPVe3YEPCCFjDSu4CZ9hWbH/PbCkxvWEUs8eXoTGGmhBYsUST1RpnyavcSv+x/dcs6nzSoO5rEvdNzRIomxaOVizUbOFO02iO5CvGDQ5bAkum3fJekHGDo2y1WsgjI3n85qkFHJxvWLz75so4EhgJH4bGgM0TBa+Hw4lTRZw2U8KGYq5niiFtHm+S3OBekUa2bvD7mzXXKtaVslbZGK67Q133TvJkEynZYaHbYoROus8rZRFXTqgx1rGyGJssYe+RRdhSouqr/vJHbOPk88tZswUO1cwW5WoGrLiNeR0TeviIbL/SnpgoYna+3OSiEO7/j7g9XuOYq1tYDiSw+8+tm27/lpDIjRdw1PdlTOK+WTRtVIXAimmjagnP4hVCOnPN3B8nS0pUhWhaFgeVrc4YSjrDotlqdY2NFbC01GjGPm5wcDCs1C1felljTls1geU2ltc9N8MOt21k0p69QZIqMpUd0g51fr2gX0o2DcoynjlhFPNzKw1fMhylbGgcO7ZOhn42kbtgYWEBX/rSl7B///6Wpt0f/OAHuz+DPtFJpyMhlT+qNWim/FTFDqezWkJi3i1T5Iwhz4Gy28xF7Vcp2ij5FBprnoPlyC6bgmmKui2xiFY3R9AtYgn/eTvFDRpjkABW3PlaUQrNcqdABBPY1bmVNI5ShyXSSs7xgM83ifsmxxnmTAHGGYo5DcWcI4MtJOqWDS4ZpHCarPun+VakRJE3lvBqmZzGBcEZMJLT8ZxNY3jOpobVYwqBvQtV7J+r4MBc1RsJf2QppGfvoSX88lBzUcVm1bN3qjGdeGa0N1Zv2vNbqzipcU5PY3++taKUi36WEynZd73rXVhYWMDZZ5+9qoJdQToZO8GZ48+Mi5LXhIx8wOKyEZypqw1UIElZzCrJP2mALaiDI/vb8vDofjD7omw2/yD5iw7aZWOU3eh/gTPvfJSC4q7F2Gm6XCdZIuo+VG3RlE+sXBk6Z9Bzujvo0unbYNoSZdPCUl2g6nbHKriyKz9k0uquuFM1OMfJk0VsHivgBSc29mdbAseWa9g/V8G+2UbD9GDP3qcWqnhqoYqfBXv2elZvo2F6MeXKIektWssKtlsSKdmf//zn+PGPf4yRkZH2Gw85/Ro70S4bISrbIZjrOuZW8SQhxznyrlKLCvQ402ad/fmj+0F5hJSQgVVLsOggKjvAdpfaQfcK4PiEDe70r+2kBDNtloj/PggpGxY4c/rmCDhWqbNfwGASwg2S5HSGnJ7DZNENptkCBTiWbtVtktOr6cehZcWGhg1FA88O69nrm0q8b7aCgwvNI+HLpo1Hjyzj0SPNPXs3jeWxY6qI07aOY2NRx86pEjaN5SPTy/o93XktkkjJnnrqqTh48CBOPfXUrOUZOoRszgcNI89Zk7sgSTaC/72wwFBjWZru4Z0ydByO6JQEoCVAoeQOKuQ4SzHs837qtuNm8H/p1fk4Vr90/buduVhsKdteFSEdheS/D+pfUwgsu0FGJZf6AalJoChlS6UVZwwFXfPKhAGnY1jVEijWbRyrmaETgNPmsLYrK2aMYcNIDhtGcvjd7c0j4Vt79lZa0stUUcV/7pv3XsvrHCdOupMqfHPaxtza6EHl6K4VEinZU045BZdffjnOPPNML19WsdoGKabNd1WWbruSQv9HE/Um0J380qWahRWfb7HbMsWCxrEpb+B43URdNJ/jqM5bMhfU/oPHYYhPjg9+3k/Ztr3OX/7tDDd9Rrkd0pybum81IbyqOL1mRVrDnLVWm6mt1L03JZBnredlSomo5oh+mXWNY1TjGM3rmB7JYcm0sWzaqFu208awTzmsQPuevf4GOvvnm9PLapbAb46t4DeBoooNJcPz8Z44VcSmiQI2jOUbJdp9PL/VTCIlu3HjRlx55ZUZi5I9neS7qig4gJaSVX8qk+aziJIsZy0pHSUYsiRXHbQKvLMmyAWNY1sxj0LdRN2W4Byei8CPX+5g0QFnDCygkINFEmEdu2pCYMkWCKpoZSXmudpXcjeN/775y3lNV+GWtObrFNUakDNnXaB+e5RLRTUxdxqwMG/8ezCbIK7pus4ZpvI6xnMahAQ2zYzhqLGEqmWjajo+3W5LgzthomjgeUUDz9s67r1mC4kVxvD/7ZnF3rkynnSVb3Ak/PGyiePlBfziQKOUWOcM2yedkfAnqQ5m0yVMFg0Q4SRSstddd13WcvSFTstq/VkJwS9eMOpv+pazcfmVK5ZAjkc7A6pCYEzXumodN6HrWET7bIq6ELAFoHPAshvqsWRoWIKj+FWObdjng+cFOAqpFvJjo6zHfIrGQsH7pjqOKfwBOSVXVFQ8xxnKEenSOTdzAnCugf8HVa1m2uGfVqtxhpGcjhHXLFbuhaolnMm7CUL3wcKDtIUIYdtrnOGk6RGMM+BMTHvbLtcsz8e7b87pXrY/kF5mCemOjK/gx483qtp62bN3rRGrZK+44oqWNJBcLodNmzbh/PPPx1lnnZWpcL2km7LaJFkJYcvZqHxXtYzWGMNI3kC1YnpuiIZ1BSxbNqLmPCWhndyWlDhaNZvSvHTmlHj677uSpyokTCkwqnGMhVj9arIs0EhJC+boAhIFzpFLeC5h9011HFO9U5U/Nc95U2Ax9Jq498SUzW0FNca8vN+KLVC1hTc+XWMMoz3wOzbcC87fSulWTMfa9csTbGIupIQNCc2Xphe3XE8yFijIaF7Hb28ew29vbqSXCSlxeKmGvbOVjnr2bp0oeJkNO90shw0j0T171yKxSnbXrl0tr1mWhaeeegq7d+/GW97ylr60J+wF3ZTVAvFZCVHL2bB8VwBerqnar2N5OaNeKlJ6yssL1CTI/4wiSu6qLUIDZJZ0cmCn3VSfksbB9WY3SdSlVEtvdf6cOS0Ng5VVuRRukKj7pjGG8bwOu8Ih4fSt9RdHRPVcUPPPuCtfgfOmVYe/GMTvFhJAzzu1+X26UjoZC+W6k4e54EufE262hvN3I1/XkhLLlmyZMOwvg/Xj3z4pnDFsGS9gy3ihpWfvfncc/L65RrAt2LP3wHwVB+ar+Lc9jX1G9ewNdmRbK8Qq2QsvvDDyvTPPPBM33HDDqlGyvcr3C+tcFbacVdkIEq3L2RGNtzRP4YyhCtn0C+8/TLu8VEVUalpQ7jkzun2HBHC0bmGHL/rud31EyaKunb+BeFDBqvNPIrN/n+0I09lRxSdKvjCfd11I5Hh4g56k9yAt6vxzOkfR0GDkbORt3fPnztea75XK11UyBScMBzuNBc+h0gPfcNHQcOrGUZwa1rM3kF721GK16ccyqmfv5nGVXjbhppcVsTGiZ+9qouOBPKeffjoOHTrUS1kyJa6blKKTabJRy1l/NkLYcrYmWvNSg5kLwYerV6j6xYQAACAASURBVF3C6m4OaxSqUiwuUBMmiz9ImOcMy1ZQHqdXgbI4k8gcdd/8mRkaY1iyBAwmmz4b5S4pcI5xXUNdBBufOz7buGcgTeewdoSdv8YcRa/8uUVDIpfXnAGWpu11G/MH5tTIG+WzTTQip802naB69s6M5vF7vpHwNUvg4Lxj6aoy4r0hPXufXqzh6cUa/mNvI72soHO3mMLx86rKtpH86hnY2LGks7OzKJVK7TccIjopq21H3HLWn40QXM4qWRRh1lbU8brtEtamA6HPTRG/YZgsJY1jzrRQE47bg/uE4q6bRI38Tipz8L6p5uYlIZq6loV9Ns7NU9CarWinhLp9E6FuO4cB0fesrhoH+UqYASeXVfUosIWELhs+XctuPock9DPRIa9zPOMEZ3qwQkqJeZVe5vp7981VcGC+eSR81RJ47OgKHjvanF42M5rzfLzK5bClTc/eQRGrZI8fP97ymmVZOHLkCD760Y/iggsuyEywLOikrLYd7T7iBSkCGypZcq7iVe/6g2XhRQqtx0ibNdHut0QdwmAc1RAZGufW+lmdN5qs+Etp1XlxxnzTHxoEz9Uvc/C+KStc57zF3x21pI9qUN78ejLN04vvcdQ9U7tWLqawQ2muH58z5+tr2QJ5MNQtgXKCTnPA4OdwMcYwVcphqpTD72xrLqpYAcMjT85in8/ynS03F1UcXa7j6HIdP/dNqshpDNsni16Wg1K+E4XBppfFKtkzzzwTjDmzmBSGYWDTpk0499xz8Zd/+ZeZC9hrel1W240bQucMG4o5mIbjszKY7U38DI5fdiLcrT7ETrIm/OW3YTgZDRIVy44slIg6J1tKCMAL5oUp6JqbG6wUcVSRx4hsnK+6b3W3MxaDE/haqDZ/+cLONylZuZSCxN0zf+BQuQTU3345/dezqGteNzMpJY5XLbcoQnhtHf3oLNznPAwYGsczpkcwGfgVWKyaXmbDvjlnTtv+uSrqvuezbks8cbyMJ4639uzd6atk2zFVxLaJ/qWXxSrZRx99tC9CDIIoy6YTunVDKFlGdQ1zpuVZen6EdHxtlpBNVnGnWRNx5bdSShQ1DVZEocRITActvzxRX2T/sj+uu5lpS2h68z4Ykim5Tpf0WbiUgrS7Z8HJw2F/R8nEGMNkXgfXGq4GNTmiZgmYlmjKd14tjBcMPHergecGiioOLdUapcRupkOwZ+9cxcTcQRP/7+Ci95rGGLZNFrzWkSrNbKrY+/Sy1eM97jG9bBDTKzeEWmqHWS7+pbZ/Kdxp1oQqv1X+U4U6DgPDiKGjyswWWeI6aCWRR21SbdPdrCoECggvA25Hp3okC5eSQj1z0WftwOAE4HQ410HlBSvrnLn7yjHWNIk46hx0jUPXOCYLbkGFlBgdy6O2UktcFDGMaJxh20QB2yYKeMnJjddX6pYvvczt3TtXRsXXF9eW0nvvJ080Phves7eAfIdtOYF1qGSzGgneCzdEkqV2cCnczRK3oHFs0XJexRfgLN3nLRuABEwn+lvwFG8jZzRqOZ5EnjznEJBNroiw/SjXSVgGQ5ZL+l67lMKeuboQ0AJy+l0nGmNupoNzvXKcQUpg2bZRF05FoQ3VLrP12Y0/B4axgoET3FK0uKKI1chITsdpm8Zwmq9nr5QSR5brzQ10Zst4ejFhz96xPHZOl3DatglsLOipevauKyXbj5HgYW6IpF/WTpb+tpQwOEPdFqEdu5IscXOcw4LEYsiYESV7UQs2BI9ejpc0jnnT8toIBqea5jlDXTgPftRDqpbEURkM/swMP71a0gPxLqWk9zT4zPl/PCtub1u1clFuIn/GhC2d7Ri4FyzTAj+6/mc3KFcSt1iwKKJmObPRKpadetbWsMIYw6axPDaN5fF/djaKKmqWjf1z1aYeDnvnyliuBXr2Ltbw1GKtqWdv0eCem+FZMyP4rZNPCD32ulKyvRgJnoZOOn61G3Ojtgvu20k/araO0ljo6tqEbSnRXFChZIg7Z+F+xl9BpXJol908T5XOpSaRRp1rkGBmhqIXK5J2pL2n6rqG3VcGp9eFpjWCkGGl2BJO8UhUX2EJYMmyoQUs/E6uB2NqKrCGSRiwhfSKIiqr2LUQRV7X8KyZETxrpjm9LEnP3oopvJ6933v0KN75R78deox1o2S76V3QCZ1YzVI6eZJRI1uKbmcuKVtzTJVylVJihHMYKVrQ+a9NWDRbbaOi3VHLcf85B/OEJSQs2dwvV5W3OoUarCXq3a7rlT8zoxe+9Xakzkd2r2tUgE/CKQzIM8DmreODFKo4RGetncHUcZbd3Nqga6nbFVqwyY1pO8pWBdLWmtIF4nv2Lksnvcxv+QZ79gZZN0q2m94FnfjmOrGay7bTmSus0krCUcDTBo/dN2PMLbtMvmQOXpuoJuXK0o1ajofJpb70zv6arWEVNXfq8NHUNCbpsr+XWSLtSHtP1XVVFmyYj10CKIv4H3YZ+DeIGo8UmikSIlcUSZ5zQ+NNqU+mO3a9atlrVukqDI3jmdMjmNIZgA3e6wsVE0u+6rUg60bJdhKV7jRIlsZqDn4mWJKrUIEQgd5b5MFTUTIEG3znOMOoFm4VxZ2zv2TYXw6qoub+eVvddB3Lkk5WQpzB7XlrB1Lbmke2SzfgGZXyxgL/+vFf26ir1e556CYYrJTumKtKam4ArWKuHX9uOyaKBrZMFCLfXzdKNm1UupsgWRqrOez/g0ttv/XTriTWv7+kFl7YtdEYw1heh+V2ucoxhkkj+nGJO2cZ8f/qOOpcRzUNuSHttN/JSkhKuPPWWrepSYk8d4Yo6m4nsKhDcF8KXxD1mbBeF1Fy+el1MFiV/04WG/7ciilQG1DT8mFg3ShZIF2iedqloX+pJZGscbf/2Q17jsM+q3EACRRtWiMw6tqo1K3RNnmC6nhhPwx+UaLE4owNTMEmWSZ3shIq2wJ5LbpJuCklRt0PjOi8ZVyOgsEpHgl7JtXhDDdoGvXMRckf95zbrqKdMLSO7ktL03LhjNT2CiOSWgyrnHWlZJMmmqdZGkoJb38qggw0lE1YtFgds5P8zxznMFi8fJ3kiXabhO8E7Zq7e/nPvbGEjvD1dZnb2glplsmdrIRMKWEwjpImQ2aeMRjMUZIGY8hzDk1nsfLorPV9nTmTd6ui4ZUNPnNxJdBh5xPMhLBlcwe5TtE5w2he95qW+zMXBjWepx+sKyULJEs0T7o0rItG1DgYQRbSnzAum+ZQRQV1klraWZV+Bq/NxlIes20ip0BjyemcX7OfuZEVEf3l7EbmTulkmZzmuvsVatFdfvh1iP/HRn2u3bMZfF+NOM9xDsturmZS111n0WNzwp5zf76uQra5Lp0SlrlQrtvIr7Hm3et2AI/GGIwQCxNIvjSsiYZSVRHexj6Ylw6l3gccqyLqQVXWpBGQKfgZtZ3GGqlV7fadBu/aBNORQtLLgMaSUwXMgjmetpSYMnRMGXrbc+sXSdxBQYL3RwWdNKDlHFQXNbWEL7qBRPVcqG0ih3dGPJv+99UzF3fd465t2MthTYPUZlHXpVcYGsdE0cC2ySK2TxaxYSSHUk4b2mY2SVl3lmwSkiwNNTR6cgYbbisk1PBBp1nHmM4jE8oVSSxttcy1ZWMcjAZkEpFvt6QOLjmjgnbMPY9elqt2Sjc50zpnKIFj2ba96x8sb7WExHzNRNX3o6SW8AyNsTZ5zpt6DHdzDnHXPYrgcx72HAcDar3MJY9D81wLvio0dwBlbZVlLZCSjaDd0jDPOcqitS9qEGVpOJ9L/mBG5X8Gl7le1gF6P4PKtEXbJXVcRNyPP7rdz9zWMLrJmQ4WXCjUNSlpTh7zuC2a8o2D8966dZFEnUPcdQ/D/5yHBdXCmsd32uGsU/xVaCgaXgBttfRaICUbQbtAEGNA2f1BjXve/O/1Qvd1Uxqc1oJcrLfOAfNbSmVbYETnoe/FNfhWrgcG5zp31EhHoiXxPer8gq93kimgaHf9/eWvwZxn5befMLTIfOMoenkOfvzPecv03i7daVmhh1i5ZVfpDmPwjJRsDO2W7mqpFVWK6l9qZd3sWRG2nOsk2dyWsiWYEiyQqAqJvMbA4fQjiOq3oM7dEhJLlt20rcZY5IjxIMHzYOUayqaNHGct87qcTIzw10sa76iTV7vr7y9/bb4OjeGF6gemjPDuWe3OudtzCKPxnHNopg3/RItO99kvmqxcNMp+ndxc0TRwYFCQkk1A1PI2rzFUzcacqeCUULXU6lX0vJNlbqfJ5kI2rHBbSqyEuSikxGzdAgNrWbIFG3xbQnoNyWVguwXLhuUGx6KUjiUk5i3Lk0vJUBUCc6ZoGUMT9bp/WW9FTHWNul/trr8M/KvOT2WdeBVeSBatj7p3NSFQFc4qwrLD3VWdPHMqEJd10/IsURVo4wV3lLrb2GaQKWKkZDsgaF1U3W9fnjOY7n30W3G9Ckh1mhDfiXvBKapwlaBpN7VA5MxJfueMOct+hqbyWIXGGg2+F007tkl31b2mYbJYQuJo3WzJwR0R0ouwB7uERb2uzrsuZOq84HbXnwX+9csRtl07907YD5L/GteExKjmVIv5Q0HdPHNZNi3vN5wxlHIaSjnn+lq2QMVsNLjply+XlGxKgtaFP6oLAFOGY5lkET1PmxDfTRRdYwyCAcuW3dJjVkiJmgQKHBCMAdKZuRXWbFxAFSmIFneKH0eBCGfJGnB1zAemN6jtF2omTCG8WWGq94E/Su5/PXjejAHjRvJsh3bXP1j+2k20Pnjvwjp52dIZSaRcLtz11Xb7zPW6afmwoGscYxrHWKE1Y6Fuy8xcC6RkUxJlGaovTk1I5DXeNvoaFbxpR7qE+GT7jIwWJ1ge+60yILyiyxbJ5sDKEFlUb9rQ7SVgSiDPmmUIHivq2OpYabIdoq6/+nGZ0DVvZRN23KTRelVsoK5xmEWsjqEs9nGjt0v5QWeBZEkwY8HvWuh131xSsinoRU/aqOBN0qVYmuVcNxFo1ZqvpHGYsnlppUpCgUZXrbhDaRxgCSZVM4RkIUgZuW/mHt+xtljocj3sb0UnK9/g9feXUuc5Q0VIcHff/t2nidZbQmLFbkwKFlKV6LY2gVF/9St/da0SdC30spsYKdkUdGsZ9qrjUdLlXFr3QvAcGJwuUSXNadmnCI6T4SFffv/+nRHksik5P0zWPG92FajrHZW9wVjzRAV/Q3C1fVR3qm6i5Or614TAgml7M9A8ueFY2eNuY5U00fpgHm6jRWSjc1fYOatt1qrl2W/83cT8ebmdVJ8Nd6hwyOg2N7GTUs442pVfAo4lGmcJRkWL/eeg/IxhyrSgsci+BGr/tnTmkOV4tMVb4K019kEZwjCY8xAH38+7xwr7XNooeVRJcc2OVuLSfd8pf46/Pn78z0g+5Hr5fzCD57aKYlKrCpWXOzOax84NJWway2OsoENP+ItGlmwKurEM+z3+RtFptFhjDFwLT6pX5DnDBsMAgND953hz1ygGp2uUJWVT4DAqT9Z/vaNkKGocU4bekg9b4BzjuhaZJ5tkxRCXo8oYEt1PxpD4+oeVyqqsDeWyUSuMYGrasOWvrlWCebl1160Q9ySQkk1Jpx2wug5CdUGn0eLxnI5jaJQG+2vjOYBJX15rcP9SRswh05w5ZKpDVLuKL//1DsowWTDAhXN+BS284ivq9Xa0c+0U2/SgUAgJGAmvf9gzos7ZYI2VTlDBprXMid6R0zlyept+JH2SZc3QqWXYqzLIbkgbLTY03nKuceNh/PuP+iECHGvAlmgqyY0i7HorGTaW8pivNmYrRZ1fJ1Hydq6dmkjm2vFfonZyxN17g3OMMqfzln+z1Zi/ut4gJdsBnViG3bgaBkkn59pr10iUDEZG1lsS+W04K464IqK097PdM6IxhgmdY0Tnayp/da0zFGuM2267DTfeeOOgxUhNksCTn06DUMNAmnNN4xrJSoZuSCpXnvf+fiZ5Rvp1HYjeMPBv9c9+9jN84xvfGLQYPSUqGp20KfdqZxhcI92QVK5czP3cUMx1Vda61p+R9cRA3QXz8/P4yEc+gmuvvRaPPvroIEXpCUm6XXU64mU1sVpdI4pU8rPWoF+3roy1Wta6XmFygL3A3va2t2HXrl14+umn8dBDD+HWW2+N3d6ybOhtpqYOCtMWOF6pR2YdbCjmMvMhDiOr/XqsdvmJ4WFgluxXv/pVbNmyBWeccQa+/vWvJ/rM3Fy5o2PNzIzh6NGljj6blEXTjrV8VharGA8ZENcP2TqlW9lkjGU/3wPrPetr1438w3xfgeGWb7XKNjMzFvr6wJTsfffdh6NHj+Liiy/GwsICyuUy/u7v/g7vec97BiVSxwyq0GDYWe3L3tUuPzEcDEzJfuYzn/H+/+tf/zoeeuihValggcEWGvQav0LpFYPo5tRLxbiWu1ER2UN5sj1gtUfTgYigXaUOS8hVFdHuZNQOQWTJUCjZSy65BJdccsmgxeiY1R5NjyohrbvTaldL6lCvupwRRC+h8GiPGJZCg6gc3bjt5y0LdRE+jqOT7mD9xH++ve5yRhC9YCgs2bXAoGcjpV0mq8mxS1ajOTRnTveqsOGDwxa0s4TE8Uod86bTDVxIp19tVGNsYDjPg1j7kJLtIYOKRqddJvsnx/otXiHdcS9SYiSQjzxMQTt1vuM+y1SiMSG3FPiR8DNM50GsD8hdkAH9ri1Pu0wu2yJ2cmzdN1JFMUyuzLDz9YsXlN3PMJ0HsT4gJbvKSZOjq7b3T44Nm3YgpDNuRrjKapiCdlHny30yqgm1QYbpPIj1AynZVU7ajldCtk5RNSL0jsDwdQeLO1//uJYwS3eYzoNYP5BPdpWTNkc3OEXVeY0hz53x2n4LsKBx6EOW9hQnin9cSzeNranCi+glpGRXOWlzdNVU2ODkWM4Y8kwFhhgmdA0zI3kcLdczP4c0ZNnYmgoZiCyg9dMaIG2ObknjKERMjuWuUhkd0m5nQDaNrVXGQlB5qwwNK22HcYJwISW7Bkjb6FnnDFOG3jKuWlmwU74BicOIOt9c4Mejm8bWVMhAZAW5C9YIaXN0dc4wldMxLqVnpbWbHDtM6NyZPmAa1a79p9RFjcgSUrJrjLQdo9SY7tVKLzpkraUuasTwQe4CYt2zFrqoEcMLKVli3aMyFuKgQgaiU0jJEgSGp4sasfagJ4cgQKO4ieygwBdBuNBMLyILSMkSRACa6UX0EnIXEARBZAgpWYIgiAwhJUsQBJEhpGQJgiAyhJQsQRBEhpCSJQiCyBBSsgRBEBlCSpYgCCJDSMkSBEFkCClZgiCIDCElSxAEkSGkZAmCIDKElCxBEESGkJIlCILIEFKyBEEQGUJKliAIIkNIyRIEQWQIKVmCIIgMISVLEASRIaRkCYIgMoSULEEQRIaQkiUIgsgQUrIEQRAZQkqWIAgiQ/RBC0AQaxlbSggJcAZojA1aHGIAkJIliAwwbYFF04YppfeawRhKGofOSdmuJ8hdQBA9xhISxyv1JgULAKaUWLRsWEJGfJJYi5CSJYgeU7YFotSodN8n1g+kZAmih9hStliwQUwpYbfZhlg7DNQne/vtt+M73/kOAODss8/Gu971rkGKQxBdk9QTICSgkWt2XTAwS/bBBx/ET3/6U3zjG9/AN7/5TfzqV7/CD37wg0GJQxA9IWlMi2Jf64eBWbIzMzO48cYbkcvlAADPfOYz8dRTTw1KHILoCRpjMNqkahmMUTrXOoJJOXjn0JNPPoldu3bhS1/60v/f3p0HNXG+cQD/IocieEE51MFqq6LSKSCHoqhFJIEEFKoWUESxtjpeVWlta0VttY4yFAUVtdajitRSz0pBELSggDhB8JiRigiIkoBGEQOYEPL8/mC6PyOxijVNSt/PX+y+2d0vD8yTzSZ5F/3793/u45TKFhgZGf5zwRjmFTS3qCBtUmh888sAgKWpCYwN2dsh/xU6/5xsaWkp5s6di+XLl/9lgwWAhw8bX+kYVlbdcO/e41faVttYtlenz/ksLcxwu6Ze4+dk65qadZislT7X7t+azcqqm8b1Om2yhYWFWLx4MVasWAGhUKjLKAzzWhkbdkJ3Y0P2jS9Gd01WLBZjwYIF2LRpEzw8PHQVg2G0ytDAgH2K4D9OZ0129+7dkMvl2LBhA7cuJCQEoaGhuorEMAzz2umsya5cuRIrV67U1eEZhmH+EewtToZhGC1iTZZhGEaLWJNlGIbRItZkGYZhtEgvvvHFMAzTUbEzWYZhGC1iTZZhGEaLWJNlGIbRItZkGYZhtIg1WYZhGC1iTZZhGEaLWJNlGIbRog7dZE+ePAmBQAAej4eDBw/qOo6aGTNmQCgUYtKkSZg0aRIuX76s60iQyWTw9/fHnTt3ALTehy0gIAA8Hg+bNm3Scbq2+b788kvweDyuhrq6R9zWrVshFAohFAoRHR0NQL9qpymfvtQuLi4OAoEAQqEQe/fuBaBftdOUr921ow5KIpGQl5cXPXz4kBoaGiggIIBKS0t1HYuIiFQqFXl6elJzc7Ouo3CKi4vJ39+fHBwcqKqqipqammjcuHF0+/Ztam5uptmzZ9Pvv/+uN/mIiPz9/ammpkZnmYiIcnNzKTg4mORyOSkUCgoPD6eTJ0/qTe005cvIyNCL2hUUFFBISAg1NzdTU1MTeXl50fXr1/WmdprylZWVtbt2HfZMNi8vDyNHjkTPnj3RtWtX8Pl8nDp1StexAAC3bt0CAMyePRsTJ05EYmKijhMBycnJWL16NaytrQEAV65cwZtvvgk7OzsYGRkhICBAp/V7Nl9TUxOqq6uxYsUKBAQEID4+HiqV6h/P9fQNQY2NjfH222+joqJCb2qnKV91dbVe1M7d3R379++HkZERpFIpWlpaUF9frze105SvS5cu7a5dh22ytbW1sLKy4patra1RU1Ojw0T/V19fDw8PD2zbtg379u3DoUOHkJubq9NM3377LVxdXbllfavfs/nu37+PkSNHYv369UhOToZIJMLhw4f/8VyDBg2Ck5MTgNYbgqalpcHAwEBvaqcp35gxY/SidgBgbGyM+Ph4CIVCeHh46N3/3bP5lEplu2vXYZusSqWCwVP3VCIitWVdcnZ2RnR0NLp16wYLCwtMmTIF2dnZuo6lRp/rBwB2dnbYtm0brK2tYWpqihkzZui0hqWlpZg9ezaWL18OOzs7vavd0/neeustvard4sWLkZ+fD7FYjIqKCr2r3dP58vPz2127DttkbW1tce/ePW753r173EtNXROJRMjPz+eWiQhGRjq/cbAafa4fAPzxxx9IT0/nlnVZw8LCQsyaNQuRkZEICgrSu9o9m09faldWVobr168DAExNTcHj8VBQUKA3tdOULzU1td2167BNdtSoUcjPz8eDBw/Q1NSEjIwMjB07VtexAACPHz9GdHQ05HI5ZDIZjh07Bh8fH13HUuPo6Ijy8nJUVlaipaUFKSkpelM/oPWfe/369Xj06BGam5vx888/66SGf94QNCYmhrvjsj7VTlM+fandnTt3sHLlSigUCigUCmRlZSEkJERvaqcpn5ubW7trp1+nT6+RjY0Nli5divDwcDQ3N2PKlCl49913dR0LAODl5YXLly8jMDAQKpUK06ZNg7Ozs65jqencuTM2bNiARYsWQS6XY9y4cfD19dV1LM6QIUPw8ccfIzQ0FEqlEjweD/7+/v94jufdEFRfave8fPpQu3HjxuHKlSsIDAyEoaEheDwehEIhLCws9KJ2mvItXLgQvXr1alft2HyyDMMwWtRhLxcwDMPoA9ZkGYZhtIg1WYZhGC1iTZZhGEaLWJNlGIbRItZkGUaHqqurdR2B0TLWZDuQ1NRUBAUFwdnZGZ6enli9ejXq6uq48fHjx6O4uFiHCVvZ29tj/Pjxbdbv2bMH9vb2KCgoeG3HmjNnjto3dP6uNWvWwMnJCZ9//vnf3ldiYiJ27NjxGlK1OnPmDAQCAVxcXDB9+nSUlZVxY0lJSfD09ISbmxu+++47br1SqURUVBRcXV0xbtw4pKamcmN3795FeHg4XFxcIBAI9O6r3/8ar3l2MEZHEhMTycvLi3Jyckgul5NUKqVvvvmG+Hw+NTQ0EBGRl5cXFRUV6Tgp0eDBg8nd3Z2uXr2qtv6DDz4gJycnunDhgo6SvdiwYcOopKTktewrPj6eoqKiXsu+xGIxubm5kUgkIqVSSbt27SKhUEhERJcvXyZPT0+qrKwkiURCfn5+dPbsWSIi2rVrF82cOZNkMhkVFhaSu7s7PXjwgIiI5s2bR9u2bSOVSkXZ2dnk5ORECoXiteT9L2Fnsh1AQ0MDYmNjkZCQgDFjxsDExAQWFhaIiopC3759ceDAAe6xaWlpeO+99+Dt7Y3jx49z65OTk+Hv7w9nZ2eMHz+em4j46NGjWLJkCebOnQtnZ2fMnDkTIpEI/v7+cHFxQWxsLLePbdu2gc/nw8nJCQKBACKR6LmZnz4G0Pr1T4VCARsbm5fKFBERAT8/PwQEBICIkJCQgBEjRnATPc+YMQNA6+Tov/32G+7cuQMfHx9s3LgRrq6u8PHxwblz5zRmKykpwbRp0+Di4oL3338fly5dAgCMHTsWSqUSwcHBOHv2LPf4lpYWjBo1ivueOwBERUUhISEBRIS4uDh4enrC09MT69atg0KhQF5eHnbu3IkjR47giy++APD/M9ERI0YgMjISMpkMAHDjxg1MnjwZrq6uCAoK0jhjm1gsxuTJk+Hi4gJDQ0OEhoaitLQUjY2NSEtLw8SJE9GvXz/Y2NggPDyc+9unpqYiIiICZmZmGD58OEaPHo20tDQAQFVVFYgIRIROnTqhc+fOz/17Mn9Btz2eeR3Onz9PPj4+GseOHTtGoaGhRNR6JhsWFkaPHj2iq1ev0vDhw+nmzZt069Ytcnd3p4qKClKpVJSUlEReXl5ERHTkyBEaNmwYXbx4kRobG8nPz4/4fD5JlAGN3QAAB8FJREFUJBK6ceMGOTg4kEQiodzcXJowYQLdv3+flEolxcTEUFhYmMZMgwcPprNnzxKfz+fW7d27l7Zv3058Pp8uXLjwwkwODg5UUlJCjx8/pszMTPLy8qLbt2+TRCIhX19f7thhYWGUkpJCVVVVNHjwYNqyZQspFAravXs3TZgwoU02uVxOPj4+lJiYSM3NzZSenk7u7u4klUq57LW1tW22W7NmDW3evJmIiJRKJXl4eFB5eTklJyeTv78/icVievjwIYWFhdGmTZuISP1MtqKigtzc3Ki4uJiePHlCUVFRtGLFCiIi+uijjygpKYmIiFJSUkggEDz3f+FPqampXL3mzZtHycnJ3FheXh75+/sTEdHw4cOpsrKSG9u0aROtXbuWiIiSk5Np2LBhNHToUBo6dChlZma+8LhMW+xMtgOQSqWwsLDQOGZpaQmpVMotz58/H927d8c777yDCRMmICsrC3379sXx48fRr18/1NbWwtjYGPfv3+e2GTJkCNzc3GBqagoHBwfweDzY2Nhg0KBBeOONN1BTUwNnZ2ccPHgQvXr1glgsRteuXdX28SwHBwc0Nzfj5s2bAIBTp07Bz8+PG39RpoEDB8Le3h7m5uZIT09HcHAw7OzsYGNjg9mzZz/3uBERETA2NoZAIEBVVVWb8WvXroGIMH36dBgZGYHH42HIkCHIycl57j4BQCAQcGfaIpEINjY26N+/P9LS0jBnzhzY2tqiZ8+e+OSTT5CSktJm+9TUVPD5fDg6OqJz585YtGgRTp48CSJCt27dcObMGeTn54PH42nc/mklJSVYs2YNd4bc2NgIU1NTbrxz58548uQJN9alSxdurEuXLmhqauKWV61aheLiYsTHx2PFihVqM2QxL6fDThDzX2JpafnciY0lEgksLS255d69e3M/W1tbQyqVwtDQEHv27MGvv/4KW1tbDBw4EPTUlBY9e/bkfjY0NIS5uTm33KlTJ25m+OjoaOTk5MDOzg62trZq+9CEx+MhIyMD5ubmUCgUePPNN9WO81eZnv6dpFIpRo0axS3b2tpqPJ6JiQnMzMy4/WvKJ5FI2mzfu3fvF04c7erqivr6epSXlyMjI4N7whCLxWo1t7W1hUQi0XjcEydOcC/VgdbZsqRSKVatWoWYmBgsW7YMLS0tmD9/PmbNmqUxh0gkwoIFC7B06VLweDwArdP0yeVy7jFyuZxrul26dFEbe/LkCUxNTVFTU4O4uDicO3cOBgYGmDBhAn766SecOXMGwcHBf1kLRh07k+0Ahg8fjvr6ehQVFbUZe3aquKfPBqurq2Fra4uUlBQUFhYiKysLJ06cwIcfftjuDHv37oVMJsP58+dx5MgRBAYGvnAbX19fnD59Gunp6eDz+W1yv2ymZ2fP/zsz6VtZWbVpgnfv3n3uK4U/GRgYwNfXF5mZmcjKyuKarJWVFcRiMfe46upqjfuysrLCtGnTIBKJIBKJUFBQgBMnTsDS0hI3btzAV199hdzcXMTFxSE2NhYVFRVt9pGTk4N58+Zh9erVCAkJ4dYPGDAAt2/f5pYrKirQv39/jWOVlZUYMGAA7t27h6amJrUnIiMjI72b9/jfgDXZDsDU1BSfffYZIiMjkZubC4VCgdraWqxZswZisRhhYWHcY7dv3w6ZTIZLly4hOzsbfD4fMpkMxsbGMDQ0RF1dHTZs2ICWlpZ2ZZDJZDAxMUGnTp0gkUgQHx8PpVL5l9s4Ojqirq4OSUlJbaaza08moVCI5ORk3L17F/fv38f+/fvblf3ZTC0tLTh48CCUSiVOnz6Na9euvdScpkKhEAcOHICVlRXs7Oy4dT/88AMkEgnq6uqwZcsW7nc1MTFBQ0MDgNYnnJSUFFy/fh0qlQo7duzAggULAACxsbH48ccfAbQ2Y0NDQ+6M/E9VVVVYsmQJoqOjIRAI1MZ8fX1x9OhRlJeXo7a2FgcOHOCeBHx9ffH9999DJpOhqKgIubm58Pb2xqBBg9C1a1ckJCRApVIhLy8PRUVF8PT0fOXa/lexp6UOIiQkBD169EBsbCxu3boFMzMzjB8/HocOHVJ7eT906FB4e3uje/fu2LhxI/r06YPAwEBkZ2dj9OjR6NatG6ZOnYqSkhJUVla+9PFnzpyJJUuWwM3NDRYWFggODkZCQgIaGhraNISn8Xg8XLx4Ue1SAYB2ZfL09MSkSZMQGBiIXr16wd3d/ZU/5G9iYoLt27fj66+/RkxMDOzs7JCQkKD2qYfncXR0hJGRkdq15SlTpqCmpgZTp06FXC6Hn58fli1bBqD10wr79u3DwoULsXXrVkRFRWHZsmWoqamBvb094uPjYWBggLVr12LlypXYuXMnevTogdWrV6vdBwsADh8+jMbGRkRGRqqtz8zMhKOjI+bPn4+IiAg0NTUhNDSUyzhr1ixUV1fD29sbZmZmWLduHXe5ZMeOHVi7di327t2LPn36IC4u7qXqwKhj88ky/3plZWUwNzfnGkBycjLy8vKwefNmHSdjGHa5gOkArly5gk8//RSNjY2oq6vDL7/8gpEjR+o6FsMAYJcLmA5g4sSJKCoqgpeXFwAgKCgIU6dO1XEqhmnFLhcwDMNoEbtcwDAMo0WsyTIMw2gRa7IMwzBaxJoswzCMFrEmyzAMo0X/A+xCSX4UvqwuAAAAAElFTkSuQmCC">
            <a:extLst>
              <a:ext uri="{FF2B5EF4-FFF2-40B4-BE49-F238E27FC236}">
                <a16:creationId xmlns:a16="http://schemas.microsoft.com/office/drawing/2014/main" id="{C4FD4FCC-DDDB-4584-A321-291107DEC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2FBD1089-3F31-4DFE-8545-D1FAC8667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VkAAAFZCAYAAAAy8lzbAAAABHNCSVQICAgIfAhkiAAAAAlwSFlzAAALEgAACxIB0t1+/AAAIABJREFUeJzsnX2UXHV9/9/fe+d5dnb2eTe72WxiyC7BTXgMCgFBoBSoHFqEo2CpFBGhYrWtFq1Ifq16FG2PValHsRyPUtFaOUeoxYcKKghqSMEsCWFDQrJJNvs8u7OzM3dm7tPvj+/cmTt37r1z53l29/vi5ITM3Ln3cx/mM9/PM1FVVQWDwWAwagLXaAEYDAZjLcOULIPBYNQQpmQZDAajhjAly2AwGDWEKVkGg8GoIa5GC1AKc3Oxsj7X3h7A4mKiytJUByZb+TSzfM0sG9Dc8q1W2bq7Q6avr4uVrMvFN1oES5hs5dPM8jWzbEBzy7fWZFsXSpbBYDAaBVOyDAaDUUOYkmUwGIwaUjclu7Kygne84x04deoUAOA///M/8Y53vAPXX389PvGJTyCdTtdLFAaDwagbdVGy+/fvxy233ILjx48DAI4dO4ZHHnkE3//+9/Hkk09CURQ89thj9RCFwWAw6kpdlOwPfvAD7NmzBz09PQAAj8eDPXv2oKWlBYQQDA8P4/Tp0/UQhcFgMOoKqWcXriuuuALf+c53sHHjxuxrkUgEN910Ez73uc/hLW95i+3nJUlu6vQOBoPBMNLQYoSZmRnceeedeOc731lUwQIoO0G5uztUdiFDramHbIIAJJOAzwf4/c4/18zXDWhu+ZpZNqC55VutslkVIzRMyR49ehR33nknbrvtNtxxxx2NEmNNs7wMjI9ziERI9rWODhUjIwpaWxsoGIOxjmhICtfKygre97734cMf/jBTsDVieRnYu5fPU7AAEIkQ7N3LY3m5QYIxGOuMhijZH/7wh5ifn8e3vvUt3HDDDbjhhhvw5S9/uRGirFnGxznIsvl7skzfZzAYtaeu7oJnnnkGAHD77bfj9ttvr+eh1xWJBApWsEYiEQJBKM1Hy2AwSoctZ9YgqVR1t2MwGOXDlOwaxOdztp3XW1s5GAwGU7JrEr+fZhHY0dGhMlcBg1EHmJJdo4yMKOAt6jZ4nr7PYDBqD1Oya5TWVuDCC+WCFW1Hh4oLL5RZniyDUSdW1fgZRmm0tgK7dikQBBrk8npZNgGDUW+Ykl0H+P1MuTIYjYK5CxgMBqOGMCXLYDAYNYQpWQaDwaghTMkyGAxGDWFKlsFgMGoIU7IMBoNRQ5iSZTAYjBrC8mQZNaXc0TcMxlqBKVlGTWCjbxgMCnMXMKoOG33DYORgSpZRddjoGwYjB3vaGVWllNE3DMZ6gClZRlVho28YjHxY4MsEFhEvHzb6hsHIhylZHSwiXjna6Bs7lwEbfcNYTzB3QQYWEa8ebPQNg5GDKdkMzRoRFwRgcRGrKlDERt8wGDmYuwClRcTrZeaudtcFG33DYFDYShbNFxFfS64Lvx9oa2MKlrF+YUoW9hHxdBpYWaF/1ysi3qyuCwaDUTrMXQDziHgiAUxOcojF6GuhkIoDB2pvrjej64LBYJQPWxJl0EfEEwng8GE+q2A5TsXAgFIXc73ZXBcMBqMymJLNoI+IT05yUDJZRqGQiuFhBYEA/XetzXWWzM9grC2Yu0BHayvw5jcrmJ4mEEXA7QY8nsLtammus2R+BmNtwVayBlIpqliDQXMFq9+uVrBkfgZj7cCUrIFmMNdZMj+DsXZg7gIDzWKus2R+BmNtwFayJjSTuc6S+RmM1Q1TsiYwc53BYFQL5i6wgJnrDAajGjAlWwS/nylXBoNRPsxdwGAwGDWEKVkGg8GoIUzJMhgMRg1hSpbBYDBqCFOyDAaDUUOYkmUwGIwawpQsg8Fg1BCmZBkMBqOGMCXLYDAYNaRuSnZlZQXveMc7cOrUKQDACy+8gOuvvx5XX301vvSlL9VLDAaDwagrdVGy+/fvxy233ILjx48DAJLJJP7hH/4BX/va1/DUU0/hwIED+PWvf10PURgMBqOu1EXJ/uAHP8CePXvQ09MDABgbG8PQ0BAGBwfhcrlw/fXX46c//Wk9RGEwGIy6UpcGMZ/97Gfz/j07O4vu7u7sv3t6ejAzM1N0P+3tAbhcFo1ei9DdHSrrc/WAyVY+zSxfM8sGNLd8a0m2hnThUhQFhOQmD6iqmvdvKxYXE2Udr7s7hLm5WFmfrTVMtvJpZvmaWTagueVbrbJZKd+GZBf09fVhbm4u+++5ubmsK4HBYDDWEg1RsmeffTaOHTuGiYkJyLKMH//4x3jb297WCFEYDAajpjTEXeD1evH5z38eH/rQh5BKpXDZZZfhmmuuaYQoDAaDUVPqqmSfeeaZ7P9fdNFFePLJJ+t5eAaDwag7bPzMOkIQgGQS8PnYSB0Go14wJbsOWF4Gxsc5RCK5DI6ODhUjIwqbvMtg1BjWu2CNs7wM7N3L5ylYAIhECPbu5bG83CDBGIx1AlOya5zxcQ6ybP6eLNP364UgAIuL9G8GY73A3AVrmEQCBStYI5EIgSDU1kfL3BWM9Qxbya5hUqnqblcOzF3BWO8wJbuG8fmcbef11k6GZnJXMBiNgD3haxi/n5rldnR0qDVzFZTirmAw1ipMya5xRkYU8BaNy3ievl8rmsFdwWA0GqZk1zitrcCFF8oFK9qODhUXXijXNPDUDO4KBqPRsOyCdUBrK7BrlwJBoKtGr7c+FV+au8LOZVBLdwWD0Qywlew6wu8H2trqW1LbSHcFg9EMMCWrgyXLV59GuisYjGaAuQvAkuVrTaPcFQxGM7DuV7IsWb5+NMJdwWA0mnWvZFmyPIPBqCXrWoOwZHkGg1Fr1rWSZcnyDAaj1qxrJcuS5RkMRq1Z10q20bX9DAZj7bOulSzAkuVrCcs7ZjBYnmw2WZ7lyVYPlnfMYORY90oWYMny1UTLOzamxWl5x6zKi7HeWPfuAj3Nmiy/msxulnfMYOTDVrJNzGozu5tlphiD0UywZUWTshrKfY0r7HLyjlfTKp3BKAe2km1SnJjdu3Y1JvPBaoW9aZMzebze1bdKZzDKha1km5BmLve1W2G/8goPr7d43rEoNv8qncGoFkzJNiF6czqdBlZW6N922xmplRlebIUNoGjeMQuOMdYTzF3QhPh8dDU7OckhFsut9kIhFQMDCgIB+m+zct9amuFOVtipFMG558qYmDCXweViwTHG+qIkJZtOp7Fv3z64XC7s3LkTPqfF/4ySEEVgaipfwQJALEZw+DCH4WEFGzcWlvvWOkfVaWDL47HOO15cdH4spmQZawFbJTs2NoaPfexj8Pv9+PSnP42PfOQj8Hg8cLlciMVi+MY3voGRkZF6yVoTBAFIJunqsZZf6lKOMz7OYcMGBbEYD8UQS1IUgqkpDldeKZp+rpbBslIb6vj9hefKmvIw1hu2Svaf/umfcMcdd4AQgve+9734u7/7O7znPe8BAPzoRz/Cnj178P3vf78uglabekW3Sz2OZpIHAsDwsGzqMtiwQYHbbf45Oyo1w6sxfZZNsGWsN2wjDMeOHcO73vUu3HzzzUilUnjXu96Vfe+GG27A0aNHay5gLahXDmo5x9Gb5IEAsG2bgtFRGSMjMkZHZWzbRn2yRtO9Xr1xq9FQhzXlYawnbJXsli1b8N///d944oknoCgKfv3rX2ffe+KJJzAwMFBzAWtBvaLb5RzHzJz2eIBgkP6tYTSn62WGV2P6bDNNsGXFEIxaY+su+MxnPoP77rsPJ06cwF/91V/h8OHD+Ld/+zdIkoTJyUk89NBD9ZKzatSr9LPcXNdyzel6muHVaKjT6KY8rBiCUS9sleyZZ56JJ554Iu+13bt3Y3p6Gueccw56enpqKlwtKMWsruRL7/Q4yWThayMjimmWAGBvTpf7uXIxC2w1Yh+lwjqFMepJ0RQuRVHw/PPP4+jRo0gmk/D7/di8eTPC4XA95Ks69TKrnR7H56PFBnqsetwGg7R01Rj0KvY5tkLLR+/GSafpH4+H/ml0yXK90Nwktc6qYRRRsnv37sVHP/pR9Pf3Y9OmTfD5fEgmk3jqqafwyU9+El/5yldw3nnn1UvWqlAvs7qU4xiVLJBvTs/PAxMTHOJxgkOHeBw6ZK04G22GNzuaG8eu2ANYu8UQmptEloFolEYf2Y9wbbFVsg888AAeeOABXHXVVQXv/eIXv8CnPvUp/M///E/NhKsFggD09iqYm+NNI9zVNKurYb6LIjA+Xrpp2wgzvJZUK585laKK9vBhDopiXeyxFosh9G4SvSHK3CS1xTaMPjs7i8svv9z0vUsvvRSzs7O1kKkmLC8DL77I4dlneRw6xCOVAmZm6IpGo9rR7WpE0dd7nb/+vu3dy+PZZ3m8+CJXdpqdz0dXsEYFq6EoBJOT3Joshljvz1KjsF3JXnzxxbj//vvxgQ98AENDQ+A4Dqqq4uTJk3jooYdwySWX1EvOiohGCwMdgQAQCKiQJOCss2R0ddVm5VKJ+b7em2AXC1B1dZW+T9W+SdiaZb0/S43E9qfrwQcfhN/vx6233oqzzjoLO3fuxFlnnYV3vetdCAQC+PSnP10vOSvi1Vdh+QvucgHT01zNH6xyRtvUosBgteSFCgKwbx9nKacs0/taKqkUMDCggLN48jmOvl9p0UazUa9iFUYhtivZYDCIPXv2YM+ePVheXkYikYDP50NbW1u95KuYRIIGjuxo1l/wamZCrJa8UE3OqSmCgwep09zYfUxjfh4YGCjtvvl8sC1Z1o6z1twFrGdE4yiawnXkyBE88cQTBSlc1157LUZHR+shY0XUKy+2FlQrE2K15IXq5RR1/W/0ASmjoi31vmnXFCDYtk1BOk2P5XbnKurWYu8E1jOicdi6Cx599FHcfvvtIITgiiuuwI033oi3v/3t4DgO99xzz6poDrPaf8Gd1vnbuQGMAQ99I/BmCXgY3QP6EmIgF5AyUs59019TY8nyWu6dwHpGNAbblezXv/51PProo3jTm95U8N6f/dmf4S/+4i/w7ne/u2bCVQO/H+jqosEvK5r5F7xYgQFAo+9WbgB9wMMuN3R0tDEreTv3QCik5skai5Fs4QCAsoOV67VoQ3/e+h/dtX7ejcZWycqyjPb2dtP3QqFQxQd/4okn8PDDDwMA3va2t+G+++6reJ9mnHUWcPy4efBrNfyCW2UoOHEDaO8Vyw294AIZg4N1OqEM9u4BHoODMuLx/J66okiVLM/T+2o2lscJ67VoQzvvlhbg1Cl53Zx3I7FVsrfccgve+9734tZbb8XmzZvh9/uRSqUwMTGBRx99tKJVrCAI+OxnP4uf/vSnaG1txS233IIXXngBF198cdn7tCIcXl0rF6vEe2OBgZO8x9FRqqGK5YZOTHAYHKzPj412fgcP5uTXVqeSRP/QMTVcQYDK7c7dt3AYmJurTJa1VrThFC3bhVF7bJXshz/8YQwPD+MnP/kJvve972WzC7Zs2YK7774b1113XdkHlmUZiqJAEAQEAgFIkgRvDR2jq2HlUkoGgNO8R4DmAxtH2egJhVTE47XPsNCfXyoFHDzI60pZgaUlYGEh53ednVXR06NkA1QtLSre+lal6e4bg2EHUdXGpWc/+uij+OIXvwi/349du3bhq1/9KgixVgaSJMPlsvDcr3KiUeD5561dGrt3G0sh6fbFuOQSuu9vfQsFo2wAmhe6fTsN/lxyCWDhHaoY4/nFYsChQ/T/NZNfUYBTp/LlHBoCzjuP/kgarwGDsRqwXcnOzs7igQcewNjYGLZt24aPfvSj2LFjR/b9iy66CL/97W/LOvBrr72Gxx9/HL/85S8RCoXw0Y9+FI888gjuvPNOy88sLiYs37OjuzuEublYWZ+tNZpsxuCVkeefV/M6QwlCrsGHHbGYnEmw5y2DXpJElWAsJkOSCmWrBsbzS6eBeJzKf/o0fb2/X0VHB7CwQCAI9LVkUsHkpIJduySk0/nugdVwX5uVZpZvtcrW3W0ep7LN3XnggQewceNGfPvb38all16Kv/zLv8ybjpA0a4bqkN/85je46KKL0NnZCY/HgxtvvBF79+4te3+rmXIafOfyPa3Rsib8fmDjRtVylI1+21pgdn4eD1XyoggIAlWqkkTdOP39KoaGFIyMyDjnHBm9vaple0cGo9mxVbIvvfQSPvGJT2Dbtm2488478ZWvfAUf+9jHsG/fPgCwNe2LceaZZ+KFF15AIpGAqqp45pln8lbJzUI9ylDLLXk05j3q81+NWRPatmajbKwyLKp17lbnNzCgQO+t0rtKPB4VZ5yhZOVk5Z6M1Yqtu6C1tRUnTpzAli1bANCGMZ/5zGdw77334pFHHqnowJdccgleffVV3HjjjXC73dixYwfuuuuuivZZTepZhlpuwYSW9/jSSxwOHOCzroBQSMXoqGy6rZNzqnbPUavzCwSAM89UMD/PQRBI9gfDrIy2WYtFGIxi2CrZD3zgA7jttttwxx134I477gAAXH311VheXsaf//mfI11ukmKGu+66q6kUq0a9y1ArLXmUJIKhISWvPDSVKpTVSYZFLXqO2p1fWxtdRYsiMDSk5JW3Ojl3BqPZsVWyN998M7Zv347p6em812+66SZs3boVjz32WE2FaxRO8k+N40m03E+NUptLl9vgW5NVG5/iRFa73NByzt0Jdue3aRPdn9lqdTUUizAYdhRtEDM6OmraCObcc8/FueeeWxOhGkmpfTc10/rUKZKN3mvm7saNzk3scko9q90jtJY9R52UB6+WYhEGoxSKKtn1RilBKFGkpnUsBhw+nCv/1EpVAQXRqHMTu9SCiWp3GKt1x7Ji59fsxSIMRjk0vv1Sk1FKEEozrWnJav77WteocrpcGRt8W0X5ywmY2WUM1KtjmV0D81Kbm6+WJuTlstbPbz3AVrIGnAahVBXZ8lCrklWta1S5JnaxDIdSAmZOsiVWU8/R5WXgyBHg6NFcDttaci+slibrjOI4WmJJkoSvf/3ruOaaa/CWt7wFp06dwvvf/37MVdqdo0lx0ndTM6313aPM0N4vNc9Ti/IbFZ4W5dcGCTqR1em+nO6v0WjnY5x4YXY+q5FS7hej+XGkZB988EHs378fn//856EoCrq7u7FhwwZ88pOfrLV8DcHJlFnNtDZG9I1olUqlmthOJ4s6kbXYvsbGuKxJWo0Ju7Wm2lNXm80kb5apss12XVYrjtwFP/nJT/Dzn/8cgUAAhBB4vV7cf//92L17d63laxjFgjR609rYXFojFFLh8ZRuYpca5beT1W5f+ibei4tyVtaREaVpe45WMwOiGU3yZpgq24zXZTXj6CfR7/cXuAZmZmYQXgctkewCMZppbTb9lONoGlc5Jna5ZbZmslrtizbxzlWJaW4NvUlazoTdWlOtqavNapI3eqpss16X1YwjJXvXXXfh9ttvx8MPPwxRFPHd734X73//+7NVYOsVzbTeuFHF8LCMUIia2KGQiuFhmidbjoldzSi/1b6MGRH6Biy1NkmLmaH1yIBoFpPcSKNn0jXrdVnNOHIX3Hzzzdi8eTOefPJJXHDBBThw4ADuv/9+XHLJJbWWr+nRTPXRUSCVkqGqACGV5XlWM8pvti9jRoTm1tBj7PpVDYqZofXKgGgGk9yKRmZ4NPN1Wc04UrIPPfQQ7r33XuzatSvv9c9//vP4+Mc/XhPBVhtOx5hYjZYxUm6ZrZN96TMiNLeGGRV0siygWD+I7dtlHDrkrF+Edj5mOLk2VqZ2Oo3soEba/6ExyqSa994O47NY62KU9Yqlkp2ZmcGTTz4JAHj44YcLRsPE43E8/vjjdVWy8yspeF08vC4OHtfqMlusVmlWscNqTlQ17ktbtZp1u9Lj89HWidWgmBn69NMu9Paa98c19kzQzmd2Nn8KsdNrYzTJrab4nnuuhcA1ptbTdK1yjIeGnClv1hGtNCyVbG9vLyKRCJaWlqAoCt544428991uN/7lX/6l5gLqiadlxNP0wecIgcfFwefi4HNTxdus2K3inn8eGBmB6RenmnPJjPtqb6dzvazQTNJqKNliZmgqRZVce7tsmRJnNFNbW4GtW4GBAbnka6M3ybUAoNlonrGx6ndcc0qtZtJpz2JLS/7rkQhBNMrD61WRSjV/McpqwtZdoI3oPv/883HTTTfVRSCnKKqKpCgjKcqAIIIjBD43B5+Lh8/Nwc03j9KttLOV0RXh1OVgt6+dO2trkuplLGaGau4Lbdy3FWZmajE3jdW10kxys5JozYVSSdcxu2OXQrWn6RZ7Fl0uev9r7apYTzjyyV5//fX40Y9+hPn5+Wwne0mScOzYMXzhC1+oqYBOUVQVibSMRGaly3MEPjcPv5tDh9KwWZFNm9dZK5PUTMZgUEUiAUu3hKZYi42YKcVMLXatWluB0VEZr72W/2NsdKGUE+hp1pJfJ89iKkVwzjkyTpxgebLVwpGS/djHPoY33ngD4XAYKysrGBgYwLPPPtt0q1s9sqIinpIQTwHKQhwry0n4XBz8GddCJaNzSqFawYRaNBKvtklqJWM8TjA1xWHDBnP/r8dDc43tVrGlmKlOr5XXi+y4cX3DcyOlBHrszPFaNHwvBafPotfLOqJVE0c29XPPPYdHH30U999/P/r6+vC1r30N//zP/4wjR47UWr6qkZYULCclzMRSOLmUxEwshaggIi05N3/KKTOsRt6jIAD79nGWx600f1ErOgAqK6O0M0U3bFAwNWUuI88DV14pldwzwXg/tH+PjTnL9dSXRhvnnmmk03S/Tq9JM+eZlvosNmMxymrE0Uo2FAqhvb0dfr8fBw8eBABcc801eOCBB2oqXK1Qdf7cJUGkroVMAM3n4uAy+HMrMdMryXvUjjs1RXDwINVAVhkBleQvlpr5YEYxUzQQoIo2GMwPuOmvYyhU3gyyRALZZuk8Dxw8yNtmTuivldW90TIOgJzyLXbPmz3PdDV1WVtLOFKyo6OjePDBB/HXf/3X6O7uxlNPPQWPxwP/GrkbsqLmZS64eAKviyrctMDhpX3uisz0cvIe9SavPq9Vawg+PFyoQMrJXyw388GIE1M0EABGRxV4veZmaDkzyPTZAfqcX3qdeAwPy6aKVrtWZveG7pMDQDA8nHuj2D1fDXmmleYYM0rHke3yj//4j5ifn0c8HseePXvwr//6r9izZw8+8YlP1Fq+hiDJ1J+7EE/jhf1pzAsC4lIaaUUuGGHtxPyz62y1e7e5EtObnUYzVmsIrh8BDpSXv1hKhy47SjFFi5mhdu8b5dVnBygKwdwcvR+SRJXl8ePm90e7Vmb3ZnKSQzAIUwVtd8+rXRJbiy5Y2vl2deW/3kxd1tYajlay3d3d+OIXvwgA6Orqws9//nMAwNGjR2snWROQTALRKAGgQpAlCLIEAsDN8XBzHNyERyTCOTL/rFZp4TBgbMtrNDs9HuR1+kqlgNOnOSwuErgyd3BggE58rVa3r0QCmJoCpqZcBR26zL6I9TBFjfKaNUyPRgliMSAapYpwcpK+vnlzbuVvlEN/b5aWclVfVliZ/NW6BrXuglVJjjGjdGyXYSsrK/jCF76Au+++G4888giUzJIhkUjgwQcfxJ/+6Z/WRchGYTbxXAWQVmTEJRFLYhKRtICpxTRWUhIkB6liToIJZman1umLKlgCQSCQJPoex1ElXGqXJPsOXVx2X2YdusyodcNvo7zG+6NdG7cbeV3RolHqOkgk7OXw++lqtFiPYDNZNCq9BvXsgsUCW/XBVsl+/OMfx9jYGC6++GL8+Mc/xr//+7/j0KFDuP766/Hss8/im9/8Zr3kbAhOzDpFVSER6lqYXBJwOprEYiINQZShqKXl52rmoRmBADVfBYGaxQBNHPf5VAwMyHC5So9e23foyn3JnXboqnXDb6O8RmW4sECgKATBINDfr8Dvp3LwPKAodNVbTI5KTf5KzfFmzk5glIetu+D3v/89fvazn6GjowNXXXUVbrvtNnznO9/Bu9/9btx9991wudb2iDCvFwiH1YzLwJxwWM37womyAlGm6WKEEHh4Ar+bty39NTMPZ2ZotFzvE+R5uvJoaVHAcfS9ZJLg5EkeJ0/mMg9GR52tTirt0GV2jFqVg5rJ6/Xm3CiiCAgCgd+vwuWiP0D9/Sp8PgVDQ0o2B7ZYwUM1TP5yzfFmz05glIftz6Isy+jo6AAA9Pf3Y2ZmBp/85Cdx7733NkTB/s/BGRyYWkYsKVVlf6kUVXB2UeEtWxRwFuYfx9P3rfanqipSkoIlQcT0chInFwXMraQQS0qQZPq5aNTcPAyFVBw5wiGRyL0Wj1M/sSiqSKWApaWcywDIZR4YZ1/ZYTRv8zt0wbJDl90108pJnSqXUgI8mrzpNBCLAT091I0iy1Tezs7cKprjqC9WnwNrJbdehmq5PUo1xxvdsJtRG0rSlB6PB9dee22tZCnKt/aezP5/R8CNTe1+DLUHMNThx1C7H/1hn6OeBSsrwLFjXN4KNRxWsWWLUlCp09IC7Nwh227vdH/G0l8XTzB10oNEWoKb48HpqtACAeCMM5TMqlLF5CQNdM3MECwsUJOytZWu2Px+FZ2ddEWtKAQTExwGB50pArsOXdu3I0+J6zEzl0sN2JQb4HG5VExM0LSteJyH262ip0fN9vHV5DfLkzXKbSXD9u0yTp+ub2lpoxt2M2pDSUq2mdwDkYSISELEHyZzkQAXRzAQ9mWUbk75trfnvmkrK8DYKzwUg98rGiUYe4XHzh2yqaLdsYNOqNUiz9qDXs7+srLEVZyeExGTaASHJxw8HEezFwiHQIAqWEKoj7G7G5iedkEQ6Bd/YYGu3ASB4PRpah53ddFk/1JMSqsOXcFgfitBDTNzudSy33LKhPWf2bZNgc8HLCzIcLvpuZ5xhoR4nFiWxxrltpMhGqUyuN31Ky1lxQJrE1utmUgkcPbZZ2f/nUqlsv9WVRWEEOzfv7+2Eur49HUjOLEo4HhEwEQkgROLApK6slhJUTGxKGBiUQAQyb4e9rsx2ObDULsffCKIoBxEp8cPl2EwlyLTFemOHfmrwFQq90ULhfJlOnaMK1ATNrrvAAAgAElEQVSwxfanYYyOy6oCQVYgyHT56OY4nDzlxmA/QbiFw+uvcwiFqNJVVfpneRno6KAr2MVF4Oyz5azM2pfRaTcoY4cuM6zM5VI7jZXTmWxsjEM0mmuq7fXScljtM15vroOUsQG3mdxOZainUqtXw25G/bBVsk8//XS95HDE9t4QtvfmtJyiqpiNpXAio1iPZxTv9HIK+vh2VBARFUQcmIplXyMA2j0+dHkC6PIGsn+rS56sQi3mBsjl0VoTjZLs/owUM/viSQULKyI6oSARI5iNueEJ8ujoJIgtE6TT9I+iqAgGVbS3q9m8Wa+3fHO81KbYpQZsSt1+eRnYv5/Db36Te1w1d4aeVIpg61YZL7zgypbEAtSvfOWVUp7czRpkqnXDbkb9sVWyAwMD9ZKjLDhC0NfqQ1+rDxcOtWdfT4oyTiwJVPlGBEzGUjg6u5ItmwVovmsknUQkncThldyq18PxeGrRj8E2P7iVIDrcVPl6MtEvvRvArNGzGem0tZJtb6cBHDMkia7U3G4gkVAhQQJcEtztabT4eEB2ARKHvg1AqCU3dbavT4UoVta1q5QIeanlpKVsr52H0W0RixEcOgQMDORaKCYSwIEDPHp7VbS3y3mdtQ4d4hEK5c65mUtga5mhwag/zeNkrSI+N4/h7hYMd1NnaEdHEAsLK5haFPH0i0nMpwTMpxKYSyewmBbyVr1pRcbrCyt4fWEFQK4UK+z2Zle73d4AxEN+XLijSD5QBqv2eakUsHEjcGoSpi4Hjxfo7aWaXJ961NamYjatQOXSgBuQ/SoS4MCDA+cGhodVjI+bm5yAuTlu5VJw0jS61IBNKdv/3/9xpn5hgOa+Tk5y2LaNnsfkJJcdoaK5CTSM59wsQSY7V061G3YzGsOaVLJmEELQ3+HBOf0+RKO5Va+kKIiIVOnOpxJYkhOYTyewnMoPq0fFFKJiCkfjmWqBKcD7Gocurx/tfMblkHE7+PjcZTXm0RpdEKEQ4OJVgAfS6UK3hLat201XtfE4VR49PQqWluj2PK9ChoyuXgnbzpYwkyA4PuOGi3BwcxxcpLB/rmYKi6K1S6G729m1LTVg42R7r1fFvn35LoKlJfpZ/fWMxQjSaeqfBpyXwzY6yFTr0llG87BulKzGli1KXjaAi+PQ4w2ixxsExyPrBvjtSwoW0gnMZZTvfDqBSFqArKviSkkKJqU4JhHPO0bI5UGXJ4BufwDndfjQtuRHf6sPQoKYZiKk0wQcD5x1lpw1bzVFope3t1fB8eO0IYrHQ90CAwMKXG7A6wHOP59mMiwvq0grMtKQgcyxtF4LrozS5QjB/DxMV7yaS8FYtWRHqQEbu+3pKp/k5ewCVDFOTRFs2GAoABHtc3qN+9YUZ6OCTLVowM5oXipSsg8//DDuuuuuaslSF4x5r6JIv6SdnXQV0dJCv4hBlxtBVxibAuHsZ2VVwVI6ifm0gLlUHJI/gVNRAfPx/DSBmJRGTErjWGIJexfoa26eoNPjRxsXQBsfQI8/gL5AACH4qAwJusI9//z8L7ZeXoBg82YFMzM0qNPbq2SazOTn5JqZuKKiQISSVbouwuHgEXr+mtLVIwjA734HbN/ufIZWKQEbuwBPPE6VrHF4hdcLbNigQhDyz7GnR8XwsIKXX+YLsgqM6D9XiyCTdj2s0vaAyme+MapHNeawFaMiJfviiy+uOiUL0C/Ali0Kxsc5JARqigsCwbFjXFZZmZXT8oRDpzeATm8AF27syKZmraQknFgUcHRWwLFIApPLAk5FBaR06WWirGJaSGAamRKuTHqv95gbQSWAkBpAy0QQM4IXF+3woj2ci44X5unSb6gxZ1fDSTmwyytjIUagaV3NtSAmOcycdiO+wuHYMWBykkdfn3XjbDPl5DS31CzAo6rAc8/RIKOx+5h2bl4v7eMQDgM+n4RLLlGwvExLkfVZBcaCBDPzv1pBJuP1GB8HeJ4ruG7NmtWw3qinu4aoaoldTBrIvvGZsj7X0RFEJJIz6a0KCABkXQZA8W3sViuyomImk172+kwC+48lMZNIQCDFw9oEwIZWH7Z0BrA5U1Ax1BFAR8DteDZZsXPcslnOG/QH0F91zR3BgUMo4MNgfwrhFh5eN5c1Y63MXYCa2ZWYu4uLyMvRtRrZPTIiY3AwgJERmpqxdy+PWIx2D9M3t+E4qpBDocrkssPseoTDAUSjiYLrYTw/K97yFjk7EqgWdHeHMDdnkdbSYGotWyXPr51s3d0h09cdr2SPHDmCX/ziF1hYWEBvby+uvvpqbNq0yenHmwqnBQTFymnt4DmC/rAP/WEfgrFObOylfQUkyFghCUytJLDCJZD2JZB0x6Fw+ellp5eTOL2cxPPHcvts8fDYZKhmG2zzw+cu/NIWKwdWFKrA3O5c5sLMjK4BNhSIkJDmRCyJIogI/H6Mw0W7CF495KqZuWuM+mvdxyYnubwVbU8PbXieTgMvvkjNb7qtkret1n3LmCdbTUox/5slq2E9U293jSMl+/jjj+Ozn/0s/uiP/gi9vb04fPgwHn744exrq4lSCgjsymlLPV4uO4BHixhCSySMFgAejwuptIiOgSSUYBx8WzwbbFuSktDbGStpGa9Or+DV6ZXsawRAX6s3T/EOdQTQ3eJBSwspkF8Uc9kNs7Mc4nEqV3u7gnh+/A4tLTkFrAKYjSh447SMozMyOELgJly2gTlPcmZ6JeauWdQ/EMifKtvTo+KSSxSEw8DEBGy3ddp9q1xKNf8bndWw3mmEu8aRkv3yl7+Mb3/729ixY0f2tbGxMfzt3/7tqlOyZo24rbbTFKrmB6z0eFp2gGz4kSQg8MpejGxww+/P2YjbR0UsSbSabSKSyPwtIKZLL1MBTC2nMLWcwu8mcs1o/W4Og21U4Q61+9Hf4keL6sfJY95shylNnngcWFrioKq5YBHHAX19KPjFX8nod0VVkVJlpDImgaZ0XZkshkqS+M2i/lpASyv71bAqKjAGvmpVVFBOUUOxrIahIQWLi7UNxqxXGlGE4kjJiqKIzZs35712xhlnIFXnnmsbWn1QVBWKmmmWraiQFRWKqv2N7P9b4VRZOumO7wT98fx+2npvcpLD7Ix+GxVbtxbWyLf4OXR6g9jaFcy+pqoqlgQxr4x4IiLg1FIyL71MEBUcnovj8Fz+8tSnetHGBbChxY8NwQDCAwGkFgKIxQgWFgh6elQEg1QBBwKF1WjG3g0a+UpXxKygIMkRuHkOHp6Dx8XBwxNHPmV91P/UKZI1/7VA1vg4l83jbbT5Xc7xrbIavF56/15+Oef+Ybmz1aURz4sjJfue97wHH/jAB3Dvvfeiv78f8/Pz+MY3voG3v/3tGBsby263c+fO6klmgsei6bUZeuXb0eoDSYmQFRWyT0VPB8HCopqnlPQYCwgqwRjpp92itImqQLAF8LjVAuVlJQMhBO0BD9oDHpwzkEsvE2UFp6PJvFXv8QUBS8n8ZNMkSWFaTWE6toiXMwqUJwQd4QA8vgACbX60tgQATwBA/hMZDqtobXXayFxFSlLzMiy0JuZU4dI/bgvF29pKV3yzszz6+5W8zlr6PN5Gm9/lHt+Y1ZBKAa+8wnJna00jnhdH2QVXXHFF8R0RUvOGMuVGHI0RQX10ka6MVciqAhUA4VScfa6EQJCulCVZLXmMDJDfuUsUCyP9WiTf7/egtzeZd1OdZC844ZVXOExHJEzHEzixJGByOQHBnUCcJKCQ4ufU4vag0+1HlzeAHl8AF+/w4ow+H1ICV1HmhR5CCNw8XfG6OQJZ5CCLBC0BDgcOcJZfhnQaGBgIYPv2mGWfBqDybAcnlJJdYMWLL1qfK0C/+NUMxrDsgvplF6yqFK5qKVmgtDw5VVUhq/mrY/3/SwpdFcsKEIupphH9nh4Fs7P5r3s8KkKtfizMJ/O2dZK9UIxkkuabnjzJYXKSDl5cWCBwu1V0dCoIdgtIeRJwd61gUUpgPiVgWSru/tF69vaH/AgqQbQotJdDgHejrQ1ly24sNxbTwMyUCwMbgFCAVqm5ODopQnMfBINebNmSQF+fiv5+pe5NtvUYn6dwOACejzs6fiKRyw22421vk6u2wlrPShYoP0+2ZilckUgEP/zhDzE9PZ2dWKvx//7f/3Oyi6ajlCR0QghchCoYO5aXgdfGORBJRatbza6SUysqTiZU7NgpgfAKUik1m6nQ0QFMTcllZy9YsbhIc0anp2lAi+MAt1uFKBLMznBoTwfR3+/HSKgdgcx5e4MiQv1xHI8IeGM+gcnlNCYiK4569oa8LgzF/RhK0GDbpkx6mdVcMz1mOb2iBERXFMSOAps3S/D76Q/HiWNuQCHgwMGj8kimFUQiXEOabOsxPk8bNwIrK85Wns3cEWytUs9OZ46U7Ac/+EF4PB6cf/754Li1NS2zmp2Oxsc5qAqxVMbR0x7s2qXkVr+KiragF1I4lX1Ne70SUingyBEO8/MkLwWspYU2WVFVglhMxcICgZgGRBfg9QHbt3FoaQnhzEzP3o6OIOYXVjC3ks5lN2R8vsaevbGUhANTsbyevRyhwUqaVpbL7+0KevL8sGZ5y1rKlaLQ/N3NmxVMT3MQdRvyAOJIIp2ifuXfjxHsOg9w+QkIRyDJBC4H44iqifY8+f25TIxiNDp4Vyr1KEWtF/XodOZIyY6Pj+N3v/sdPNUKua9BSsu/I+AzijgccCMdyL+uquaS0LkoJFmFpCi2ilgzuefmCA4d4jA3xwFQ0dKC7ATXtjYV0SgdwqiowMQEh9ZWmvBvBkcIekNe9Ia8BT17T2Z69uonVazoevYqKjAZTWIymsQLx3PpZQG3VlThR38ogPh0MK9nL4C8rmP6P3r0ebyyqmI2omI2KucpI0Loj56Lo75fF0eDbS6eK2qZ1ItGB++cwjqHlYcjJXvFFVfgl7/8Jf74j/+4qgd/5pln8NBDD0EQBOzevRv3339/VfdfT6pp8hFC4OKJ7c3RFK+cUciLURWHD3KQZBWqrEKVCYJBmgWwtESVq8ulja0hCASAwUE6Ljscpp3Ais0k0+Nz89jW3YJt3bmNVVVFJCFiIpLA8UWtaXoCp6OpvEyOhCjjtZkVvDaTv9TT9+zt8gQQ6gggIfihKgTJZN6mlnm8xgbpqqpClFWIMiAYunrpFTCf+dvFE/Ak95rTMuZKafaxM6xzWPk4UrI33HAD7r77bnR2dqLF8A186qmnyjrwyZMnsWfPHvzXf/0XOjs78d73vhe//vWvcdlll5W1v0ZTb5OPIwQeV04BHJrgEOAIwAG+ADDJ82hROXj8CmIrBEJERnsHsBxV4SEKWtpUtLXmT3MtNpPMDq09YYvXg/MGPThvMFdUIcoKTi0l81wOJxYTWBKK9OwF4HJzCCGA3qQfKhdEixpArz+IwT7ONI+3FGNLr4CtIISA52hLzKwizvwRU3T8T8BPKl5larmzY2McZmZItpjCbKXYCHPdWIpq7HbGOodZ40jJfupTn8I999yD888/H7zVQPoS+d///V9cd9116OvrAwB86UtfgrdZnE5l0EiTz+iq8HjoxNnZWRUAh852QJZd6GlXQCQOHEfHiG9sc6M3KENWlUwaGw3SEVmC26tmXRp2OBmH7uY5bOkMYEtn/nzuaKao4ncHBZyMCqY9eyVVwSJWsJhYAVyZSRUSEJr2oHe5BW28l06r8AQw1OWtut9SVVVIMiDpNIzZOXe0AWecoaK9lbokPAkR8bSUp5zt0EzxeJxky5/b2/MVbKPMdf3zpc/u0NCKREZHV7+PthY4SuF661vfihdeeKGqQa89e/bA7Xbj1KlTmJqawuWXX46PfOQjtuaZJMlwuaqj5GtBNAo8/3yhCQtQk2/3biAczn9dEJBX114OkQjwzDP5/RXiceDll2ltv3aHu7qA+XmAEGBoCDj33Ny0Vz2XXEJnjwGAkg3IKRBlFStxBStxFbxHgZBUse//VNNZZxwHnHeedYWYnlgMeOklGuSSVQWRpIAZIY4ZYQVzyTgWpTjm487SyzZ3BvGm7syfriC29rSgPVC9WIJeViN250x0LghXxjfs4gncHIf4CsHvfkugKoXPvvbcAKU/W9UiEqHHjseBQ4esz/2OO+hzxcjHkZL9j//4Dxw7dgy33norwuFwniLs7Ows68D3338/Xn75ZTz66KMIBAK45557cP311+PGG2+0/Ew182RrhdPVhradLAcRjSYst3NyvLExDs89lz/JVZsScPQoh4kJDoJAMDCgIBIhGBpSsHVrvqtAj5aPqb9uZuc1M0MQbFHg9edWwrKqQMr8HQ6rjl0PxVbEWs/ew9MCDp4UMLWSwEJagOhgmmXY58plN7T7sakjgME2H9xlZB688gpXtNptxw6loL2mk30SEHCE+oSzf4Ogq5O6h6KL1guMUosVSvlOCALw7LM8Xn89fwVr5NJLaW/fSlmtObwV5cl+7nOfgyzL+O53v5v3OiEEhw4dKlFMSldXFy666CJ0dHQAAK666iqMjY3ZKtnVgJP8O30QQb/6KDWIoN+Pvrl1LEbbKg4PK9ixQ8k00lZxzjkKjhyhJqkVZi4Ns6BHKkXNRo7jMDwsmypsRVDR5pHg9qgQZQWiokKSFdPsiGIdz1q8LpzVF8JZfSH86TmZAGIggGPTEUzFBUwsJjARocG26Vj+qjealDB2Ooax0/npZQNhX7aBjpOevaV0cHOKfp8qtB+q/G0WTlLrw+2mypb+R1/TFHNilmBLVEFLgK6WeY4UTLsoF78fCARUWwUbCqmIx1mzcTMcKdmDBw9W/cBvf/vbcd9992F5eRnBYBDPPfccrrzyyqofx4paBw/szH8n/SxHR5Wi8un3MzCg5DW3VhSSneTq9wMXXkhXyIFA6VFsM3m1+VvGibF6OEKgShwCLYAg8FDSQDBzPlp2hJhxQ0iygqSkwOt11jfC6wXawgRDsg9D3T68dXMuvUwQZZzQZTdomQ4JQ3rZyaUkTi4l8RvdfoMePqtwN2Xyeze1+UEUHvPzufaJdjjt9Ga2rTYOSd/nV5IAZJQsLfHOaGGDMp5ekhHS3SeO5BQuTwCOy62Q/SkJSZG2rOQy79u56oaGFLzwgprXED17HC5nObGCiUIcN+1+6aWX8MQTT2B+fh6f/vSn8fjjj+N973tf2X7as88+G3feeSduvfVWiKKI3bt3453vfGdZ+yqFRuf6FcunTSSA11/nMT1NspFyM/mM+zFrbk1LT1Xs3Jn7bKlzrazk1UfxtYmxVqPPjXX5uWMReJD//IiygpSkQJQVpGW6Ai61OMPv5jHS04KRnvz0svl4GhMRAa/PCHhtUsBUPIHFdDJPV8XTMl6dWcGrhvSyNrcPnW4/1OUgurxBbO32oafFa6qYSslw0H5QBIEWXehzgbVuaE574RqPq6gqFKvsieUkIoYVvz57gtf9cXEc2jtJQUN0oHDEzyqOXdcMR0r2Bz/4Ab75zW/i5ptvxo9//GMAwM9+9jPMzMxUlNt600034aabbir786XSDLl+dqYkHbVCx6eIYmHXKb18Zvsxa1g9Omo+xNBpSaFdv1a9i0Ivr4bXq5bcWcrNcwW+UiWbaqUgKcpISqUrXkIIulu88MOL9GQnBrsAdNGR8AtpOhJ+QaRTKk5FhYKR8EtiEktiEnAt4g0Z2DsNuAmHLm8AnZ4Aur20kc6buvzwep0vPLxe2sPi0KHCETvxOG0idPbZ1EdevPNZKVekEK0nh9Uj6unk0Oni0C4SyBKB10P/cCAQFeo7ZqvYQhwp2Ycffhjf+ta3MDg4iG9+85vo6OjAww8/jD/5kz9ZVQUE1Rg7UambwS6fdnIyN5/KuHopZYyJlru4sgJMTdHsgvb2wu2cZDTYHYe6KKjMRnm1TL9qjPngCIHXReB1cWjx0kdWlBWEQl6k46nsytcJxhJeF8eh1xdEr4+mWYTDKkZHZSwJEn71Eu3VO5+mDXQiaQGKbt0rqgqmkiuYSupWvaeAzsMenNETwsZWT3ZaRV+rz1FKnBXGUfZ6OJ6+X2s2b1aw7/8I0mkVbjcgcRlXhiZDn4wTizSvWAvecRnnMU3hJgCh/nCO0GnEPKm+D7nZcKRkk8kk2jPfUs088ng8VcuZrQeVjp2olpvBKp82lUJ2VRgKqaYmp9MxJgsLwP79PBIJgsOH6T0aGFBw5ZUSBgacy2onL5CbqRWLkTx5OzpUbNqk4A9/sH8+Khnz4eY5hHxudAbpgSVFza5yk6JsutJ1GrhKpwn8nBvd8KG7I/frJKsKFtNJnF6hrSMXJbryjcv5pWQLiTQWji/g97rXPDzBYLuf+nkzWQ5DHX544EY6nRv1buYuSKfpj1glM+cqRcv+ENPIG1vU26ugry8nQzav2OgwdoDmQ5Y8LizF03BlKh+pTzmnjFcbjpTstddeiw9/+MP40Ic+BFVV8frrr+OrX/1q1ctsa0klZa/VdjOYlVBqgSSOQzaIUEw+s/0sLAC//rULqkrQ35/bz+Qkh8cec+PWW8WSFa1dyWcoBFx5pVTQ/WpxsXDbYudTCS6OoMXrQkvGZNYCaWlZQVqi/t102tkXP50GzBIb+Yx7oMsbwM5Oes9GRmSIEPHbV1OYEwTMpRNYSNH0MknNXf+0rOLofAJH5xMAFrKvh31utHGZUuKOADq6A2ghPvjcXJ51kE7Ta13pzLly0HdJ06Z7iCLtlObxlN/e0ojmQxbSMuIGd42GVoGnL33OBfdoT4piQbx640jJ/v3f/z2+8Y1v4L777kM6ncY999yD6667Dh/84AdrLV/VqKTsVe9mMJYTljPdUh980isul0vF0JB1/qpRPrMg1v79PDweoLNTydtWkoBkkuCnP3Xhfe8zf4D1CAJNQhcEepwdO2QcPJirSAIKV/J6Zam/3sZrZnU+5WDlvnHxHFp0vl1VVdHqUnHURf2wkqoimVYKIvkAlTGVKpzma8TtBjo7gcOHvdjo82GjL5ePF2zx4mRkCfOpBGIkAcGVwInFBGZX8tMJokkRUUQxkYhmX+NA0OHxZXs4dHkDOEPyokWl6WWVzJwrB6suadp1KbcUuxz0K2W7dRPNmsgpY31mBcm4KzS3hZPsikpwpGTdbjfuvfde3HvvvTURoh6UW/aquRnsygmB0s1eLfgky8Czz6rweGj9+9GjfEHE1k4+fRBraoquuNvacsuwVApYWKBNuwF6Dlu2KLjgAnM3h94tEg4DU1N8dr6WJo/brWJ0VEFPj/X5+f008HXgAG8Zja6kzHh5GThyhF4vDTv3DSEEbSGCgW46N2w6cy8VKJAgw98io6tXQqiV+pmN03x7ewtnsIXDKlTV3AXBEYIOjx8dHj+ATuzaRbuDxdOSLr2Mzmk7viAgrYt6KVAxnxYwnxagrXp/9KNMz14trSzTNtJpz95yKSU3uJkyC+iquLgy1kMyipfPKuTMyjmjsDlCEExLSElKVkE7cV84UrLRaBTf+973cPLkyYKm3Z/73OccnkLjKafTkbai0eegatCkfx7Dw3JZZi9VaLQDlseTCyTp96sptmKdmPx+mpzu0t3RVAo4fZorkHtykkBRCt0cRrdIPJ47b45TMTxMlaMoEoyN2btJlpeB5WVS0J5QO7ft2+WyO0tpchpNVCfum/5+Bb/6lRuSRL8cHDh4wEFeceN0VMWWrRI8igIfr6C/T8bRYyQb5d+8OadotWBTqdOPgx4XtveGsL03Vx20HFPx/EsSZoQEFlI00DaXStBsBh2xlIQD0zEcmM4vqujTeva256YTd7d4qrIyK2e682pFPwHFcptoEpHl/PvCcwR+N4/ubvPPOHYXRKNRXHbZZasq2GWk1BxRgJqhNOpvvk8tGd/rNQ+j22UjGN0FWiBJWzFrSf5OA2xtbfn/XlggpnIHAuZuDqM8J0/CtLgBKO4mGR/n4PVS/92JExySSZL9AQgGVbS2qmWny5WTJaLdh2PHOJxxRu4aSxJ1pbS1qZBlYHHBha4O+tmWMBDapuDEJJ3SMD8rY3BIzgs2OfX12+XOtoYILj3fjWPH2hGNdmRf97dIcHckMJtM4EQk1zDd2LP3dDSJ09Ekfmvs2Ztd9eYapvvdpX1/6z3deTWi9Xy2wpGS3bdvH5599lkEzbqJrDJKHTtR7gS0YtkImhvC2NTDmOt64YWyafqVGe3tdDU8OclBFJF1Eejp7MwFKfTRfWP2RSpFz0GPsejAKjsgkUDeKG8Nl4tmHbS10baI5WQWlJolor8PqRRw8CB1x3R0KBBF6hZwuei5zc0RdHaqGBrKnWMoyOHNw0A6zUEUXbj8EgktrSoNqMkKPC7F4fRe+/MyLysmAIKZP5Rsz17dVOITEQGT0WRhz97ZFbw2m19U0RvyYlO7H2f2t6LH78JQewC9Ia+l2Wuctlzu+a1nHCnZ4eFhTE5OYnh4uNby1BUnCjSVys8HNaKVFOrdBU6yEex6cwK5/y/V4rvySgmPPeZGMmnW0UnF2WfnC6XJbVyRiYYG1/rX9asWMzfJ/Dx1M6TTdJWoTWWQJILjx3NukHJcLNEojXYXWzmlUiiYYqud0/w8wSuvuLBhQ045JJP0R+n0aWDbNtqxTI92PziO9vHVj6fffbaKF34PpCQFaUWBrMsqKDWHtVhQixCCzqAHnUEPztuYPxK+sGevgCVDp/KZWAozsRRePLGUO6aLw2CbP9M8J+d2CGVykpshR3c140jJbtu2Dbfeeit2796dzZfVWG2DFEvNd/X5Cs14DX0QR//FcNqbIJGgwaqpqZwJV2mZ4sAAcOutIn76UxcmJ3OKoLNTwdlnyzA2TdP2b8y+sFJixki7mXyvvUaDS/qVtN+vorOTKjXN7VDKuWn3bXo6l/u7YQNtsGOWjeH1AgcO5N8H7ZwWFghkmWBhAejvp7+0mitDUWjAq6vLXHGYydzeRnDpRcD4uBuRCIGiqgh4vGjpFDEwJMJnk5vW0ZoAACAASURBVC1SLYr17NU30Dm5JEDUdaFJSQqOzMdxZD7fgd4ZcGd9vL1hP8hKEK6UHzyhz1W9cnRXO46UbE9PD26//fYai1J7ysl31bISAFJQsqpPZdJWZE7N2eVlYGqKy1bMaOg7aG3cWF70fWAAeN/7JGzZomByko6aMfsi6OU2Zl94PNS1og9cGYskzLIDpqeBl18u9Ptpq0Sq1GhPBafnpr9v+nLe5WVa768F5PRyqWrhffB4AJ9PhSBwWZkkSc2utP1+qniSSfNeDHbZEIXTal1YWXEBcEGSFQiigqQkIykqtv67ahP2u7HT78bO/tyDLSsq4oTglWMRTCwmcDyjfOfj+VGuhYSIhUQUL53KpZe5OIL+Vh+G2gPYQvxQon4M8QG0+R02WFiHOFKyqzl1S0+5ZbX6rARjrqcx6q83Z+1M2ldf5bBhg4LJycL3FIXgxAkO558vVtQ67oILFChK8WyKxUU6xba3V0E0mtt+cBCYmaGuDFlW8aY3KaafN56XolDf5unT+YE3RaGrx40b6Wwxpxjvm9ZxTNunPiCnyWUVkOruVsBxuUwRWc6tYru7tQ5XJOta0JSt3+9szpbZtFoXzyHEcwjBBVVVkZKUbGVaWlZh19KZjvXJuRGM/y6G2fY8R7C5I4hWAuxGLtC2kpKyPt4Ti7R72clFoWAk/IklASeWBDx3LHecavbsXWvYKtnbbrutIA3E4/Ggt7cX11xzDS699NKaCldNKimrdZKVYGbOWuW70uAGXWFu3w4cOpRrtJJKIbMaItnCgnK7hBWTOxYDfvSjfLdCR4eCwUEFPE+353kVKysEfj/BG2/QoNHoqIzzzjPv2KX1qvV6abqUPkdXY/NmpcDnaYXZfdM6jkWjdKWtBeT6+nLXSRDM9xcO58ulJcuYNTrX/NraOVcDQgh8bh4+Nw/43VBUFUndKlfrwWBsYi4I9NrqLQA7c93JWCAjLV4X3twXwpv7culliqpiJpbCRKS8nr39YV82s2Eok+XQGbTu2bsWsVWyt9xyS8FrkiTh9OnT2LNnDz74wQ/WpT1hNah0mqxdVoKVOWuW7woALS0qRJE+ZMFgLptgeRk4fpzPrji0IFMlXcKs5J6cBB57LJcvqhGJcFheJrj6ahGRCF297diBPDeJ8TP6a6c/f6poVUiSmhcA6+527iqwum+BAPXJdnbKEEVg1y4ZmXFxAKyLTzweoKuL+oZ9Prqi1rt+EglkJ/nq3UKpVG06tXGEIODhEfBQbS8pKuYjMl46SJCSZAAqBIHm6dJ8ZZLN141GzScM68tg9ei37+iAIzhCsKHVhw2thT17T2bGwZ9YzAXbjD17Ty0lcWopied1q16rnr2+EtPLVgu2Sva6666zfG/37t247777Vo2SrdY0WbPOVebmLDWbjU2teZ62HzT6LT0eYHGRDjnU0AeZKu0SZpT76addlspSkgieeMKDq6/OJaPr3R9WsmjXWN9AXMtD1RQsx9HzdyKzfp92qKr5fbMqPhkYoBMiNm8utDKmpqgbx8zdU04JtRPyz5/g5DEPAhxBwEOb0sxMALyiQIUMRVExM0NlB8wnDJuVwWpo22/aVJnMfjeP4Z4WDJv17DWkl51eTkKf32/Ws5cA6GvV0svCmfQyP3pC3lXfnctx024jo6OjmJ6erqYsNaVW02StzdlcNoKZOWuURd+FCzDvxFWtLmELC8hzERgRReDECa5g3HYxWfRBwsFBGfv381hYyM9wuOwyKVuO60Rmq/umz8wIhVTs3Vv4WSt3ycaNKi68UMTp0/mvBwIqNmyw7x1RSecwI2bnHwiomJ8nWRmkNIfUCg/tt0aGDDEuQ5FEcC6qWPVlrU7LYJMljMhxitazt7vFiwt0I+FTkoLJJbrSPR5JZEuK9T17VQBTyylMLafw+4lcepnPxWWKKaifV6tsC3rLVl11p2xJI5EIAnZPYxNSTlltMezMWX02gtGc1WTR0Oel6sd5mB2v0i5hxiIDI9p+Egn7laSZLCMjCn71Kx4nT/JoawNaWmh/Bp6nzakliWSP71Rm433Tmpv7/fldy8w+a+fmGRjIfz2ZRN49KeW8S8Xqns3OEhw5wulKmPPf5zP/BcHD71EhKjJEVYEiqYC3hDLfGihZK7wuDm/qotODNVRVxZKWXpbx955YFHBqKQlJt+xNSgoOz8VxeC4/vay7xZP18Wouhw0V9uytFbZKdmFhoeA1SZIwOzuLL3/5y7j22mtrJlgtKKesthjFzFnN7DRWdmmyzM7SjIRshZEuWGZWpFCsS5gRMxPXWH5rRIu2BwJU8ZTSQau1FWhtVREMUr+s5ibQzsvrpfJosmkYz1Uvs/G+ac3NW1uBwcF8f7eVSW/VoLycUezVqG6yumceT37GhF2+MkcIvLwLXgBDXTw8XhWLvIxxjjYUt0sV83hRkD5YTwghaA940B7w4JyB/KKKOAjGjkdwQrfyjSTyf23mVtKYW0lj38lcepmHJ9jY5s9mOWjKN+xrbHqZrZLdvXs3CCF5KSZutxu9vb246qqr8Dd/8zc1F7DalFpWW4xK3BCtrcDWrcDAAG0w095OJ37SOV+FhQ+jo7JllzA7jCauvvzWDJeLpnNNTloXSlidUyJBg0RWOcUAMDVF2815PLDtbjY6mpNZu2+RCM0ocLuB7m76A1XsfJ1SK5eSEbt7pg8caj86+jE/gF2+MkFX2IWhXvpjJCkKRFWmwyoVOdtGOxxW4fMCCWcTy+uKm+fwpo4g2vj867OcFLOZDScWBRxfTODkYhJp3USMtKzijYUE3ljI79nb7nfnshsywbaBcP3Sy2yV7GuvvVYXIRpBOSsYKyp1Q2iy7NxJTW2zEt54nGB5mZra+hV3uVkTWvmtWfBLllWccYaSzfPU0Aoltm9XLM9JL49VrrAo0nJhSbLvbnbBBTIGB/PfI4RmZBSjXJO+Fi4lM9ns0AKHWnaJPpBodCWZyZRzRXFwgYOfp+a5qCpQiIyRbRY1001Mq8+NHf1u7DAUVUzHUrlS4kymg7Fn76IgYnFSxB8mc34ynhAMtPmyrSO1NLN2f/XTy1aP97jKVHMkeLXcEDlTG3lBJ6OprTeFy82a0Mpvn346P092YEBBKKRAUQj6+oCjR/NXUcEgbDtoOZFHU7wTE/bdzSYmOAwOmmcwFKNck74WLiUN7ZkrhstFrZtwmPqwtbxgra+vy0XTtHp78ycR250DIQR9nRxGRoDWVh4dnUFwaTGboyvJ9atCqxY8RzAQ9mEg7MPFW3Kvx9OSLr0s07t3MQFBzD1Lsqpm33vujdxnzXv2+uB1lZ9etu6UbK1GglfDDeHE1DaawpWYuAMDwF/8hYTFRXpdCKGK7Te/oY9FMEgDS1u3ynC58nNGrcxxJ/L09alIJoEDB6y3CYWo68Qqg6GWJn21XUpmz9zMTH4jdCDfdRIKqejuVhAM0mkZXV30eRgb4zA7S/sPx+ME4+Oc6bNb7Bx4jiDocSEzIi0zCViBIMpISfUt/a02QY8LZ/aGcKauZ6+qqphdSec30IkkMLWcyptGZtmzN+TFUEcAZw6E0eNzldSzd10p2XqMBDdzQzhdNRvNSKvnXG8KCwL1n87O8nkNuzWcmLjt7XS7vXv5Ah9nLEYQj9OCimLdtzRGRhT85jc8BMG8DHloSMHMDKAoKjiTaLDeJLbKYLDKAqiWSQ/Yu5Sc3lPjM6cF+LxeFUeO0N62gUD+OHh9xgRVpDw4TsahQ3Q/eneJ8dk1yuXULaaNYg/5Ckt/U1J184IbASEEvSEvekNeXDiUK6pISTJOLibzejhMLCawkjL07F1O4fRyKq9nr9/NZd0MZ3QHcdYW8zLGdaVkqzESvBTK6fhlFwjSd+Yy7judpt2l9KujUlbo2rUx86EaCyo0GezOOZWiif3aqmxgQEF7O/3VePllPrNSz61Utf056UJmzMzQqIZFUoxS76l2Xc3uq9utYm6OYGhIzWZMmJViyzItHuntNf/VlWXgpZc4BIOoioXmtPR3LeB18TijO4gzukvv2SuISrZn789em8PH/uTNpsdYN0q20pHgpVLOqlkUc4pJj748d+NGtaBPKkDTrQIB2t3/rLNkdHU5Pw/9tTGLZmsyaNFuK3Ncf87GPGFJouNoNKWplbfGYgSyrGJwUEE4DIuoeSHGzIxKTXonlHpP9fPhzAJ8okiwuEhw+eXpbMaE2Y9cKkUVdHu7bPp+IgH84Q8unHWWXOBaqoaFZlb6m5LoCnetKV3AvmfvikrTy/QrX2PPXiPrRslW0rugnCBZOavm8XFa0hmLFWYXKApVwFdeKdrum+eB6enCgJEdxmujlQUbEUX7blRmcmnugtdfp/vTr4Zz3bQIlpY4dHcX7/JlpJpZIsUo9Z5q13VykitoYK6hKLT/rl3GhFaQYGyYrqGNRzJ7vxQLzelz7uIIXDp/rqSoSIpy1r1gNyNrNePmOWztCKLdRQDkGjNHBRExixHmwDpSsuVEpcsNkpWyajZ+xq5B+IYNCiSp+ity47XRZNC6XGn09JhHs/Xym6EvGdb3adWi5tq56lfKtTb7S6UcS8jno20kx8c5ywbmAF3RannDZmivm40m119bq9HlxZ6HSoPBLo6gxetCi3Y+ayiI5oSw340NYWsFs26UbKlR6UqCZKWsms3+32hq683IYiWx+v05VbJm18bY5aqnR8Ull1ivhuzOWV8aalxt6c91504ZPT31W5mWQjmWkCjSVaax1SNtYE7Q36+gq0tFSwstOU6nrQsUBgbMq7+0a2vW68JKLj21CAabBdEEUYawBl0LTlhXHXVHRhRYDds1mqdOTEM9gkBXLdrqdGWl+Dhl/arZbKXt8dBIsv7LYyzPdbJvJ1hdG21Cws6d9l8OTf50uvDc9fJbrbY8HjRMwRrvnRnlWELj4xw2blTAcYUrOUWhx9SyCM46y/7ZvPJKyfL+cBxN97J75qyeB7vnXBCAffs42+tSDC2I1h7woD/sQ3/Yh/aAG343v+q7azll3axkAeeJ5qWYhqKYM7W0CDJAfVuiaB4t1o5ZTv5ne3tt8kQrTcIXRZr7qS9s0J97KEQVjdVqqxrlqqVSiplcqiWkPUNtbdT1MjFR6DJob6f+2Y4OFb29gN9vf/1DocL3QyEVbW0q3njDek6cXQm02fkYMyHicTmvg1wlaKvcVh9yqWKZzIW1kCpmxrpSsoCzRHOnpuH8PDA+zmdTdPQRZFGkSkU/s0t76K2COk5LOmtV+lk4pwpYWSm+L83kDIVUcJyaDdrpsyI2bbLeTzVzW51SjplcynXXV3Zt3apAlgnSaTXbkUwLfsly7nPFnk3j++k0MDbGo6dHxdKS+XUPhayvrdlzrs/X1RDF6uaSa+SlisENWVGRlGQEfW5EObJmAmjryl2gx++n3ajMfuGdmoYTEzlTS4vwarjdBIGAilBIzXZVAuiqwupB1VaTtCdrDuNntO2CQTXPRLTbdymYXRs7k1ozObWAmbZqBahZHIsRXH65jMsvL35u9aJUdxBQeH8010gwWHgOfn/ufZeLBvja22mwS1OwoZCKiy82H95p9Wzq39eeP7vrbndtzZ5zLV9Xj+bisbou1UKrQusOebGxjbYubA+44XPzq3pczbpbyTrBiWkYCKjZeVbGhtsaokgwMiJn/p9+QQ0T1QtwstLWzNx4nJZXiiLt4FWLiHwxk9pocloF7dxueh7VLFctl0rnvY2MKBgby11/Y3nr8jJw5AhVgtpzoZnwLlfuuvT1qdkG5pWeg911t8L4nJs9x8aAWjVzyYvhcXHwuKhrQckLoK2uXgvrdiVbjGJBMv20VWNjZT1aND0YpL0BnGK1mtHMXH3xQDBIv+h79/KOsw+cEI3mH0tDMx2Xl61dK8agnX67Yiu1WlNO9oeGdv3pUMPc+WnXZHKSvj8/T4NaWtBLM+EliV4Xp9NvSz0Hu+tuhv45Nz7H+vJeJ8euJRwh8Lt5dAQ8GAj70R/2oSPgWRUBNKZkLShmund3516zS53RryRq2ewZKG7OOYmi63n1VRQcSzOBBYEeS29ymmUWaOjPXRC00THOZXFyHk5fr6STV7Hr//TTruz7RjM+nQaOHOFM3QvFqOY56NE/5/rnOBRSCwaAOt1nPdBSxHpCXmxs86E35EXY74bXxTWda4G5C2woZrprppZVKare1Kp1s2cNM3OunGTzRIIG9vT/NhZITEyo2LRJgder4sAB3rLfgnbuy8u0xl6/rd2IcSPG8xgfB3ieQ3+/UjCvq6ND/f/t3WlYU2faB/B/SFiiIIIiqC9VaxWXThUFXKBVXAICbq2OYt2nM/XS1rE64ziOVGfseKmXo5Uq2um0durSDq3byEDd6wJUi3WpHXEHVAgiioiEhCTP++FMjkk4AQKJ5xDu3yeTE5L7PMl1e86z3I/N50NCjA2aoVFX+5svfzVp0YK7GszLc0NZmQxVVdxSWlvVs+o658aegxDz37m3N7cFvJRmgdRFqNaC9n+rzyol0LVAV7L1YOv29oUXuB+mTme6NXx2zLyS1PMq9iz0OuvuBRPzW/663qOyEvjvf91QUiKz2LLkyRMZjh6VQ62W8f3T5seuXeMKxYSEGFFeDnz3nRxnzigskvGTJzKcOSPHd9/V3tVRXg6cOiVHQYHM4kr57l0Zdu1yx927lp9v63nTeXfoUP8500JtIsR8+auJadZJVZUMXl7g+2Tran/A9nenVstw7Jgcfn72n0NtlEqgf3+jzSQqxiyQhjB1LfiZdS20FvEql65kG8D86oIxboAD4PabeviQ+7f5VZyjBqQaOiG+IZXHTJ9VWQl8/73lrrPmy0KLi93g7m65PNbEvMD3Dz+4oaBAuEi30ShDQYEbrl5lgrGUlwP79ilqzMHt2ZO7ctTrZTWqhNl63nTehYVuds8Lrs9+boBlF5H1rBPz43XVFbD+7qzvJu7edcPLL3O1frVax9RHdmbRcrG4y93gq3SDr1lFMU214bkVK6ckayfr+ZXmo7oGAzBiRDV8fJwzet7QCfG1sTVarFRySeXnn90sEixgWhYKdOliRFWVDFVV3BWa0Oi2VivDw4fcvl5CMzBMnjyRQa0W7uo4dUpeYz+yJ09kuHjxWWUv89oH5qPk5s9bn7e7u32zHepqf+vlr40Zrbf+7oQqeZm2m1cqgdBQrgKXI35zji5aLiU1KooZntXNrdIbnTI3l7oL7FTbLqNKJXdVW5/Rc3sHoUzsWRrcmFF0E6E9wDiWXQemW2ShpcDl5bXPwDB/D+tYrl51s7llS3U1V0PXOgbrz7L12abPsme2g6321+m47zIyUl/LaL3wVu9C7W9abGAaSBS6IjZ9hsHA/e4cPWND7Fkgz4NC7gZvTwXaelvOzXXkrAW6krWDI2rS2hq8qe+tmD23c40Zga6s5FYt9expQGmpTLCKlCnRmramscW6Tqwt7u6WsZja29bfKhTcVbVezyxisH69rdgaMkpu3f7mS6k7djTixg05PD0ZvLxQY7ReaHm1UBzl5dwdxOXLXLaurgZKSmQWlbusz+15zl91ZeZzc613iNA1sGuBkqwdGlOTFnBcxaP63s41Zj8s07m2bs1dvT16JKuxJBTgqvtbJxTr9/fz4ybe5+fXnIFh4uPDEBRkGYspBluzN7gFDtxSVT+/Z7fh5q+3VZ2qMaPkpvYvLgays+Xo1MmyQpZWK+MXn7RsyfhFC0Ks4zD/jZjOwWCwrNxlvotEfbcEIvYTmrXg4+uF6kqtXcXKqbvADo2dm9iYOa5C6nM7Z0/3gjnzc+X6GS2XhJp06mS0WZfA9P6mfcgCAy1nYJi4uXFTwaxjsY5BqJoVd3VX8zacW10lfHtu7yi5ra6dggKua0gogRoM3PGwMPtG681/I6YZK6Y2NxqfdY8IdT1IYf6qK+P6cxXw/19FsY6tlWjT0gMtPRWQC+xVZ0JXsnZozJXh897+xqSho8VKJdC2Lbfqy1Yh8Y4djYiJ4TKC0Pt36GC0eF6hAPz8jCgvl6G6uu55subtbSuGF180YvhwfY35sP/3fwwREdU258nW546htjmqCkX9vk939/q3v9BSWdOsjfv3GTQartvGy8uIzp0tux6kOH/V1VkXK7f5uucTjutoaAWsxnY1NEZDR4t79QLy8iC4Z5eXFxAV9ax7w/r9be1D1qkTg8HA0K0bVyHK17fuK3Fb+4a1awe88ooerVpxCV/o/Gw9X5e6una6d7dxS2JFq+XuNurT/kK/EdM5t2tnxJUrcri5cXcP5gm2qcxfba4oydqpoVeGjloG2Rj27ofl61vzXD08YLO2qPn7X75c+z5kZWU1568KEWpvUwyRkZZLeG2dX0P2Aaura6egoH5dO+bfZ11x1PYb8fXldo64d8/NYiCvKc9fbS4oyTZAQ64MG9PVIKaGnKuju0ZsxeDrC5SU2HEy9VSf+LkCMazGSjdz9n6fdf1GWrQABgww4OWXjS43f9WVSWLga82aNViyZInYYdjN3nmEDR2EkgJ7ztUR83MbG0Nj1DeuTp0c/33W5zfSHOavuhLRk2x2djb27t0rdhgOZWs0ur5FuZs6KXSNNEZ942/b1vb3GRmJRi1rdfXfSHMiandBWVkZNmzYgDlz5iA3N1fMUByiPtWuGrrFS1PSVLtGTOyJ31Yh8sZ0ZbjystbmSMaYeJuiz58/H4mJiSgqKsLZs2exevXqWl+v1xugUNi4lxLZ48dAZmbN+qsAd5sXGVn/nWZdQVNvj6YeP5EO0a5kv/76a7Rv3x6DBg3Cnj176vU3jx5VNuizAgJ8UFLypEF/W18//OBW65VPZqZwhannEVtDNTa2kBDbV/Y6XeMHrZzddo2JX8rfKyDt+JpqbAEBPoLPi5Zk09PTUVJSgrFjx+Lx48eorKzEqlWrsHTpUrFCajCxFhpIXVO/7W3q8RNpEC3Jbtu2jf/3nj17cPbs2SaZYAFxFxo4mkbDFYap7+BPfTRknmpjmZ9HYz9bjPiJ66B5sg7Q1EfTAeFBu65duVVVTWlEuyFb7RDiTKJP4QKA119/vc5BLykzjUbXRsqj6ba2OXnwAA7fAdeZGrrVDiHOJIkk6wqkstDA3mLgGg2QmemGkhLhXWYbUh3seTI/X0dXOSPEEai7wEHE3hvJ3ttk086xP/4ox3//y/3voFQydOpkRNeulgVIpDhoV14O3LgB3LzJxa7VcvUEbBXGBqR5HsT1UZJ1ILFGo+0tBm7aOfbKFTkqzWbFaTQyXLsmR2WlDL/4hcFiHqiUBu1M5+vt/ey56upnO+R272470UrpPEjzQPdPTvC815bbe5t89eqznWOti3AbjdxWJ9YbF0pp0E7ofE2Fs43GmrGbk9J5kOaBkmwTZ88cXdPrzXeOVSi4bgJzGo0Mjx7J+KlpUhq0s3W+pi1ngGc71FqT0nmQ5oOSbBNnb8UrrbbmLqpt2rAaW7vo9dzrpFYdrLbzNW3XAtQ8R6mdB2k+qE+2ibN3jq7QpoeenkCHDgylpeB3pVUogPbtgeBgaVV+qu18zbdraUxha0cuZCCEkmwTZ2/FK6VSeOdYU6LV6xmUSoaBAw0YOtTTKUWxG8OZha1pIQNxBuoucAH2ztENCeF2mBXaOdbDg6F7dyNeeUW6t9bOKGxNCxmIs1CSdQH2Fnpu1QoYOtSAAQP0/GARwA0cDRhgwNCh0uoisGY637ZtLZ9vTGFrWshAnIW6C1yEvXN0uURrxIABRjx+zD1X186xUtKqFVdboWNHQ6PnJFMVNeJMlGRdjL0Vo5p6hSlHxO9KVdSI9NA9EGn2XKGKGpEuSrKk2WvqVdSItFGSJQTSqaJGXA8lWUJAW3ET56GBL0L+h/b0Is5ASZYQK019xgWRFuouIIQQJ6IkSwghTkRJlhBCnIiSLCGEOBElWUIIcSJKsoQQ4kSUZAkhxIkoyRJCiBNRkiWEECeiJEsIIU5ESZYQQpyIkiwhhDgRJVlCCHEiSrKEEOJElGQJIcSJKMkSQogTUZIlhBAnoiRLCCFOREmWEEKciJIsIYQ4ESVZQghxIkqyhBDiRJRkCSHEiSjJEkKIEynEDoAQV6bRAFVVgJcXoFSKHQ0RAyVZQpzg8WPghx/c8PChjH/O358hJMSIVq1EDIw8d9RdQIiDlZcDmZmwSLAA9/jsWTnKy0UKjIiCkiwhDnb1qhsMBuFjBgN3nDQf9G0T4kCVlTWvYK09fCiDRvOcAiKiE7VPdtOmTcjIyAAADBkyBIsXLxYzHEIaTaut/+toIKx5EO1KNisrC6dPn8bevXuxb98+/Pzzzzh8+LBY4RDiEF5e9Xudp6dz4yDSIdqVbEBAAJYsWQIPDw8AQNeuXVFYWChWOIQ4hFLJzSKw1ScLcMfpKrb5kDHGmNhB5OXlITExEV9++SU6d+5s83V6vQEKhfz5BUZIAzx+zM0uEEq0cjkQGQn4+j7/uIg4RJ8ne/36dbz99ttYvHhxrQkWAB49qmzQZwQE+KCk5EmD/tbZKLaGk3J8kZE+yMx8KjhPVqcDSkpEDA7SbrumGltAgI/g86Im2XPnzmH+/PlYunQp4uPjxQyFEIfy9QXCw43QaLhBLk9PGuhqrkRLskVFRZg3bx42bNiAQYMGiRUGIU6lVFJybe5ES7KffvoptFotVq9ezT83efJkJCYmihUSIYQ4nGhJdtmyZVi2bJlYH08IIc8FrfgihBAnoiRLCCFOREmWEEKciJIsIYQ4kSRWfBFCiKuiK1lCCHEiSrKEEOJElGQJIcSJKMkSQogTUZIlhBAnoiRLCCFOREmWEEKcyKWT7IEDBxAXFweVSoWdO3eKHY6FadOmIT4+HmPHjsXYsWNx8eJFsUNCRUUFEhIScPfuXQDcPmyjR4+GSqXChg0bRI6uZnx//OMfoVKp+DYUa4+4TZs2IT4+HvHx8Vi7di0AabWdUHxSabuNN9SPXwAAD3RJREFUGzciLi4O8fHx2LZtGwBptZ1QfHa3HXNRarWaRUdHs0ePHrGnT5+y0aNHs+vXr4sdFmOMMaPRyKKiolh1dbXYofAuXLjAEhISWO/evdmdO3eYRqNhQ4YMYQUFBay6uprNnj2bfffdd5KJjzHGEhISWHFxsWgxMcZYZmYmmzRpEtNqtUyn07Hp06ezAwcOSKbthOI7dOiQJNruzJkzbPLkyay6upppNBoWHR3Nrly5Ipm2E4rv5s2bdredy17JZmVlYeDAgWjdujVatGiBmJgYfPvtt2KHBQC4desWAGD27NkYM2YMduzYIXJEQGpqKpYvX4527doBAC5duoROnTohODgYCoUCo0ePFrX9rOPTaDQoLCzE0qVLMXr0aCQnJ8NoND73uMw3BHV3d0fXrl2Rl5cnmbYTiq+wsFASbRcREYEvvvgCCoUCpaWlMBgMKC8vl0zbCcXn5eVld9u5bJK9f/8+AgIC+Mft2rVDcXGxiBE9U15ejkGDBmHz5s34/PPP8dVXXyEzM1PUmP76178iLCyMfyy19rOO78GDBxg4cCBWrVqF1NRU5OTk4JtvvnnucXXr1g19+/YFwG0ImpGRAZlMJpm2E4rv1VdflUTbAYC7uzuSk5MRHx+PQYMGSe53Zx2fXq+3u+1cNskajUbIZM82sWOMWTwWU2hoKNauXQsfHx/4+/tjwoQJOHHihNhhWZBy+wFAcHAwNm/ejHbt2kGpVGLatGmituH169cxe/ZsLF68GMHBwZJrO/P4XnzxRUm13fz585GdnY2ioiLk5eVJru3M48vOzra77Vw2yQYFBaHEbEvQkpIS/lZTbDk5OcjOzuYfM8agUIi+cbAFKbcfAFy9ehUHDx7kH4vZhufOncPMmTOxaNEijB8/XnJtZx2fVNru5s2buHLlCgBAqVRCpVLhzJkzkmk7ofjS09PtbjuXTbKDBw9GdnY2Hj58CI1Gg0OHDuG1114TOywAwJMnT7B27VpotVpUVFRg7969GDlypNhhWejTpw9u376N/Px8GAwGpKWlSab9AO7HvWrVKjx+/BjV1dX417/+JUobmjYEXbduHb/jspTaTig+qbTd3bt3sWzZMuh0Ouh0Ohw9ehSTJ0+WTNsJxRceHm5320nr8smBAgMD8d5772H69Omorq7GhAkT8Morr4gdFgAgOjoaFy9exLhx42A0GjFlyhSEhoaKHZYFT09PrF69Gu+++y60Wi2GDBmC2NhYscPi9ejRA7/5zW+QmJgIvV4PlUqFhISE5x6HrQ1BpdJ2tuKTQtsNGTIEly5dwrhx4yCXy6FSqRAfHw9/f39JtJ1QfO+88w78/PzsajuqJ0sIIU7kst0FhBAiBZRkCSHEiSjJEkKIE1GSJYQQJ6IkSwghTkRJlhARFRYWih0CcTJKsi4kPT0d48ePR2hoKKKiorB8+XKUlZXxx4cNG4YLFy6IGCEnJCQEw4YNq/H8Z599hpCQEJw5c8Zhn/XWW29ZrNBprBUrVqBv3774wx/+0Oj32rFjB7Zu3eqAqDjHjh1DXFwc+vfvjzfffBM3b97kj+3atQtRUVEIDw/H3/72N/55vV6PpKQkhIWFYciQIUhPT+eP3bt3D9OnT0f//v0RFxcnuaXfTYaDq4MRkezYsYNFR0ezkydPMq1Wy0pLS9lf/vIXFhMTw54+fcoYYyw6OpqdP39e5EgZ6969O4uIiGA//fSTxfO//OUvWd++fdn3338vUmR169WrF8vNzXXIeyUnJ7OkpCSHvFdRURELDw9nOTk5TK/Xs08++YTFx8czxhi7ePEii4qKYvn5+UytVrNRo0ax48ePM8YY++STT9iMGTNYRUUFO3fuHIuIiGAPHz5kjDE2Z84ctnnzZmY0GtmJEydY3759mU6nc0i8zQldybqAp0+fYv369UhJScGrr74KDw8P+Pv7IykpCR07dsT27dv512ZkZGDo0KEYPnw49u3bxz+fmpqKhIQEhIaGYtiwYXwh4j179mDBggV4++23ERoaihkzZiAnJwcJCQno378/1q9fz7/H5s2bERMTg759+yIuLg45OTk2Yzb/DIBb/qnT6RAYGFivmGbNmoVRo0Zh9OjRYIwhJSUFAwYM4As9T5s2DQBXHP0///kP7t69i5EjR2LNmjUICwvDyJEjcerUKcHYcnNzMWXKFPTv3x+vv/46fvzxRwDAa6+9Br1ej0mTJuH48eP86w0GAwYPHsyvcweApKQkpKSkgDGGjRs3IioqClFRUfjggw+g0+mQlZWFjz/+GLt378aSJUsAPLsSHTBgABYtWoSKigoAwLVr1/DGG28gLCwM48ePF6zYVlRUhDfeeAP9+/eHXC5HYmIirl+/jsrKSmRkZGDMmDF44YUXEBgYiOnTp/PffXp6OmbNmoWWLVuiX79+iIyMREZGBgDgzp07YIyBMQY3Nzd4enra/D5JLcTN8cQRTp8+zUaOHCl4bO/evSwxMZExxl3JTp06lT1+/Jj99NNPrF+/fuzGjRvs1q1bLCIiguXl5TGj0ch27drFoqOjGWOM7d69m/Xq1YudPXuWVVZWslGjRrGYmBimVqvZtWvXWO/evZlarWaZmZlsxIgR7MGDB0yv17N169axqVOnCsbUvXt3dvz4cRYTE8M/t23bNrZlyxYWExPDvv/++zpj6t27N8vNzWVPnjxhR44cYdHR0aygoICp1WoWGxvLf/bUqVNZWloau3PnDuvevTv76KOPmE6nY59++ikbMWJEjdi0Wi0bOXIk27FjB6uurmYHDx5kERERrLS0lI/9/v37Nf5uxYoV7MMPP2SMMabX69mgQYPY7du3WWpqKktISGBFRUXs0aNHbOrUqWzDhg2MMcsr2by8PBYeHs4uXLjAqqqqWFJSElu6dCljjLFf//rXbNeuXYwxxtLS0lhcXJzN34JJeno6315z5sxhqamp/LGsrCyWkJDAGGOsX79+LD8/nz+2YcMGtnLlSsYYY6mpqaxXr16sZ8+erGfPnuzIkSN1fi6pia5kXUBpaSn8/f0Fj7Vp0walpaX847lz56JVq1Z4+eWXMWLECBw9ehQdO3bEvn378MILL+D+/ftwd3fHgwcP+L/p0aMHwsPDoVQq0bt3b6hUKgQGBqJbt25o27YtiouLERoaip07d8LPzw9FRUVo0aKFxXtY6927N6qrq3Hjxg0AwLfffotRo0bxx+uK6aWXXkJISAi8vb1x8OBBTJo0CcHBwQgMDMTs2bNtfu6sWbPg7u6OuLg43Llzp8bxy5cvgzGGN998EwqFAiqVCj169MDJkydtvicAxMXF8VfaOTk5CAwMROfOnZGRkYG33noLQUFBaN26NX77298iLS2txt+np6cjJiYGffr0gaenJ959910cOHAAjDH4+Pjg2LFjyM7OhkqlEvx7c7m5uVixYgV/hVxZWQmlUskf9/T0RFVVFX/My8uLP+bl5QWNRsM/fv/993HhwgUkJydj6dKlFhWySP24bIGY5qRNmzY2Cxur1Wq0adOGf9y+fXv+3+3atUNpaSnkcjk+++wz/Pvf/0ZQUBBeeuklMLOSFq1bt+b/LZfL4e3tzT92c3PjK8OvXbsWJ0+eRHBwMIKCgizeQ4hKpcKhQ4fg7e0NnU6HTp06WXxObTGZn1NpaSkGDx7MPw4KChL8PA8PD7Rs2ZJ/f6H41Gp1jb9v3759nYWjw8LCUF5ejtu3b+PQoUP8fxhFRUUWbR4UFAS1Wi34ufv37+dv1QGuWlZpaSnef/99rFu3DgsXLoTBYMDcuXMxc+ZMwThycnIwb948vPfee1CpVAC4Mn1arZZ/jVar5ZOul5eXxbGqqioolUoUFxdj48aNOHXqFGQyGUaMGIEvv/wSx44dw6RJk2ptC2KJrmRdQL9+/VBeXo7z58/XOGZdKs78arCwsBBBQUFIS0vDuXPncPToUezfvx+/+tWv7I5h27ZtqKiowOnTp7F7926MGzeuzr+JjY3F4cOHcfDgQcTExNSIu74xWVfPb0wl/YCAgBpJ8N69ezbvFExkMhliY2Nx5MgRHD16lE+yAQEBKCoq4l9XWFgo+F4BAQGYMmUKcnJykJOTgzNnzmD//v1o06YNrl27hj/96U/IzMzExo0bsX79euTl5dV4j5MnT2LOnDlYvnw5Jk+ezD/fpUsXFBQU8I/z8vLQuXNnwWP5+fno0qULSkpKoNFoLP4jUigUkqt73BRQknUBSqUSv//977Fo0SJkZmZCp9Ph/v37WLFiBYqKijB16lT+tVu2bEFFRQV+/PFHnDhxAjExMaioqIC7uzvkcjnKysqwevVqGAwGu2KoqKiAh4cH3NzcoFarkZycDL1eX+vf9OnTB2VlZdi1a1eNcnb2xBQfH4/U1FTcu3cPDx48wBdffGFX7NYxGQwG7Ny5E3q9HocPH8bly5frVdM0Pj4e27dvR0BAAIKDg/nn/vGPf0CtVqOsrAwfffQRf64eHh54+vQpAO4/nLS0NFy5cgVGoxFbt27FvHnzAADr16/HP//5TwBcMpbL5fwVucmdO3ewYMECrF27FnFxcRbHYmNjsWfPHty+fRv379/H9u3b+f8EYmNj8fe//x0VFRU4f/48MjMzMXz4cHTr1g0tWrRASkoKjEYjsrKycP78eURFRTW4bZsr+m/JRUyePBm+vr5Yv349bt26hZYtW2LYsGH46quvLG7ve/bsieHDh6NVq1ZYs2YNOnTogHHjxuHEiROIjIyEj48PJk6ciNzcXOTn59f782fMmIEFCxYgPDwc/v7+mDRpElJSUvD06dMaCcGcSqXC2bNnLboKANgVU1RUFMaOHYtx48bBz88PERERDZ7k7+HhgS1btuDPf/4z1q1bh+DgYKSkpFjMerClT58+UCgUFn3LEyZMQHFxMSZOnAitVotRo0Zh4cKFALjZCp9//jneeecdbNq0CUlJSVi4cCGKi4sREhKC5ORkyGQyrFy5EsuWLcPHH38MX19fLF++3GIfLAD45ptvUFlZiUWLFlk8f+TIEfTp0wdz587FrFmzoNFokJiYyMc4c+ZMFBYWYvjw4WjZsiU++OADvrtk69atWLlyJbZt24YOHTpg48aN9WoHYonqyZIm7+bNm/D29uYTQGpqKrKysvDhhx+KHBkh1F1AXMClS5fwu9/9DpWVlSgrK8PXX3+NgQMHih0WIQCou4C4gDFjxuD8+fOIjo4GAIwfPx4TJ04UOSpCONRdQAghTkTdBYQQ4kSUZAkhxIkoyRJCiBNRkiWEECeiJEsIIU70/2f2bGZwS7jpAAAAAElFTkSuQmCC">
            <a:extLst>
              <a:ext uri="{FF2B5EF4-FFF2-40B4-BE49-F238E27FC236}">
                <a16:creationId xmlns:a16="http://schemas.microsoft.com/office/drawing/2014/main" id="{4376A41E-95C6-498D-9037-1CCE51084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720" y="2512770"/>
            <a:ext cx="2137870" cy="21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32A31-D158-4ECE-9F13-9A09EBDD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" y="1673985"/>
            <a:ext cx="2990137" cy="3128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4EA3D-7031-473D-93C5-B18BDB556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1" y="1674531"/>
            <a:ext cx="2989615" cy="3128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D633F-1DD5-454C-AED0-DE85AA912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39" y="1674535"/>
            <a:ext cx="2989611" cy="3128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648A17-F16E-4963-9F9F-591A0FCC8567}"/>
              </a:ext>
            </a:extLst>
          </p:cNvPr>
          <p:cNvSpPr txBox="1"/>
          <p:nvPr/>
        </p:nvSpPr>
        <p:spPr>
          <a:xfrm>
            <a:off x="112446" y="5151372"/>
            <a:ext cx="894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seems that the unemployment rate in these counties in not a significant driver of voting changes in favor of the Republicans.</a:t>
            </a:r>
          </a:p>
          <a:p>
            <a:pPr algn="ctr"/>
            <a:r>
              <a:rPr lang="en-US" sz="2000" dirty="0"/>
              <a:t>Although the Unemployment rates are lower in 2016 compared to 2012 and 2008, Trump margin of votes seems to be higher.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U.S. Per Capita Income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4FDF01-F8C4-48E2-8194-8CC699AB60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2117037"/>
              </p:ext>
            </p:extLst>
          </p:nvPr>
        </p:nvGraphicFramePr>
        <p:xfrm>
          <a:off x="6950431" y="1770932"/>
          <a:ext cx="1958482" cy="4018058"/>
        </p:xfrm>
        <a:graphic>
          <a:graphicData uri="http://schemas.openxmlformats.org/drawingml/2006/table">
            <a:tbl>
              <a:tblPr/>
              <a:tblGrid>
                <a:gridCol w="979241">
                  <a:extLst>
                    <a:ext uri="{9D8B030D-6E8A-4147-A177-3AD203B41FA5}">
                      <a16:colId xmlns:a16="http://schemas.microsoft.com/office/drawing/2014/main" val="756969768"/>
                    </a:ext>
                  </a:extLst>
                </a:gridCol>
                <a:gridCol w="979241">
                  <a:extLst>
                    <a:ext uri="{9D8B030D-6E8A-4147-A177-3AD203B41FA5}">
                      <a16:colId xmlns:a16="http://schemas.microsoft.com/office/drawing/2014/main" val="3426388310"/>
                    </a:ext>
                  </a:extLst>
                </a:gridCol>
              </a:tblGrid>
              <a:tr h="57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25964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53463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58194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49509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0810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44248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91422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17965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61599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7651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61965C9-425A-443F-BEDC-9EA6C8603005}"/>
              </a:ext>
            </a:extLst>
          </p:cNvPr>
          <p:cNvSpPr/>
          <p:nvPr/>
        </p:nvSpPr>
        <p:spPr>
          <a:xfrm>
            <a:off x="907080" y="5534561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U.S. Per Capita Income which measures the average income earned per person dropped by 7% from 2008 to 2011.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It’s however increased in 2016 by 9% compared to last elections’ year, 2012.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922FB-68ED-49FD-AFD2-A0EAB823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770933"/>
            <a:ext cx="5783137" cy="4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559</Words>
  <Application>Microsoft Office PowerPoint</Application>
  <PresentationFormat>On-screen Show (4:3)</PresentationFormat>
  <Paragraphs>134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2016 U.S. Elections</vt:lpstr>
      <vt:lpstr>Team</vt:lpstr>
      <vt:lpstr>Project Overview</vt:lpstr>
      <vt:lpstr>Data Sources &amp; Analytical Tools</vt:lpstr>
      <vt:lpstr>Flipped Counties</vt:lpstr>
      <vt:lpstr>Let’s Test Some Relationships</vt:lpstr>
      <vt:lpstr>U.S. Overall Unemployment Rates</vt:lpstr>
      <vt:lpstr>Unemployment Rate of flipped counties</vt:lpstr>
      <vt:lpstr>U.S. Per Capita Income</vt:lpstr>
      <vt:lpstr>Per Capita Income for flipped Counties</vt:lpstr>
      <vt:lpstr>U.S. National House Price Index (HPI)</vt:lpstr>
      <vt:lpstr>HPI for flipped Counties</vt:lpstr>
      <vt:lpstr>The Counties Demographics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Christine Assaad</cp:lastModifiedBy>
  <cp:revision>144</cp:revision>
  <dcterms:created xsi:type="dcterms:W3CDTF">2013-08-21T19:17:07Z</dcterms:created>
  <dcterms:modified xsi:type="dcterms:W3CDTF">2018-01-05T04:35:52Z</dcterms:modified>
</cp:coreProperties>
</file>