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 奇" initials="孙" lastIdx="1" clrIdx="0">
    <p:extLst>
      <p:ext uri="{19B8F6BF-5375-455C-9EA6-DF929625EA0E}">
        <p15:presenceInfo xmlns:p15="http://schemas.microsoft.com/office/powerpoint/2012/main" userId="cc4b621a0b35d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1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FC06-9FB8-4E06-B887-3A1AED565EE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D6C0-5A6C-47BD-A43C-D654A7C034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2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FC06-9FB8-4E06-B887-3A1AED565EE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D6C0-5A6C-47BD-A43C-D654A7C03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3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FC06-9FB8-4E06-B887-3A1AED565EE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D6C0-5A6C-47BD-A43C-D654A7C03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8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FC06-9FB8-4E06-B887-3A1AED565EE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D6C0-5A6C-47BD-A43C-D654A7C03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1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FC06-9FB8-4E06-B887-3A1AED565EE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D6C0-5A6C-47BD-A43C-D654A7C034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5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FC06-9FB8-4E06-B887-3A1AED565EE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D6C0-5A6C-47BD-A43C-D654A7C03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2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FC06-9FB8-4E06-B887-3A1AED565EE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D6C0-5A6C-47BD-A43C-D654A7C03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0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FC06-9FB8-4E06-B887-3A1AED565EE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D6C0-5A6C-47BD-A43C-D654A7C03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0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FC06-9FB8-4E06-B887-3A1AED565EE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D6C0-5A6C-47BD-A43C-D654A7C03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6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A6FC06-9FB8-4E06-B887-3A1AED565EE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6D6C0-5A6C-47BD-A43C-D654A7C03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FC06-9FB8-4E06-B887-3A1AED565EE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D6C0-5A6C-47BD-A43C-D654A7C03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A6FC06-9FB8-4E06-B887-3A1AED565EE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96D6C0-5A6C-47BD-A43C-D654A7C034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41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7FEF8-A83F-4E1E-880E-4CE56FFC8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60" y="-765048"/>
            <a:ext cx="10058400" cy="3566160"/>
          </a:xfrm>
        </p:spPr>
        <p:txBody>
          <a:bodyPr/>
          <a:lstStyle/>
          <a:p>
            <a:r>
              <a:rPr lang="en-US" altLang="zh-CN" dirty="0"/>
              <a:t>Forecasting at scale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BE7CB0-8EB4-4990-BAEE-DD7730FEA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11" y="4646120"/>
            <a:ext cx="10058400" cy="1143000"/>
          </a:xfrm>
        </p:spPr>
        <p:txBody>
          <a:bodyPr/>
          <a:lstStyle/>
          <a:p>
            <a:r>
              <a:rPr lang="en-US" altLang="zh-CN" dirty="0"/>
              <a:t>Sean J. Taylor and Benjamin </a:t>
            </a:r>
            <a:r>
              <a:rPr lang="en-US" altLang="zh-CN" dirty="0" err="1"/>
              <a:t>Letham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Facebook, Menlo Park, 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94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6EFE4-A9EB-47AB-9AB3-9CE2CA9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Trend Model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4A0864-6B29-4833-B167-F132463F3153}"/>
              </a:ext>
            </a:extLst>
          </p:cNvPr>
          <p:cNvSpPr txBox="1"/>
          <p:nvPr/>
        </p:nvSpPr>
        <p:spPr>
          <a:xfrm>
            <a:off x="1097280" y="19908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Automatic Changepoint Selection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74D6BA0-FF33-405A-ACDC-A7BFD9F2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56" y="2569309"/>
            <a:ext cx="5195925" cy="31337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B39458-BC76-4483-96A1-5A777DB7D493}"/>
              </a:ext>
            </a:extLst>
          </p:cNvPr>
          <p:cNvSpPr txBox="1"/>
          <p:nvPr/>
        </p:nvSpPr>
        <p:spPr>
          <a:xfrm>
            <a:off x="6126480" y="1983130"/>
            <a:ext cx="571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Trend Forecast Uncertainty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0B3BA6-B2A3-44E1-B84D-72BE237F9903}"/>
              </a:ext>
            </a:extLst>
          </p:cNvPr>
          <p:cNvSpPr txBox="1"/>
          <p:nvPr/>
        </p:nvSpPr>
        <p:spPr>
          <a:xfrm>
            <a:off x="6167120" y="2569309"/>
            <a:ext cx="6320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Future changepoints are randomly sampled in such a way that the average frequency of changepoints matches that in the history: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0149C4-4D5D-4C0C-A5DC-EF87234AF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20" y="3487536"/>
            <a:ext cx="4258699" cy="8591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7F152E-93F3-497D-B6E2-801D59B12F1F}"/>
              </a:ext>
            </a:extLst>
          </p:cNvPr>
          <p:cNvSpPr txBox="1"/>
          <p:nvPr/>
        </p:nvSpPr>
        <p:spPr>
          <a:xfrm>
            <a:off x="6294120" y="4563070"/>
            <a:ext cx="57117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generative model for the trend is that there are S changepoints over a history of T points, each of which has a rate change </a:t>
            </a:r>
            <a:r>
              <a:rPr lang="en-US" altLang="zh-CN" dirty="0" err="1"/>
              <a:t>δj</a:t>
            </a:r>
            <a:r>
              <a:rPr lang="en-US" altLang="zh-CN" dirty="0"/>
              <a:t> ∼ Laplace(0, τ ). We simulate future rate changes that emulate those of the past by replacing τ with a variance inferred from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49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2DF12-9575-4863-9180-0F5A3C4E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108960" cy="1450757"/>
          </a:xfrm>
        </p:spPr>
        <p:txBody>
          <a:bodyPr/>
          <a:lstStyle/>
          <a:p>
            <a:r>
              <a:rPr lang="en-US" altLang="zh-CN" dirty="0"/>
              <a:t>Seasonality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DC8DC0-256E-4D90-BF5E-7569BD8B3FFE}"/>
              </a:ext>
            </a:extLst>
          </p:cNvPr>
          <p:cNvSpPr txBox="1"/>
          <p:nvPr/>
        </p:nvSpPr>
        <p:spPr>
          <a:xfrm>
            <a:off x="1097280" y="23299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用傅里叶级数模拟</a:t>
            </a:r>
            <a:endParaRPr lang="en-US" altLang="zh-CN" dirty="0"/>
          </a:p>
          <a:p>
            <a:r>
              <a:rPr lang="en-US" altLang="zh-CN" dirty="0"/>
              <a:t>For example, with yearly seasonality and N = 10,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F7025C0-FC00-4B8B-89C3-B8BFF8BF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75640"/>
            <a:ext cx="4472020" cy="1952639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18906480-8989-4521-8981-B534FCACD07A}"/>
              </a:ext>
            </a:extLst>
          </p:cNvPr>
          <p:cNvSpPr txBox="1">
            <a:spLocks/>
          </p:cNvSpPr>
          <p:nvPr/>
        </p:nvSpPr>
        <p:spPr>
          <a:xfrm>
            <a:off x="6096000" y="286602"/>
            <a:ext cx="509016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Holidays and Events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E1D63AF-594A-4E1E-8CBB-29593ACDD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66022"/>
            <a:ext cx="5721176" cy="21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6EFE4-A9EB-47AB-9AB3-9CE2CA9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Fitting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D99E72-4250-42A3-BF50-5F58A631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35958"/>
            <a:ext cx="4672292" cy="37857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8D6B20-BCFA-4B2C-B8BF-833A0F70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440" y="2035958"/>
            <a:ext cx="6014720" cy="36638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6B8D0D7-EB90-4EAD-86FE-1DAC143FB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0" y="2188358"/>
            <a:ext cx="6014720" cy="36638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4EFDF3-5BE4-4666-AB46-8594C205399E}"/>
              </a:ext>
            </a:extLst>
          </p:cNvPr>
          <p:cNvSpPr txBox="1"/>
          <p:nvPr/>
        </p:nvSpPr>
        <p:spPr>
          <a:xfrm>
            <a:off x="5831840" y="1819026"/>
            <a:ext cx="609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Stan’s L-BFGS </a:t>
            </a:r>
            <a:r>
              <a:rPr lang="en-US" altLang="zh-CN" dirty="0"/>
              <a:t>to find a maximum a posteriori estimate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45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6EFE4-A9EB-47AB-9AB3-9CE2CA9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Analyst-in-the-Loop Modeling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4C3E1A-4B55-44EC-B502-270C8ACA582E}"/>
              </a:ext>
            </a:extLst>
          </p:cNvPr>
          <p:cNvSpPr txBox="1"/>
          <p:nvPr/>
        </p:nvSpPr>
        <p:spPr>
          <a:xfrm>
            <a:off x="982980" y="308931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Capacities</a:t>
            </a:r>
          </a:p>
          <a:p>
            <a:endParaRPr lang="en-US" altLang="zh-CN" dirty="0"/>
          </a:p>
          <a:p>
            <a:r>
              <a:rPr lang="en-US" altLang="zh-CN" dirty="0"/>
              <a:t>Changepoints 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Holidays and seasonality  </a:t>
            </a:r>
          </a:p>
          <a:p>
            <a:endParaRPr lang="en-US" altLang="zh-CN" dirty="0"/>
          </a:p>
          <a:p>
            <a:r>
              <a:rPr lang="en-US" altLang="zh-CN" dirty="0"/>
              <a:t>Smoothing parameters  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2B4D6A-FFBB-44A0-833F-EC6C98AB0373}"/>
              </a:ext>
            </a:extLst>
          </p:cNvPr>
          <p:cNvSpPr txBox="1"/>
          <p:nvPr/>
        </p:nvSpPr>
        <p:spPr>
          <a:xfrm>
            <a:off x="1097280" y="25356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可调参数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4365B6-E4D5-449C-8AE7-B10D7BB5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10" y="1906889"/>
            <a:ext cx="6443710" cy="42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4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6EFE4-A9EB-47AB-9AB3-9CE2CA9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 Forecast Accuracy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479B53-4731-474F-9431-B943B42C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81" y="1973984"/>
            <a:ext cx="5018519" cy="7734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CAC295F-52D0-4E1E-9544-BBB6FAF95A57}"/>
              </a:ext>
            </a:extLst>
          </p:cNvPr>
          <p:cNvSpPr txBox="1"/>
          <p:nvPr/>
        </p:nvSpPr>
        <p:spPr>
          <a:xfrm>
            <a:off x="1198715" y="272463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Absolute percentage error between </a:t>
            </a:r>
          </a:p>
          <a:p>
            <a:r>
              <a:rPr lang="en-US" altLang="zh-CN" dirty="0"/>
              <a:t>Forecast for time </a:t>
            </a:r>
            <a:r>
              <a:rPr lang="en-US" altLang="zh-CN" dirty="0" err="1"/>
              <a:t>T+h</a:t>
            </a:r>
            <a:r>
              <a:rPr lang="en-US" altLang="zh-CN" dirty="0"/>
              <a:t> with historical information T and</a:t>
            </a:r>
          </a:p>
          <a:p>
            <a:r>
              <a:rPr lang="en-US" altLang="zh-CN" dirty="0"/>
              <a:t>The real </a:t>
            </a:r>
            <a:r>
              <a:rPr lang="en-US" altLang="zh-CN" dirty="0" err="1"/>
              <a:t>T+h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927D669-FE5D-4C59-BAA1-3236550E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15" y="3744237"/>
            <a:ext cx="2740825" cy="73269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7B60EC2-6AEC-493A-B1D9-0659F6C4D7AB}"/>
              </a:ext>
            </a:extLst>
          </p:cNvPr>
          <p:cNvSpPr txBox="1"/>
          <p:nvPr/>
        </p:nvSpPr>
        <p:spPr>
          <a:xfrm>
            <a:off x="1198715" y="51196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by producing K forecasts at various cutoff points in the history, chosen such that the horizons lie within the history and the total error can be evaluated.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D8ED0C0-71D9-49EC-AABA-96FA44671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406" y="1835395"/>
            <a:ext cx="4785031" cy="37985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4164BBC-FDCE-4FFA-8D3E-A062FE40714A}"/>
              </a:ext>
            </a:extLst>
          </p:cNvPr>
          <p:cNvSpPr txBox="1"/>
          <p:nvPr/>
        </p:nvSpPr>
        <p:spPr>
          <a:xfrm>
            <a:off x="1198715" y="47106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simulated historical forecasts (SHFs)</a:t>
            </a:r>
          </a:p>
        </p:txBody>
      </p:sp>
    </p:spTree>
    <p:extLst>
      <p:ext uri="{BB962C8B-B14F-4D97-AF65-F5344CB8AC3E}">
        <p14:creationId xmlns:p14="http://schemas.microsoft.com/office/powerpoint/2010/main" val="224918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5A6EB-F06E-4060-A285-4302228E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233263"/>
            <a:ext cx="10058400" cy="1450757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FA8F37-F1D7-4246-B870-03A5B596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854328"/>
            <a:ext cx="5586902" cy="40905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35556C-09A0-4860-8E67-74D9B25D68ED}"/>
              </a:ext>
            </a:extLst>
          </p:cNvPr>
          <p:cNvSpPr txBox="1"/>
          <p:nvPr/>
        </p:nvSpPr>
        <p:spPr>
          <a:xfrm>
            <a:off x="982980" y="1974489"/>
            <a:ext cx="54559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Forecasting is a data science task that is central to many activities within an organization</a:t>
            </a:r>
          </a:p>
          <a:p>
            <a:r>
              <a:rPr lang="en-US" altLang="zh-CN" dirty="0"/>
              <a:t>1, </a:t>
            </a:r>
            <a:r>
              <a:rPr lang="en-US" altLang="zh-CN" b="1" dirty="0"/>
              <a:t>completely automatic</a:t>
            </a:r>
            <a:r>
              <a:rPr lang="en-US" altLang="zh-CN" dirty="0"/>
              <a:t> forecasting techniques can be hard to tune</a:t>
            </a:r>
          </a:p>
          <a:p>
            <a:r>
              <a:rPr lang="en-US" altLang="zh-CN" dirty="0"/>
              <a:t>2, </a:t>
            </a:r>
            <a:r>
              <a:rPr lang="en-US" altLang="zh-CN" b="1" dirty="0"/>
              <a:t>analysts with deep expertise</a:t>
            </a:r>
            <a:r>
              <a:rPr lang="en-US" altLang="zh-CN" dirty="0"/>
              <a:t> about the specific products or services, but often do not have training in time series forecasting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97E90C-EC18-45CC-BBA0-2225401BA8C1}"/>
              </a:ext>
            </a:extLst>
          </p:cNvPr>
          <p:cNvSpPr txBox="1"/>
          <p:nvPr/>
        </p:nvSpPr>
        <p:spPr>
          <a:xfrm>
            <a:off x="982980" y="47288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We summarize our analyst-in-the-loop approach to business forecasting at scale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A1EE8E74-0810-4E44-A76C-3D1D6A6983E1}"/>
              </a:ext>
            </a:extLst>
          </p:cNvPr>
          <p:cNvSpPr/>
          <p:nvPr/>
        </p:nvSpPr>
        <p:spPr>
          <a:xfrm>
            <a:off x="3425190" y="3867848"/>
            <a:ext cx="434340" cy="641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6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A4196-813E-4B69-9A9C-DD1CD91E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42863"/>
            <a:ext cx="10058400" cy="856397"/>
          </a:xfrm>
        </p:spPr>
        <p:txBody>
          <a:bodyPr/>
          <a:lstStyle/>
          <a:p>
            <a:r>
              <a:rPr lang="en-US" altLang="zh-CN" dirty="0"/>
              <a:t>Features of Business Time Series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DA0FF2-181C-4D3A-B97B-A6028A7D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21" y="2158811"/>
            <a:ext cx="10373164" cy="40243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6C587A8-1AFC-42E7-B4CD-AF5DB8191382}"/>
              </a:ext>
            </a:extLst>
          </p:cNvPr>
          <p:cNvSpPr txBox="1"/>
          <p:nvPr/>
        </p:nvSpPr>
        <p:spPr>
          <a:xfrm>
            <a:off x="887150" y="2479482"/>
            <a:ext cx="23380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Facebook users are able to use the Events platform to create pages for events,</a:t>
            </a:r>
          </a:p>
          <a:p>
            <a:r>
              <a:rPr lang="en-US" altLang="zh-CN" dirty="0"/>
              <a:t>invite others, and interact with events in a variety of ways.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57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A4196-813E-4B69-9A9C-DD1CD91E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of Business Time Series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0DD033-3E77-42F3-A0A2-96EF10ACF504}"/>
              </a:ext>
            </a:extLst>
          </p:cNvPr>
          <p:cNvSpPr txBox="1"/>
          <p:nvPr/>
        </p:nvSpPr>
        <p:spPr>
          <a:xfrm>
            <a:off x="6568440" y="3149658"/>
            <a:ext cx="4587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2,Hard to tune parameters when forecast is poor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F410F9-4B6B-4CEE-86B5-890C71B82ECC}"/>
              </a:ext>
            </a:extLst>
          </p:cNvPr>
          <p:cNvSpPr txBox="1"/>
          <p:nvPr/>
        </p:nvSpPr>
        <p:spPr>
          <a:xfrm>
            <a:off x="6530672" y="2133029"/>
            <a:ext cx="4587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1,It’s difficult to producing reasonable forecasts with fully automated methods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7A7828-685A-4934-BBB6-412944BB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56" y="1798619"/>
            <a:ext cx="5216618" cy="44927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DDE311-45F3-4518-8771-9F370D46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799492" y="2425322"/>
            <a:ext cx="500066" cy="5210213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04290BD-A3AB-4859-87F7-9255482E5730}"/>
              </a:ext>
            </a:extLst>
          </p:cNvPr>
          <p:cNvCxnSpPr>
            <a:endCxn id="12" idx="3"/>
          </p:cNvCxnSpPr>
          <p:nvPr/>
        </p:nvCxnSpPr>
        <p:spPr>
          <a:xfrm>
            <a:off x="5193196" y="3795989"/>
            <a:ext cx="3856330" cy="98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94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58492-FEBC-4052-8CB1-3FEF630A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Prophet Forecasting 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65E495-CB6A-470F-8B2A-CD1827CD6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97879"/>
            <a:ext cx="6177631" cy="69866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6C8F4DE-3434-439F-ADFC-8A8A12A5508C}"/>
              </a:ext>
            </a:extLst>
          </p:cNvPr>
          <p:cNvSpPr txBox="1"/>
          <p:nvPr/>
        </p:nvSpPr>
        <p:spPr>
          <a:xfrm>
            <a:off x="1285461" y="3393003"/>
            <a:ext cx="87182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g(t) </a:t>
            </a:r>
            <a:r>
              <a:rPr lang="en-US" altLang="zh-CN" dirty="0"/>
              <a:t>is the trend function which models nonperiodic changes in the value of the time series,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s(t) </a:t>
            </a:r>
            <a:r>
              <a:rPr lang="en-US" altLang="zh-CN" dirty="0"/>
              <a:t>represents periodic changes (e.g., weekly and yearly seasonality)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h(t) </a:t>
            </a:r>
            <a:r>
              <a:rPr lang="en-US" altLang="zh-CN" dirty="0"/>
              <a:t>represents the effects of holidays which occur on potentially irregular schedules over one or more days.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error term t </a:t>
            </a:r>
            <a:r>
              <a:rPr lang="en-US" altLang="zh-CN" dirty="0"/>
              <a:t>represents any idiosyncratic changes which are not accommodated by the model; </a:t>
            </a:r>
          </a:p>
          <a:p>
            <a:r>
              <a:rPr lang="en-US" altLang="zh-CN" dirty="0"/>
              <a:t>later we will make the parametric assumption that t is normally distributed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A98A33-8560-45FF-9927-AF06D1D152DF}"/>
              </a:ext>
            </a:extLst>
          </p:cNvPr>
          <p:cNvSpPr txBox="1"/>
          <p:nvPr/>
        </p:nvSpPr>
        <p:spPr>
          <a:xfrm>
            <a:off x="1285460" y="2888347"/>
            <a:ext cx="7561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Prophet</a:t>
            </a:r>
            <a:r>
              <a:rPr lang="zh-CN" altLang="en-US" dirty="0"/>
              <a:t>模型</a:t>
            </a:r>
            <a:r>
              <a:rPr lang="en-US" altLang="zh-CN" dirty="0"/>
              <a:t>(</a:t>
            </a:r>
            <a:r>
              <a:rPr lang="zh-CN" altLang="en-US" dirty="0"/>
              <a:t>加法模型</a:t>
            </a:r>
            <a:r>
              <a:rPr lang="en-US" altLang="zh-CN" dirty="0"/>
              <a:t>) =  </a:t>
            </a:r>
            <a:r>
              <a:rPr lang="zh-CN" altLang="en-US" dirty="0"/>
              <a:t>趋势模型 </a:t>
            </a:r>
            <a:r>
              <a:rPr lang="en-US" altLang="zh-CN" dirty="0"/>
              <a:t>+ </a:t>
            </a:r>
            <a:r>
              <a:rPr lang="zh-CN" altLang="en-US" dirty="0"/>
              <a:t>周期模型 </a:t>
            </a:r>
            <a:r>
              <a:rPr lang="en-US" altLang="zh-CN" dirty="0"/>
              <a:t>+ </a:t>
            </a:r>
            <a:r>
              <a:rPr lang="zh-CN" altLang="en-US" dirty="0"/>
              <a:t>特殊节日模型 </a:t>
            </a:r>
            <a:r>
              <a:rPr lang="en-US" altLang="zh-CN" dirty="0"/>
              <a:t>+ </a:t>
            </a:r>
            <a:r>
              <a:rPr lang="zh-CN" altLang="en-US" dirty="0"/>
              <a:t>误差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8D0E7-9C8B-4EA8-BFD3-EE08E4F2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Prophet Forecasting 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DEB07-8BEA-4DA2-9740-F1D937D1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1" y="2430780"/>
            <a:ext cx="4120597" cy="23479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E959EE-453D-44ED-A3C5-7B46CCBC9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51" y="1928279"/>
            <a:ext cx="4261509" cy="42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6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6EFE4-A9EB-47AB-9AB3-9CE2CA9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Trend Model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21AA8B-6B27-4E16-A461-6163D3F0A278}"/>
              </a:ext>
            </a:extLst>
          </p:cNvPr>
          <p:cNvSpPr txBox="1"/>
          <p:nvPr/>
        </p:nvSpPr>
        <p:spPr>
          <a:xfrm>
            <a:off x="1531620" y="20515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1,Nonlinear, Saturating Growth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0586FB-6857-486A-97E0-AE2C2D86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0" y="1897380"/>
            <a:ext cx="4234538" cy="98883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C2ADE6D-AEE6-4203-8893-890CF489CAF4}"/>
              </a:ext>
            </a:extLst>
          </p:cNvPr>
          <p:cNvSpPr txBox="1"/>
          <p:nvPr/>
        </p:nvSpPr>
        <p:spPr>
          <a:xfrm>
            <a:off x="1531620" y="2854399"/>
            <a:ext cx="3611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(1),carrying capacity is not constant</a:t>
            </a:r>
          </a:p>
          <a:p>
            <a:r>
              <a:rPr lang="en-US" altLang="zh-CN" dirty="0"/>
              <a:t>(2),the growth rate is not constant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A80515-6A3B-4E5A-9BBF-B4DC93D17B74}"/>
              </a:ext>
            </a:extLst>
          </p:cNvPr>
          <p:cNvSpPr txBox="1"/>
          <p:nvPr/>
        </p:nvSpPr>
        <p:spPr>
          <a:xfrm>
            <a:off x="1539358" y="2397180"/>
            <a:ext cx="3611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Problems: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4A33AA8-9082-4A3D-AC61-E85F4122A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13" y="4080245"/>
            <a:ext cx="1168692" cy="6463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D121F7D-C9D6-4878-B085-28FC21182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20" y="4194944"/>
            <a:ext cx="848082" cy="531632"/>
          </a:xfrm>
          <a:prstGeom prst="rect">
            <a:avLst/>
          </a:prstGeom>
        </p:spPr>
      </p:pic>
      <p:sp>
        <p:nvSpPr>
          <p:cNvPr id="26" name="箭头: 右 25">
            <a:extLst>
              <a:ext uri="{FF2B5EF4-FFF2-40B4-BE49-F238E27FC236}">
                <a16:creationId xmlns:a16="http://schemas.microsoft.com/office/drawing/2014/main" id="{294A63F7-E1FB-456C-9A47-D042268DAB3D}"/>
              </a:ext>
            </a:extLst>
          </p:cNvPr>
          <p:cNvSpPr/>
          <p:nvPr/>
        </p:nvSpPr>
        <p:spPr>
          <a:xfrm>
            <a:off x="2379702" y="4386826"/>
            <a:ext cx="995483" cy="149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BC3286-28E3-425A-B471-9C921B5A7DE0}"/>
              </a:ext>
            </a:extLst>
          </p:cNvPr>
          <p:cNvSpPr txBox="1"/>
          <p:nvPr/>
        </p:nvSpPr>
        <p:spPr>
          <a:xfrm>
            <a:off x="5471160" y="419549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Analysts often have insight into market sizes and can set these accordingly</a:t>
            </a:r>
          </a:p>
          <a:p>
            <a:endParaRPr lang="en-US" altLang="zh-CN" dirty="0"/>
          </a:p>
          <a:p>
            <a:r>
              <a:rPr lang="en-US" altLang="zh-CN" dirty="0"/>
              <a:t>There may also be external data sources that can provide carrying capacities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85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6EFE4-A9EB-47AB-9AB3-9CE2CA9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Trend Model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21AA8B-6B27-4E16-A461-6163D3F0A278}"/>
              </a:ext>
            </a:extLst>
          </p:cNvPr>
          <p:cNvSpPr txBox="1"/>
          <p:nvPr/>
        </p:nvSpPr>
        <p:spPr>
          <a:xfrm>
            <a:off x="1531620" y="20515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1,Nonlinear, Saturating Growth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0586FB-6857-486A-97E0-AE2C2D86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0" y="1897380"/>
            <a:ext cx="4234538" cy="98883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C2ADE6D-AEE6-4203-8893-890CF489CAF4}"/>
              </a:ext>
            </a:extLst>
          </p:cNvPr>
          <p:cNvSpPr txBox="1"/>
          <p:nvPr/>
        </p:nvSpPr>
        <p:spPr>
          <a:xfrm>
            <a:off x="1531620" y="2854399"/>
            <a:ext cx="3611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(1),carrying capacity is not constant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(2),the growth rate is not constant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A80515-6A3B-4E5A-9BBF-B4DC93D17B74}"/>
              </a:ext>
            </a:extLst>
          </p:cNvPr>
          <p:cNvSpPr txBox="1"/>
          <p:nvPr/>
        </p:nvSpPr>
        <p:spPr>
          <a:xfrm>
            <a:off x="1539358" y="2397180"/>
            <a:ext cx="3611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Problems: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CFF7A3-C8E8-4936-BD2F-40DA0BF5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020" y="1897380"/>
            <a:ext cx="724380" cy="3851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D61CE6-B2B9-40E8-9BB0-7AA580BF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273" y="4788946"/>
            <a:ext cx="4034738" cy="8701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30B55F4-4C80-4CB5-A9E2-C8DF345C91C8}"/>
              </a:ext>
            </a:extLst>
          </p:cNvPr>
          <p:cNvSpPr txBox="1"/>
          <p:nvPr/>
        </p:nvSpPr>
        <p:spPr>
          <a:xfrm>
            <a:off x="1598273" y="3777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Rate change at </a:t>
            </a:r>
            <a:r>
              <a:rPr lang="en-US" altLang="zh-CN" b="1" dirty="0"/>
              <a:t>Changepoints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ED1568-BD48-486D-B5A8-414AE290EC1B}"/>
              </a:ext>
            </a:extLst>
          </p:cNvPr>
          <p:cNvSpPr txBox="1"/>
          <p:nvPr/>
        </p:nvSpPr>
        <p:spPr>
          <a:xfrm>
            <a:off x="1531620" y="42112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/>
              <a:t>y</a:t>
            </a:r>
            <a:r>
              <a:rPr lang="zh-CN" altLang="en-US" dirty="0"/>
              <a:t>保证函数在</a:t>
            </a:r>
            <a:r>
              <a:rPr lang="en-US" altLang="zh-CN" dirty="0"/>
              <a:t>changepoints</a:t>
            </a:r>
            <a:r>
              <a:rPr lang="zh-CN" altLang="en-US" dirty="0"/>
              <a:t>前后连续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B7D3F61-0939-4687-93ED-EB5A00A24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011" y="3809543"/>
            <a:ext cx="6351989" cy="1015938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B798CF96-AF5D-4804-854A-4890D2EAB613}"/>
              </a:ext>
            </a:extLst>
          </p:cNvPr>
          <p:cNvSpPr/>
          <p:nvPr/>
        </p:nvSpPr>
        <p:spPr>
          <a:xfrm>
            <a:off x="7627620" y="2979420"/>
            <a:ext cx="281940" cy="798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9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6EFE4-A9EB-47AB-9AB3-9CE2CA9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Trend Model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21AA8B-6B27-4E16-A461-6163D3F0A278}"/>
              </a:ext>
            </a:extLst>
          </p:cNvPr>
          <p:cNvSpPr txBox="1"/>
          <p:nvPr/>
        </p:nvSpPr>
        <p:spPr>
          <a:xfrm>
            <a:off x="1531620" y="20515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2, </a:t>
            </a:r>
            <a:r>
              <a:rPr lang="en-US" altLang="zh-CN" dirty="0"/>
              <a:t>Linear Trend With Changepoints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b="1" dirty="0"/>
              <a:t>Same as nonlinear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21E3F2-388D-4E18-8F90-67642E61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" y="2982969"/>
            <a:ext cx="9194332" cy="9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4901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</TotalTime>
  <Words>536</Words>
  <Application>Microsoft Office PowerPoint</Application>
  <PresentationFormat>宽屏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回顾</vt:lpstr>
      <vt:lpstr>Forecasting at scale</vt:lpstr>
      <vt:lpstr>Introduction</vt:lpstr>
      <vt:lpstr>Features of Business Time Series</vt:lpstr>
      <vt:lpstr>Features of Business Time Series</vt:lpstr>
      <vt:lpstr>The Prophet Forecasting Model</vt:lpstr>
      <vt:lpstr>The Prophet Forecasting Model</vt:lpstr>
      <vt:lpstr>The Trend Model</vt:lpstr>
      <vt:lpstr>The Trend Model</vt:lpstr>
      <vt:lpstr>The Trend Model</vt:lpstr>
      <vt:lpstr>The Trend Model</vt:lpstr>
      <vt:lpstr>Seasonality</vt:lpstr>
      <vt:lpstr>Model Fitting</vt:lpstr>
      <vt:lpstr>Analyst-in-the-Loop Modeling</vt:lpstr>
      <vt:lpstr>Modeling Forecast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at scale</dc:title>
  <dc:creator>孙 奇</dc:creator>
  <cp:lastModifiedBy>孙 奇</cp:lastModifiedBy>
  <cp:revision>17</cp:revision>
  <dcterms:created xsi:type="dcterms:W3CDTF">2021-04-16T12:43:30Z</dcterms:created>
  <dcterms:modified xsi:type="dcterms:W3CDTF">2021-04-19T00:31:15Z</dcterms:modified>
</cp:coreProperties>
</file>