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/>
    <p:restoredTop sz="96327"/>
  </p:normalViewPr>
  <p:slideViewPr>
    <p:cSldViewPr snapToGrid="0">
      <p:cViewPr varScale="1">
        <p:scale>
          <a:sx n="157" d="100"/>
          <a:sy n="15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FB64-25A1-0798-5481-BDAA204F4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8CD9-56BD-AEDB-02FD-6075D6E88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93C-0DBB-95F0-AC3A-EE81E9D8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40BD-6DD1-D32B-583E-17D306B9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6D8-6AE4-0833-C526-858BF21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B75F-B87A-1820-2A7D-2FB4A2AE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73C7-5BF3-AD90-F71D-627D9417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72ACB-DEA5-35B6-9422-9262817F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5462-2470-F3B0-9EEA-D251ADB2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724B-AB89-79F7-0BC0-AD4ADCD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C52A-C06B-2CFF-A679-11486B6D6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5534D-978A-6D7E-E054-40F4499C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56F4-E6D8-9D02-B3F7-10873F35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3787-611B-F95A-19C7-B5EF45B5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6901-EB72-B866-1F50-A750B291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7124-B248-ACBC-7586-5A287075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33C3-E1DF-B43D-734E-9291319E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8F3F-4BBF-B303-7E93-520B6273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B1A1-89FB-A278-BAFF-64202C0D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932C-D855-B9BE-1E12-12E3829E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B989-CDB9-AEC9-AC8B-D124FCAC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279E-9BD9-97B6-D9BB-623E706C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9B6C-3ACA-4AD0-69BA-AF2EB76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DF4B-5E19-F0DC-6287-262B3DD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105B-4FA5-4DB2-77DF-AD1701DA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FB26-3219-B5B6-AC14-A424464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7198-B361-1F2B-F60D-A4194281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880C-6040-EB6B-5B7C-BCB06CFA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177A-1EDF-54C0-388A-D61AD16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B550-B805-F12C-FA7F-7582995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37CF-2188-8E35-3424-D985738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F9E9-655C-D011-E03B-5670577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34BD-62FD-897D-25AC-6D3DD759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18643-277B-11A9-3A1C-5D22A770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CB73-326B-F550-B9FF-BD620F3D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61681-5DA1-F91F-407D-5863D7EDC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3EDD5-B62C-B9A8-A97E-511B5A7B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1751A-B2FD-ADC8-9917-C9DF5F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A44D-48D6-8FF8-2575-EE2C2939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AAC-9A7C-EBB9-4468-14BDA49A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321F-7CF5-33B6-08DD-F3D46FCA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FAAB-7DE3-B028-D52B-EE902CF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B19B-5E03-388A-DEFF-871E3B0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4B642-C564-4D7C-BDF2-78CF10A2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28288-4CF9-1509-49A3-C88B39D6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FB04E-681A-29DE-C8C9-638D6017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8676-4FF0-4E5C-DAA2-5F8F10AB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B326-4701-3B09-9115-646F9575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6980-9C47-2ADF-06B2-41DF3264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BA83-4934-30B6-0C0C-DA2B7712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6B80-9F75-EC73-A6BF-B869E233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A9F5C-5595-872C-0848-FAC8F379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90D-BE3A-DB95-9404-77D36AB2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55AA0-BB7D-7BEC-F0AE-3F841DE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2720-6E8F-62CF-50C3-2EBB3866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0B8D-334C-23EC-9D1B-44B55D7D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5329-C81F-F414-D712-F9A9E5EC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5B12-57C8-AD77-175D-3B63025F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0C382-AAB9-5142-0EB9-E37FA605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E067-42D2-E55F-17BD-F213C50F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873C-D705-F5B7-911A-A45B9166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600-BE3A-254B-8403-C60C26627F0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69D-0823-F0B8-9512-7679D7668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F873-54B3-73C7-4E3E-728FAEA18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5079-9CD7-704C-B969-0B46044E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A62-026B-65CA-C550-3128854F5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Relay (</a:t>
            </a:r>
            <a:r>
              <a:rPr lang="en-US" dirty="0" err="1"/>
              <a:t>Frelay</a:t>
            </a:r>
            <a:r>
              <a:rPr lang="en-US" dirty="0"/>
              <a:t>)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4D3D2-8922-29CF-2332-560371C8E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F805F503-7CB8-A870-D516-DDF2B0DEF4A3}"/>
              </a:ext>
            </a:extLst>
          </p:cNvPr>
          <p:cNvSpPr/>
          <p:nvPr/>
        </p:nvSpPr>
        <p:spPr>
          <a:xfrm>
            <a:off x="2990781" y="5665990"/>
            <a:ext cx="1034142" cy="1175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FCEFE2-F314-98CD-DB19-58B18291B0BD}"/>
              </a:ext>
            </a:extLst>
          </p:cNvPr>
          <p:cNvSpPr/>
          <p:nvPr/>
        </p:nvSpPr>
        <p:spPr>
          <a:xfrm>
            <a:off x="3009774" y="4060372"/>
            <a:ext cx="1034142" cy="1175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4027C7-8B96-17F9-D847-616CC6BF36DF}"/>
              </a:ext>
            </a:extLst>
          </p:cNvPr>
          <p:cNvSpPr/>
          <p:nvPr/>
        </p:nvSpPr>
        <p:spPr>
          <a:xfrm>
            <a:off x="3009774" y="2482632"/>
            <a:ext cx="1034142" cy="1175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load.wikimedia.org/wikipedia/commons/8/8d/Signal...">
            <a:extLst>
              <a:ext uri="{FF2B5EF4-FFF2-40B4-BE49-F238E27FC236}">
                <a16:creationId xmlns:a16="http://schemas.microsoft.com/office/drawing/2014/main" id="{93FFE8C4-A1A7-9210-4BF2-7EE20F2F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43" y="276973"/>
            <a:ext cx="991630" cy="9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12CCC-B35F-6C1C-4703-3F1CF179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895" y="0"/>
            <a:ext cx="775021" cy="1867586"/>
          </a:xfrm>
          <a:prstGeom prst="rect">
            <a:avLst/>
          </a:prstGeom>
        </p:spPr>
      </p:pic>
      <p:sp>
        <p:nvSpPr>
          <p:cNvPr id="7" name="Can 6">
            <a:extLst>
              <a:ext uri="{FF2B5EF4-FFF2-40B4-BE49-F238E27FC236}">
                <a16:creationId xmlns:a16="http://schemas.microsoft.com/office/drawing/2014/main" id="{85F24A1A-ACAD-099F-3D7A-68CC4D8BC8EC}"/>
              </a:ext>
            </a:extLst>
          </p:cNvPr>
          <p:cNvSpPr/>
          <p:nvPr/>
        </p:nvSpPr>
        <p:spPr>
          <a:xfrm>
            <a:off x="7749214" y="4259943"/>
            <a:ext cx="1231888" cy="566057"/>
          </a:xfrm>
          <a:prstGeom prst="can">
            <a:avLst>
              <a:gd name="adj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Frelay</a:t>
            </a:r>
            <a:endParaRPr lang="en-US" dirty="0"/>
          </a:p>
        </p:txBody>
      </p:sp>
      <p:pic>
        <p:nvPicPr>
          <p:cNvPr id="1030" name="Picture 6" descr="AWS Lambda Integration | Alloy Automation">
            <a:extLst>
              <a:ext uri="{FF2B5EF4-FFF2-40B4-BE49-F238E27FC236}">
                <a16:creationId xmlns:a16="http://schemas.microsoft.com/office/drawing/2014/main" id="{66E2D10B-6025-9B57-6855-E52B382C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46" y="2673818"/>
            <a:ext cx="781649" cy="7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Azure Functions Are and Their Common Use Cases - RevDeBug">
            <a:extLst>
              <a:ext uri="{FF2B5EF4-FFF2-40B4-BE49-F238E27FC236}">
                <a16:creationId xmlns:a16="http://schemas.microsoft.com/office/drawing/2014/main" id="{EEB37731-CDEE-C426-D757-CFF07D3B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r="8585"/>
          <a:stretch/>
        </p:blipFill>
        <p:spPr bwMode="auto">
          <a:xfrm>
            <a:off x="3099874" y="4256315"/>
            <a:ext cx="853941" cy="7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E594E2-00C2-B98D-1488-8BC9DDC459A1}"/>
              </a:ext>
            </a:extLst>
          </p:cNvPr>
          <p:cNvCxnSpPr/>
          <p:nvPr/>
        </p:nvCxnSpPr>
        <p:spPr>
          <a:xfrm>
            <a:off x="0" y="2209800"/>
            <a:ext cx="121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4558AD-7340-FD38-4977-33D9D3E6CEF2}"/>
              </a:ext>
            </a:extLst>
          </p:cNvPr>
          <p:cNvSpPr txBox="1"/>
          <p:nvPr/>
        </p:nvSpPr>
        <p:spPr>
          <a:xfrm>
            <a:off x="0" y="468086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Phase:</a:t>
            </a:r>
          </a:p>
          <a:p>
            <a:r>
              <a:rPr lang="en-US" dirty="0"/>
              <a:t>Alice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431326-8913-D5CD-B5D1-2BD0A30A2AF8}"/>
              </a:ext>
            </a:extLst>
          </p:cNvPr>
          <p:cNvCxnSpPr/>
          <p:nvPr/>
        </p:nvCxnSpPr>
        <p:spPr>
          <a:xfrm>
            <a:off x="4043916" y="618108"/>
            <a:ext cx="3732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84D15B-EAF7-99E6-41BF-701A99BC52B8}"/>
              </a:ext>
            </a:extLst>
          </p:cNvPr>
          <p:cNvSpPr txBox="1"/>
          <p:nvPr/>
        </p:nvSpPr>
        <p:spPr>
          <a:xfrm>
            <a:off x="4678143" y="20055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creation : </a:t>
            </a:r>
          </a:p>
          <a:p>
            <a:r>
              <a:rPr lang="en-US" dirty="0"/>
              <a:t>&lt;Username&gt;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B9D89D-6E9F-AB61-FE87-9BF3AB44129D}"/>
              </a:ext>
            </a:extLst>
          </p:cNvPr>
          <p:cNvCxnSpPr>
            <a:cxnSpLocks/>
          </p:cNvCxnSpPr>
          <p:nvPr/>
        </p:nvCxnSpPr>
        <p:spPr>
          <a:xfrm flipH="1">
            <a:off x="4043916" y="933793"/>
            <a:ext cx="3732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403C2C-F9B2-23CF-3A82-D5E087DAD222}"/>
              </a:ext>
            </a:extLst>
          </p:cNvPr>
          <p:cNvSpPr txBox="1"/>
          <p:nvPr/>
        </p:nvSpPr>
        <p:spPr>
          <a:xfrm>
            <a:off x="3826843" y="991106"/>
            <a:ext cx="35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Response : &lt;, Relay Target, certs&gt;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277FBA-D100-8A9B-ECAD-CA9F0667F584}"/>
              </a:ext>
            </a:extLst>
          </p:cNvPr>
          <p:cNvCxnSpPr>
            <a:cxnSpLocks/>
            <a:stCxn id="1026" idx="2"/>
            <a:endCxn id="7" idx="1"/>
          </p:cNvCxnSpPr>
          <p:nvPr/>
        </p:nvCxnSpPr>
        <p:spPr>
          <a:xfrm>
            <a:off x="8365158" y="1268603"/>
            <a:ext cx="0" cy="2991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065725-BAA4-039E-DCDF-01A2B9C5D22B}"/>
              </a:ext>
            </a:extLst>
          </p:cNvPr>
          <p:cNvSpPr txBox="1"/>
          <p:nvPr/>
        </p:nvSpPr>
        <p:spPr>
          <a:xfrm>
            <a:off x="8400603" y="1552810"/>
            <a:ext cx="35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Deploys Relay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AADBCF-1AC2-2329-4625-5CEEF629D7D6}"/>
              </a:ext>
            </a:extLst>
          </p:cNvPr>
          <p:cNvSpPr txBox="1"/>
          <p:nvPr/>
        </p:nvSpPr>
        <p:spPr>
          <a:xfrm>
            <a:off x="3336754" y="17636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034" name="Picture 10" descr="GitHub - GoogleCloudPlatform/cloud-run-samples: Samples for Cloud Run">
            <a:extLst>
              <a:ext uri="{FF2B5EF4-FFF2-40B4-BE49-F238E27FC236}">
                <a16:creationId xmlns:a16="http://schemas.microsoft.com/office/drawing/2014/main" id="{F49566C9-8034-4F0C-AC41-8C339E06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64" y="5843798"/>
            <a:ext cx="786554" cy="7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F00FAA-E634-5CDC-658E-BA606B36A6BA}"/>
              </a:ext>
            </a:extLst>
          </p:cNvPr>
          <p:cNvCxnSpPr>
            <a:cxnSpLocks/>
          </p:cNvCxnSpPr>
          <p:nvPr/>
        </p:nvCxnSpPr>
        <p:spPr>
          <a:xfrm>
            <a:off x="2617501" y="1748135"/>
            <a:ext cx="0" cy="223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51BEC1-7B30-5F1A-9D37-4B4EC736ED98}"/>
              </a:ext>
            </a:extLst>
          </p:cNvPr>
          <p:cNvSpPr txBox="1"/>
          <p:nvPr/>
        </p:nvSpPr>
        <p:spPr>
          <a:xfrm>
            <a:off x="148674" y="1322472"/>
            <a:ext cx="256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</a:p>
          <a:p>
            <a:pPr marL="342900" indent="-342900">
              <a:buAutoNum type="alphaLcParenR"/>
            </a:pPr>
            <a:r>
              <a:rPr lang="en-US" dirty="0"/>
              <a:t>Generates </a:t>
            </a:r>
            <a:r>
              <a:rPr lang="en-US" i="1" dirty="0" err="1"/>
              <a:t>cacert</a:t>
            </a:r>
            <a:endParaRPr lang="en-US" i="1" dirty="0"/>
          </a:p>
          <a:p>
            <a:pPr marL="342900" indent="-342900">
              <a:buAutoNum type="alphaLcParenR"/>
            </a:pPr>
            <a:r>
              <a:rPr lang="en-US" dirty="0"/>
              <a:t>Embeds </a:t>
            </a:r>
            <a:r>
              <a:rPr lang="en-US" dirty="0" err="1"/>
              <a:t>FuncIDs</a:t>
            </a:r>
            <a:r>
              <a:rPr lang="en-US" dirty="0"/>
              <a:t> as </a:t>
            </a:r>
            <a:r>
              <a:rPr lang="en-US" dirty="0" err="1"/>
              <a:t>CommonName</a:t>
            </a:r>
            <a:r>
              <a:rPr lang="en-US" dirty="0"/>
              <a:t> and signs certificate to obtain </a:t>
            </a:r>
            <a:r>
              <a:rPr lang="en-US" i="1" dirty="0"/>
              <a:t>&lt;cert, key&gt;</a:t>
            </a:r>
          </a:p>
          <a:p>
            <a:pPr marL="342900" indent="-342900">
              <a:buAutoNum type="alphaLcParenR"/>
            </a:pPr>
            <a:r>
              <a:rPr lang="en-US" dirty="0"/>
              <a:t>Disperses </a:t>
            </a:r>
            <a:r>
              <a:rPr lang="en-US" i="1" dirty="0"/>
              <a:t>&lt;</a:t>
            </a:r>
            <a:r>
              <a:rPr lang="en-US" i="1" dirty="0" err="1"/>
              <a:t>cacert</a:t>
            </a:r>
            <a:r>
              <a:rPr lang="en-US" i="1" dirty="0"/>
              <a:t>, cert, key, relay-target&gt;</a:t>
            </a:r>
            <a:r>
              <a:rPr lang="en-US" dirty="0"/>
              <a:t> to functions</a:t>
            </a:r>
          </a:p>
          <a:p>
            <a:pPr marL="342900" indent="-342900">
              <a:buAutoNum type="alphaLcParenR"/>
            </a:pPr>
            <a:r>
              <a:rPr lang="en-US" dirty="0"/>
              <a:t>Optionally, Specifies communication pattern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309443-2D33-3A86-08E0-C5B2FD3F6830}"/>
              </a:ext>
            </a:extLst>
          </p:cNvPr>
          <p:cNvSpPr txBox="1"/>
          <p:nvPr/>
        </p:nvSpPr>
        <p:spPr>
          <a:xfrm>
            <a:off x="7973614" y="5474803"/>
            <a:ext cx="3281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 (Server Name Indicator) during client </a:t>
            </a:r>
            <a:r>
              <a:rPr lang="en-US" dirty="0" err="1"/>
              <a:t>handskae</a:t>
            </a:r>
            <a:r>
              <a:rPr lang="en-US" dirty="0"/>
              <a:t> can be leveraged for routing E2E. SNI would be set in the TLS Client Config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4D12FF-CA73-AD0F-7427-4A6D1EA46792}"/>
              </a:ext>
            </a:extLst>
          </p:cNvPr>
          <p:cNvCxnSpPr>
            <a:cxnSpLocks/>
          </p:cNvCxnSpPr>
          <p:nvPr/>
        </p:nvCxnSpPr>
        <p:spPr>
          <a:xfrm>
            <a:off x="4044623" y="3077719"/>
            <a:ext cx="3780971" cy="120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1A743-0289-42E7-8F48-7FDCBA3368AD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4043916" y="4542972"/>
            <a:ext cx="3705298" cy="10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8DBB97-692A-9253-366B-4775E9F5D24A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4024923" y="4788989"/>
            <a:ext cx="3800671" cy="146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DE69CF3-6D5B-9383-E946-8625FC1972D1}"/>
              </a:ext>
            </a:extLst>
          </p:cNvPr>
          <p:cNvSpPr txBox="1"/>
          <p:nvPr/>
        </p:nvSpPr>
        <p:spPr>
          <a:xfrm>
            <a:off x="3342338" y="21412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446B40-F09A-23E7-EF3C-D243EB2E7405}"/>
              </a:ext>
            </a:extLst>
          </p:cNvPr>
          <p:cNvSpPr txBox="1"/>
          <p:nvPr/>
        </p:nvSpPr>
        <p:spPr>
          <a:xfrm>
            <a:off x="3339480" y="37450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B986F0-2C3B-0F91-44B2-013A067D3A3F}"/>
              </a:ext>
            </a:extLst>
          </p:cNvPr>
          <p:cNvSpPr txBox="1"/>
          <p:nvPr/>
        </p:nvSpPr>
        <p:spPr>
          <a:xfrm>
            <a:off x="3320599" y="5339807"/>
            <a:ext cx="3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6108258-CA7F-9CAF-BF08-98D088A3F604}"/>
              </a:ext>
            </a:extLst>
          </p:cNvPr>
          <p:cNvSpPr txBox="1"/>
          <p:nvPr/>
        </p:nvSpPr>
        <p:spPr>
          <a:xfrm>
            <a:off x="8860973" y="2265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49F05D3-36C1-4973-739D-65F455F34717}"/>
              </a:ext>
            </a:extLst>
          </p:cNvPr>
          <p:cNvSpPr txBox="1"/>
          <p:nvPr/>
        </p:nvSpPr>
        <p:spPr>
          <a:xfrm>
            <a:off x="3329459" y="51054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0A83EED-C750-AC34-359E-835DEAE365A3}"/>
              </a:ext>
            </a:extLst>
          </p:cNvPr>
          <p:cNvSpPr txBox="1"/>
          <p:nvPr/>
        </p:nvSpPr>
        <p:spPr>
          <a:xfrm rot="1050785">
            <a:off x="4738012" y="3352637"/>
            <a:ext cx="2180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F1 connects to Flock-Relay (SNI:F2)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35B8831-6286-8B74-3CA8-9F6701D13BA3}"/>
              </a:ext>
            </a:extLst>
          </p:cNvPr>
          <p:cNvSpPr txBox="1"/>
          <p:nvPr/>
        </p:nvSpPr>
        <p:spPr>
          <a:xfrm>
            <a:off x="4592713" y="4323259"/>
            <a:ext cx="2180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F2 connects to Flock-Relay (SNI:F1)</a:t>
            </a:r>
          </a:p>
        </p:txBody>
      </p:sp>
      <p:sp>
        <p:nvSpPr>
          <p:cNvPr id="1040" name="Left Bracket 1039">
            <a:extLst>
              <a:ext uri="{FF2B5EF4-FFF2-40B4-BE49-F238E27FC236}">
                <a16:creationId xmlns:a16="http://schemas.microsoft.com/office/drawing/2014/main" id="{07077C30-B313-D1F2-AF3C-3DC7C8E55BBF}"/>
              </a:ext>
            </a:extLst>
          </p:cNvPr>
          <p:cNvSpPr/>
          <p:nvPr/>
        </p:nvSpPr>
        <p:spPr>
          <a:xfrm>
            <a:off x="7896702" y="4924087"/>
            <a:ext cx="153824" cy="1851249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Left Bracket 1040">
            <a:extLst>
              <a:ext uri="{FF2B5EF4-FFF2-40B4-BE49-F238E27FC236}">
                <a16:creationId xmlns:a16="http://schemas.microsoft.com/office/drawing/2014/main" id="{7F16103C-01C6-140D-9E90-6A4A029F10DB}"/>
              </a:ext>
            </a:extLst>
          </p:cNvPr>
          <p:cNvSpPr/>
          <p:nvPr/>
        </p:nvSpPr>
        <p:spPr>
          <a:xfrm rot="10800000">
            <a:off x="11019096" y="4924086"/>
            <a:ext cx="153824" cy="1878859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36EF295-53D1-74C3-CBF6-56F4CE83116A}"/>
              </a:ext>
            </a:extLst>
          </p:cNvPr>
          <p:cNvSpPr txBox="1"/>
          <p:nvPr/>
        </p:nvSpPr>
        <p:spPr>
          <a:xfrm>
            <a:off x="7956099" y="4924086"/>
            <a:ext cx="27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relay know which the destination F?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D4F90-33F1-A43A-91C6-76D5E4234CFF}"/>
              </a:ext>
            </a:extLst>
          </p:cNvPr>
          <p:cNvSpPr txBox="1"/>
          <p:nvPr/>
        </p:nvSpPr>
        <p:spPr>
          <a:xfrm>
            <a:off x="8289235" y="3929744"/>
            <a:ext cx="9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: </a:t>
            </a:r>
          </a:p>
        </p:txBody>
      </p:sp>
    </p:spTree>
    <p:extLst>
      <p:ext uri="{BB962C8B-B14F-4D97-AF65-F5344CB8AC3E}">
        <p14:creationId xmlns:p14="http://schemas.microsoft.com/office/powerpoint/2010/main" val="383317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2BD12-11DF-05B0-F42C-810642EBCD0E}"/>
              </a:ext>
            </a:extLst>
          </p:cNvPr>
          <p:cNvCxnSpPr/>
          <p:nvPr/>
        </p:nvCxnSpPr>
        <p:spPr>
          <a:xfrm>
            <a:off x="3123526" y="1642683"/>
            <a:ext cx="0" cy="377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837255-FA4E-09D7-6528-5D7CA01B7204}"/>
              </a:ext>
            </a:extLst>
          </p:cNvPr>
          <p:cNvCxnSpPr/>
          <p:nvPr/>
        </p:nvCxnSpPr>
        <p:spPr>
          <a:xfrm>
            <a:off x="5185647" y="1642683"/>
            <a:ext cx="0" cy="377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E58290-62E0-6F7F-0EE3-278DBE6E10D8}"/>
              </a:ext>
            </a:extLst>
          </p:cNvPr>
          <p:cNvCxnSpPr/>
          <p:nvPr/>
        </p:nvCxnSpPr>
        <p:spPr>
          <a:xfrm>
            <a:off x="7321944" y="1642683"/>
            <a:ext cx="0" cy="377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A9661-DF72-2838-52A0-EE76F92D5CD5}"/>
              </a:ext>
            </a:extLst>
          </p:cNvPr>
          <p:cNvCxnSpPr/>
          <p:nvPr/>
        </p:nvCxnSpPr>
        <p:spPr>
          <a:xfrm>
            <a:off x="3123526" y="1844984"/>
            <a:ext cx="2062121" cy="34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E6EE8F-9918-A88D-8179-4E921F9B043C}"/>
              </a:ext>
            </a:extLst>
          </p:cNvPr>
          <p:cNvCxnSpPr>
            <a:cxnSpLocks/>
          </p:cNvCxnSpPr>
          <p:nvPr/>
        </p:nvCxnSpPr>
        <p:spPr>
          <a:xfrm flipH="1">
            <a:off x="5185647" y="2112021"/>
            <a:ext cx="2136297" cy="43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1378EB-3AC5-51A5-CDD3-47FDF9B4F67C}"/>
              </a:ext>
            </a:extLst>
          </p:cNvPr>
          <p:cNvCxnSpPr>
            <a:cxnSpLocks/>
          </p:cNvCxnSpPr>
          <p:nvPr/>
        </p:nvCxnSpPr>
        <p:spPr>
          <a:xfrm flipH="1">
            <a:off x="3123526" y="2775568"/>
            <a:ext cx="2062121" cy="50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2EB23-59A9-82A4-AC32-15B7402437D8}"/>
              </a:ext>
            </a:extLst>
          </p:cNvPr>
          <p:cNvCxnSpPr>
            <a:cxnSpLocks/>
          </p:cNvCxnSpPr>
          <p:nvPr/>
        </p:nvCxnSpPr>
        <p:spPr>
          <a:xfrm>
            <a:off x="5185647" y="2848396"/>
            <a:ext cx="2136297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11E6-D6B5-7A9C-D743-637EBD69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85" y="6975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for F1 &amp; F2 to connect:</a:t>
            </a:r>
          </a:p>
          <a:p>
            <a:r>
              <a:rPr lang="en-US" sz="2000" dirty="0"/>
              <a:t>F1 opens a socket to flock-relay indicating SNI as F2, and established </a:t>
            </a:r>
            <a:r>
              <a:rPr lang="en-US" sz="2000" dirty="0" err="1"/>
              <a:t>mTLS</a:t>
            </a:r>
            <a:r>
              <a:rPr lang="en-US" sz="2000" dirty="0"/>
              <a:t> connection with relay</a:t>
            </a:r>
          </a:p>
          <a:p>
            <a:r>
              <a:rPr lang="en-US" sz="2000" dirty="0"/>
              <a:t>F2 does the same with SNI as F1.</a:t>
            </a:r>
          </a:p>
          <a:p>
            <a:r>
              <a:rPr lang="en-US" sz="2000" dirty="0"/>
              <a:t>Once, both are connected, relay sends a READY message to both F1 &amp; F2, with their role. E.g. F1 as client and F2 as server.</a:t>
            </a:r>
          </a:p>
          <a:p>
            <a:r>
              <a:rPr lang="en-US" sz="2000" dirty="0"/>
              <a:t>Upon receiving the messages from relay: </a:t>
            </a:r>
          </a:p>
          <a:p>
            <a:pPr marL="457200" lvl="1" indent="0">
              <a:buNone/>
            </a:pPr>
            <a:r>
              <a:rPr lang="en-US" sz="1600" b="1" dirty="0"/>
              <a:t>First Approach</a:t>
            </a:r>
          </a:p>
          <a:p>
            <a:pPr lvl="1"/>
            <a:r>
              <a:rPr lang="en-US" sz="1600" dirty="0"/>
              <a:t>Both F1 and F2 downgrade or use the underlying TCP connection to establish an </a:t>
            </a:r>
            <a:r>
              <a:rPr lang="en-US" sz="1600" dirty="0" err="1"/>
              <a:t>mTLS</a:t>
            </a:r>
            <a:r>
              <a:rPr lang="en-US" sz="1600" dirty="0"/>
              <a:t> connection between themselves.</a:t>
            </a:r>
          </a:p>
          <a:p>
            <a:pPr lvl="1"/>
            <a:r>
              <a:rPr lang="en-US" sz="1600" dirty="0"/>
              <a:t>The relay would be forwarding the messages between the sockets.</a:t>
            </a:r>
          </a:p>
          <a:p>
            <a:pPr marL="457200" lvl="1" indent="0">
              <a:buNone/>
            </a:pPr>
            <a:r>
              <a:rPr lang="en-US" sz="1600" b="1" dirty="0"/>
              <a:t>Second Approach</a:t>
            </a:r>
          </a:p>
          <a:p>
            <a:pPr lvl="1"/>
            <a:r>
              <a:rPr lang="en-US" sz="1600" dirty="0"/>
              <a:t>Relay additionally sends JWT (single-time, expiry) along with the READY message.</a:t>
            </a:r>
          </a:p>
          <a:p>
            <a:pPr lvl="1"/>
            <a:r>
              <a:rPr lang="en-US" sz="1600" dirty="0"/>
              <a:t>Both F1 &amp; F2 will have to create another TCP connection by sending the JWT to authorize.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DB3FE8C-4D49-5BA0-8A18-94BEEBF2F066}"/>
              </a:ext>
            </a:extLst>
          </p:cNvPr>
          <p:cNvSpPr/>
          <p:nvPr/>
        </p:nvSpPr>
        <p:spPr>
          <a:xfrm>
            <a:off x="25638" y="2226044"/>
            <a:ext cx="1231888" cy="566057"/>
          </a:xfrm>
          <a:prstGeom prst="can">
            <a:avLst>
              <a:gd name="adj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11E6-D6B5-7A9C-D743-637EBD69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85" y="6975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</a:t>
            </a:r>
            <a:endParaRPr lang="en-US" sz="1600" dirty="0"/>
          </a:p>
          <a:p>
            <a:r>
              <a:rPr lang="en-US" sz="2000" b="1" dirty="0"/>
              <a:t>REST Server </a:t>
            </a:r>
            <a:r>
              <a:rPr lang="en-US" sz="2000" dirty="0"/>
              <a:t>– </a:t>
            </a:r>
          </a:p>
          <a:p>
            <a:pPr lvl="1"/>
            <a:r>
              <a:rPr lang="en-US" sz="1600" dirty="0"/>
              <a:t>Configuration by Application Provider</a:t>
            </a:r>
          </a:p>
          <a:p>
            <a:r>
              <a:rPr lang="en-US" sz="2000" b="1" dirty="0"/>
              <a:t>Store</a:t>
            </a:r>
            <a:r>
              <a:rPr lang="en-US" sz="2000" dirty="0"/>
              <a:t> –</a:t>
            </a:r>
          </a:p>
          <a:p>
            <a:pPr lvl="1"/>
            <a:r>
              <a:rPr lang="en-US" sz="2000" dirty="0"/>
              <a:t>&lt;F</a:t>
            </a:r>
            <a:r>
              <a:rPr lang="en-US" sz="2000" baseline="-25000" dirty="0"/>
              <a:t>a</a:t>
            </a:r>
            <a:r>
              <a:rPr lang="en-US" sz="2000" dirty="0"/>
              <a:t>, F</a:t>
            </a:r>
            <a:r>
              <a:rPr lang="en-US" sz="2000" baseline="-25000" dirty="0"/>
              <a:t>b</a:t>
            </a:r>
            <a:r>
              <a:rPr lang="en-US" sz="2000" dirty="0"/>
              <a:t>, Conn&gt; mapping</a:t>
            </a:r>
          </a:p>
          <a:p>
            <a:pPr lvl="1"/>
            <a:r>
              <a:rPr lang="en-US" sz="2000" dirty="0"/>
              <a:t>Access Groups . A set of F</a:t>
            </a:r>
            <a:r>
              <a:rPr lang="en-US" sz="2000" baseline="-25000" dirty="0"/>
              <a:t>s </a:t>
            </a:r>
            <a:r>
              <a:rPr lang="en-US" sz="2000" dirty="0"/>
              <a:t>owned by the same user invocation.</a:t>
            </a:r>
          </a:p>
          <a:p>
            <a:r>
              <a:rPr lang="en-US" sz="2000" b="1" dirty="0"/>
              <a:t>Core –</a:t>
            </a:r>
          </a:p>
          <a:p>
            <a:pPr lvl="1"/>
            <a:r>
              <a:rPr lang="en-US" sz="2000" b="1" dirty="0" err="1"/>
              <a:t>Controlplane</a:t>
            </a:r>
            <a:r>
              <a:rPr lang="en-US" sz="2000" b="1" dirty="0"/>
              <a:t>:</a:t>
            </a:r>
          </a:p>
          <a:p>
            <a:pPr lvl="2"/>
            <a:r>
              <a:rPr lang="en-US" sz="1600" dirty="0"/>
              <a:t>Authentication </a:t>
            </a:r>
          </a:p>
          <a:p>
            <a:pPr lvl="2"/>
            <a:r>
              <a:rPr lang="en-US" sz="1600" dirty="0"/>
              <a:t>Access control </a:t>
            </a:r>
          </a:p>
          <a:p>
            <a:pPr lvl="1"/>
            <a:r>
              <a:rPr lang="en-US" sz="2000" b="1" dirty="0" err="1"/>
              <a:t>Dataplane</a:t>
            </a:r>
            <a:r>
              <a:rPr lang="en-US" sz="2000" b="1" dirty="0"/>
              <a:t> Forwarder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DB3FE8C-4D49-5BA0-8A18-94BEEBF2F066}"/>
              </a:ext>
            </a:extLst>
          </p:cNvPr>
          <p:cNvSpPr/>
          <p:nvPr/>
        </p:nvSpPr>
        <p:spPr>
          <a:xfrm>
            <a:off x="25638" y="2226044"/>
            <a:ext cx="1231888" cy="566057"/>
          </a:xfrm>
          <a:prstGeom prst="can">
            <a:avLst>
              <a:gd name="adj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310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Flock Relay (Frelay)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Govindan Kannan</dc:creator>
  <cp:lastModifiedBy>Pravein Govindan Kannan</cp:lastModifiedBy>
  <cp:revision>11</cp:revision>
  <dcterms:created xsi:type="dcterms:W3CDTF">2023-10-25T21:03:45Z</dcterms:created>
  <dcterms:modified xsi:type="dcterms:W3CDTF">2023-11-10T20:59:24Z</dcterms:modified>
</cp:coreProperties>
</file>