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12" r:id="rId1"/>
  </p:sldMasterIdLst>
  <p:sldIdLst>
    <p:sldId id="314" r:id="rId2"/>
    <p:sldId id="317" r:id="rId3"/>
    <p:sldId id="308" r:id="rId4"/>
    <p:sldId id="318" r:id="rId5"/>
    <p:sldId id="319" r:id="rId6"/>
    <p:sldId id="320" r:id="rId7"/>
    <p:sldId id="313" r:id="rId8"/>
    <p:sldId id="321" r:id="rId9"/>
    <p:sldId id="311" r:id="rId10"/>
    <p:sldId id="30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7BB3"/>
    <a:srgbClr val="8DA6CC"/>
    <a:srgbClr val="C14B51"/>
    <a:srgbClr val="D6878A"/>
    <a:srgbClr val="D27A7E"/>
    <a:srgbClr val="407C4D"/>
    <a:srgbClr val="80BE8E"/>
    <a:srgbClr val="D16529"/>
    <a:srgbClr val="EBB79A"/>
    <a:srgbClr val="C048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2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1019-4B41-49CD-830E-30CD44F3ABD1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F4F82-4B68-479D-ACCF-B5DEBF554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54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1019-4B41-49CD-830E-30CD44F3ABD1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F4F82-4B68-479D-ACCF-B5DEBF554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25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1019-4B41-49CD-830E-30CD44F3ABD1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F4F82-4B68-479D-ACCF-B5DEBF554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280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1019-4B41-49CD-830E-30CD44F3ABD1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F4F82-4B68-479D-ACCF-B5DEBF554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2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1019-4B41-49CD-830E-30CD44F3ABD1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F4F82-4B68-479D-ACCF-B5DEBF554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06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1019-4B41-49CD-830E-30CD44F3ABD1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F4F82-4B68-479D-ACCF-B5DEBF554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87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1019-4B41-49CD-830E-30CD44F3ABD1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F4F82-4B68-479D-ACCF-B5DEBF5547F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1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1019-4B41-49CD-830E-30CD44F3ABD1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F4F82-4B68-479D-ACCF-B5DEBF554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16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1019-4B41-49CD-830E-30CD44F3ABD1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F4F82-4B68-479D-ACCF-B5DEBF554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49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1019-4B41-49CD-830E-30CD44F3ABD1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F4F82-4B68-479D-ACCF-B5DEBF554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307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C361019-4B41-49CD-830E-30CD44F3ABD1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F4F82-4B68-479D-ACCF-B5DEBF554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05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C361019-4B41-49CD-830E-30CD44F3ABD1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B2F4F82-4B68-479D-ACCF-B5DEBF554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2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13" r:id="rId1"/>
    <p:sldLayoutId id="2147484514" r:id="rId2"/>
    <p:sldLayoutId id="2147484515" r:id="rId3"/>
    <p:sldLayoutId id="2147484516" r:id="rId4"/>
    <p:sldLayoutId id="2147484517" r:id="rId5"/>
    <p:sldLayoutId id="2147484518" r:id="rId6"/>
    <p:sldLayoutId id="2147484519" r:id="rId7"/>
    <p:sldLayoutId id="2147484520" r:id="rId8"/>
    <p:sldLayoutId id="2147484521" r:id="rId9"/>
    <p:sldLayoutId id="2147484522" r:id="rId10"/>
    <p:sldLayoutId id="214748452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8A25E-D769-44E6-AAC8-3F2E2092D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1726" y="1444208"/>
            <a:ext cx="8991600" cy="1645920"/>
          </a:xfrm>
          <a:solidFill>
            <a:srgbClr val="FFFFFF"/>
          </a:solidFill>
        </p:spPr>
        <p:txBody>
          <a:bodyPr>
            <a:normAutofit fontScale="90000"/>
          </a:bodyPr>
          <a:lstStyle/>
          <a:p>
            <a:r>
              <a:rPr lang="en-US" sz="4000" b="1" dirty="0"/>
              <a:t>Blackwell Electronics Co. customer transaction </a:t>
            </a:r>
            <a:br>
              <a:rPr lang="en-US" sz="4000" b="1" dirty="0"/>
            </a:br>
            <a:r>
              <a:rPr lang="en-US" sz="4000" b="1" dirty="0"/>
              <a:t>data ANALYSIS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AA702-2613-40D4-B498-2BD1CE83D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3523" y="3429000"/>
            <a:ext cx="7864953" cy="298141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4300" b="1" dirty="0">
                <a:solidFill>
                  <a:schemeClr val="tx1"/>
                </a:solidFill>
              </a:rPr>
              <a:t>April 6, 2020</a:t>
            </a:r>
          </a:p>
          <a:p>
            <a:pPr marL="0" indent="0"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4300" b="1" dirty="0">
                <a:solidFill>
                  <a:schemeClr val="tx1"/>
                </a:solidFill>
              </a:rPr>
              <a:t>Team Members: </a:t>
            </a:r>
          </a:p>
          <a:p>
            <a:pPr marL="0" indent="0">
              <a:buNone/>
            </a:pPr>
            <a:r>
              <a:rPr lang="en-US" sz="4300" dirty="0">
                <a:solidFill>
                  <a:schemeClr val="tx1"/>
                </a:solidFill>
              </a:rPr>
              <a:t>Charlene Avery</a:t>
            </a:r>
          </a:p>
          <a:p>
            <a:pPr marL="0" indent="0">
              <a:buNone/>
            </a:pPr>
            <a:r>
              <a:rPr lang="en-US" sz="4300" dirty="0">
                <a:solidFill>
                  <a:schemeClr val="tx1"/>
                </a:solidFill>
              </a:rPr>
              <a:t>Faisal Lodhi</a:t>
            </a:r>
          </a:p>
          <a:p>
            <a:pPr marL="0" indent="0">
              <a:buNone/>
            </a:pPr>
            <a:r>
              <a:rPr lang="en-US" sz="4300" dirty="0">
                <a:solidFill>
                  <a:schemeClr val="tx1"/>
                </a:solidFill>
              </a:rPr>
              <a:t>James Ricciardi</a:t>
            </a:r>
          </a:p>
          <a:p>
            <a:r>
              <a:rPr lang="en-US" sz="4300" dirty="0">
                <a:solidFill>
                  <a:schemeClr val="tx1"/>
                </a:solidFill>
              </a:rPr>
              <a:t>Christy Thian</a:t>
            </a:r>
          </a:p>
          <a:p>
            <a:pPr marL="0" indent="0">
              <a:buNone/>
            </a:pPr>
            <a:endParaRPr lang="en-US" sz="4300" b="1" dirty="0">
              <a:solidFill>
                <a:srgbClr val="404040"/>
              </a:solidFill>
            </a:endParaRPr>
          </a:p>
          <a:p>
            <a:pPr marL="0" indent="0">
              <a:buNone/>
            </a:pPr>
            <a:endParaRPr lang="en-US" sz="3400" dirty="0">
              <a:solidFill>
                <a:srgbClr val="404040"/>
              </a:solidFill>
            </a:endParaRPr>
          </a:p>
          <a:p>
            <a:pPr marL="0" indent="0">
              <a:buNone/>
            </a:pPr>
            <a:endParaRPr lang="en-US" sz="3400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482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8A25E-D769-44E6-AAC8-3F2E2092D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Follow-up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AA702-2613-40D4-B498-2BD1CE83D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7461" y="1505243"/>
            <a:ext cx="5763065" cy="5352757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700" dirty="0"/>
              <a:t>Further analysis recommendations: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Compare actual demographics to customer demographics (to see which groups we are effectively marketing to)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Add additional information to future studies (e.g. gender) would increase information gained as well as improve our ability to predict customers’ behavior.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Advance the analysis to include nation-wide online spending would help locate additional store opportunities</a:t>
            </a:r>
          </a:p>
          <a:p>
            <a:pPr>
              <a:lnSpc>
                <a:spcPct val="90000"/>
              </a:lnSpc>
            </a:pPr>
            <a:endParaRPr lang="en-US" sz="1700" dirty="0"/>
          </a:p>
          <a:p>
            <a:pPr>
              <a:lnSpc>
                <a:spcPct val="90000"/>
              </a:lnSpc>
            </a:pPr>
            <a:endParaRPr lang="en-US" sz="1700" dirty="0"/>
          </a:p>
          <a:p>
            <a:pPr>
              <a:lnSpc>
                <a:spcPct val="90000"/>
              </a:lnSpc>
            </a:pPr>
            <a:endParaRPr lang="en-US" sz="1700" dirty="0"/>
          </a:p>
          <a:p>
            <a:pPr marL="0" indent="0">
              <a:lnSpc>
                <a:spcPct val="90000"/>
              </a:lnSpc>
              <a:buNone/>
            </a:pPr>
            <a:endParaRPr lang="en-US" sz="1700" dirty="0"/>
          </a:p>
          <a:p>
            <a:pPr marL="0" indent="0">
              <a:lnSpc>
                <a:spcPct val="90000"/>
              </a:lnSpc>
              <a:buNone/>
            </a:pPr>
            <a:endParaRPr lang="en-US" sz="1700" dirty="0"/>
          </a:p>
          <a:p>
            <a:pPr>
              <a:lnSpc>
                <a:spcPct val="90000"/>
              </a:lnSpc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339715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8A25E-D769-44E6-AAC8-3F2E2092D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AA702-2613-40D4-B498-2BD1CE83D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7869" y="1340226"/>
            <a:ext cx="5686651" cy="4813357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700" dirty="0"/>
              <a:t>This presentation will walk through the analysis of online and in-store customer data provided by Blackwell Electronics.   A key goal is to understand how online sales impact overall revenue.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/>
              <a:t> We will use various data analytical methods in order to better understand the customer and their purchasing tendencies, such as: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Relationship between Spending and region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Relationship between number of items purchased and amount spent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Predict age using demographic data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tx1"/>
                </a:solidFill>
              </a:rPr>
              <a:t>Predict purchase method based on customer data</a:t>
            </a:r>
          </a:p>
          <a:p>
            <a:pPr>
              <a:lnSpc>
                <a:spcPct val="90000"/>
              </a:lnSpc>
            </a:pP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1982068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2442947-0135-4499-BA78-A14D32C18203}"/>
              </a:ext>
            </a:extLst>
          </p:cNvPr>
          <p:cNvSpPr/>
          <p:nvPr/>
        </p:nvSpPr>
        <p:spPr>
          <a:xfrm>
            <a:off x="6137497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5640D9-AADC-4C20-AD8D-6B6D1FE6B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615" y="239895"/>
            <a:ext cx="4486656" cy="1141497"/>
          </a:xfrm>
        </p:spPr>
        <p:txBody>
          <a:bodyPr>
            <a:normAutofit/>
          </a:bodyPr>
          <a:lstStyle/>
          <a:p>
            <a:r>
              <a:rPr lang="en-US" b="1" dirty="0"/>
              <a:t>Data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88F69-A17D-4BEF-BAAC-0A9FE70E0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975" y="1773923"/>
            <a:ext cx="4815840" cy="4758164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1700" b="1" dirty="0"/>
              <a:t>Overview of the Data</a:t>
            </a:r>
            <a:r>
              <a:rPr lang="en-US" sz="1700" dirty="0"/>
              <a:t>:  Data was provided by Blackwell Electronic Co. following the opening of their eCommerce website last year.</a:t>
            </a:r>
          </a:p>
          <a:p>
            <a:r>
              <a:rPr lang="en-US" sz="1700" b="1" dirty="0"/>
              <a:t>Quality Assessment:  </a:t>
            </a:r>
            <a:r>
              <a:rPr lang="en-US" sz="1700" dirty="0"/>
              <a:t>One duplicate data,   no missing data, or evidence of inaccurate data were found</a:t>
            </a:r>
          </a:p>
          <a:p>
            <a:r>
              <a:rPr lang="en-US" sz="1700" b="1" dirty="0"/>
              <a:t>Actions Taken</a:t>
            </a:r>
            <a:r>
              <a:rPr lang="en-US" sz="1700" dirty="0"/>
              <a:t>:  Age was separated into 4 buckets for simplicity and increased model accuracy:</a:t>
            </a:r>
          </a:p>
          <a:p>
            <a:pPr marL="342900" indent="-342900">
              <a:buAutoNum type="arabicPeriod"/>
            </a:pPr>
            <a:r>
              <a:rPr lang="en-US" sz="1700" dirty="0"/>
              <a:t>18-24 </a:t>
            </a:r>
          </a:p>
          <a:p>
            <a:pPr marL="342900" indent="-342900">
              <a:buAutoNum type="arabicPeriod"/>
            </a:pPr>
            <a:r>
              <a:rPr lang="en-US" sz="1700" dirty="0"/>
              <a:t>25-49 </a:t>
            </a:r>
          </a:p>
          <a:p>
            <a:pPr marL="342900" indent="-342900">
              <a:buAutoNum type="arabicPeriod"/>
            </a:pPr>
            <a:r>
              <a:rPr lang="en-US" sz="1700" dirty="0"/>
              <a:t>50-65</a:t>
            </a:r>
          </a:p>
          <a:p>
            <a:pPr marL="342900" indent="-342900">
              <a:buAutoNum type="arabicPeriod"/>
            </a:pPr>
            <a:r>
              <a:rPr lang="en-US" sz="1700" dirty="0"/>
              <a:t>66-85</a:t>
            </a:r>
          </a:p>
          <a:p>
            <a:pPr marL="0" indent="0">
              <a:buNone/>
            </a:pPr>
            <a:endParaRPr lang="en-US" sz="1700" dirty="0"/>
          </a:p>
          <a:p>
            <a:endParaRPr lang="en-US" sz="1700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2008F367-8818-4D89-95A1-C3C3EF51C6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19863"/>
              </p:ext>
            </p:extLst>
          </p:nvPr>
        </p:nvGraphicFramePr>
        <p:xfrm>
          <a:off x="6710901" y="2588365"/>
          <a:ext cx="4729831" cy="275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0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799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Definition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In-Store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Online vs In-store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Age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Age of Customer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Items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Number of Items Purchased per Transaction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Amount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Dollar Amount of Total Purchase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Region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Regions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divided into areas </a:t>
                      </a:r>
                    </a:p>
                    <a:p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(1, 2, 3, 4)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352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F84A80B-8473-4B4D-9B30-984B43081924}"/>
              </a:ext>
            </a:extLst>
          </p:cNvPr>
          <p:cNvSpPr/>
          <p:nvPr/>
        </p:nvSpPr>
        <p:spPr>
          <a:xfrm>
            <a:off x="6301103" y="1381392"/>
            <a:ext cx="5728137" cy="35341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442947-0135-4499-BA78-A14D32C18203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5640D9-AADC-4C20-AD8D-6B6D1FE6B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06" y="239895"/>
            <a:ext cx="4486656" cy="1141497"/>
          </a:xfrm>
        </p:spPr>
        <p:txBody>
          <a:bodyPr>
            <a:normAutofit/>
          </a:bodyPr>
          <a:lstStyle/>
          <a:p>
            <a:r>
              <a:rPr lang="en-US" b="1" dirty="0"/>
              <a:t>ONLINE vs. in-store BIG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88F69-A17D-4BEF-BAAC-0A9FE70E0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974" y="1773923"/>
            <a:ext cx="5046721" cy="4758164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u="sng" dirty="0"/>
              <a:t>Findings</a:t>
            </a:r>
          </a:p>
          <a:p>
            <a:r>
              <a:rPr lang="en-US" sz="1800" dirty="0"/>
              <a:t>Total Sales is $67M with 80k transactions</a:t>
            </a:r>
          </a:p>
          <a:p>
            <a:r>
              <a:rPr lang="en-US" sz="1800" dirty="0"/>
              <a:t>40k transactions each for online and in-store</a:t>
            </a:r>
          </a:p>
          <a:p>
            <a:r>
              <a:rPr lang="en-US" sz="1800" dirty="0"/>
              <a:t>54% of sales ($36M) generated by online</a:t>
            </a:r>
          </a:p>
          <a:p>
            <a:r>
              <a:rPr lang="en-US" sz="1800" dirty="0"/>
              <a:t>Regions 3 &amp; 4</a:t>
            </a:r>
          </a:p>
          <a:p>
            <a:pPr lvl="1"/>
            <a:r>
              <a:rPr lang="en-US" sz="1500" dirty="0"/>
              <a:t>Total Revenue is $50M (75% of all regions)</a:t>
            </a:r>
          </a:p>
          <a:p>
            <a:pPr lvl="1"/>
            <a:r>
              <a:rPr lang="en-US" sz="1500" dirty="0"/>
              <a:t>45% of Regions 3 &amp; 4 are online transactions </a:t>
            </a:r>
          </a:p>
          <a:p>
            <a:pPr lvl="1"/>
            <a:r>
              <a:rPr lang="en-US" sz="1500" dirty="0"/>
              <a:t>Online revenue generated $31M, almost the same as in-store revenue generated from all regions.</a:t>
            </a:r>
          </a:p>
          <a:p>
            <a:pPr marL="0" indent="0">
              <a:buNone/>
            </a:pPr>
            <a:r>
              <a:rPr lang="en-US" sz="1800" b="1" u="sng" dirty="0"/>
              <a:t>Recommendations:</a:t>
            </a:r>
          </a:p>
          <a:p>
            <a:r>
              <a:rPr lang="en-US" sz="1800" dirty="0"/>
              <a:t>Target online marketing advertisement to increase revenue, especially on Regions 3 and 4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0C7830-C40B-41D4-BAA2-27B349F0F66B}"/>
              </a:ext>
            </a:extLst>
          </p:cNvPr>
          <p:cNvSpPr txBox="1"/>
          <p:nvPr/>
        </p:nvSpPr>
        <p:spPr>
          <a:xfrm>
            <a:off x="6297877" y="348667"/>
            <a:ext cx="1526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All Regions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E5914A-426C-4BA5-B82C-B1D5FDE6AC24}"/>
              </a:ext>
            </a:extLst>
          </p:cNvPr>
          <p:cNvSpPr txBox="1"/>
          <p:nvPr/>
        </p:nvSpPr>
        <p:spPr>
          <a:xfrm>
            <a:off x="9656475" y="658946"/>
            <a:ext cx="226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Sale Amount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A97EDC-76B9-4198-AD75-A2794269163D}"/>
              </a:ext>
            </a:extLst>
          </p:cNvPr>
          <p:cNvSpPr txBox="1"/>
          <p:nvPr/>
        </p:nvSpPr>
        <p:spPr>
          <a:xfrm>
            <a:off x="6710131" y="707617"/>
            <a:ext cx="261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Number of Transactions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02B612-7491-4133-8735-ED29A335E199}"/>
              </a:ext>
            </a:extLst>
          </p:cNvPr>
          <p:cNvSpPr txBox="1"/>
          <p:nvPr/>
        </p:nvSpPr>
        <p:spPr>
          <a:xfrm>
            <a:off x="6297877" y="2866974"/>
            <a:ext cx="1662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Regions 3&amp;4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0FE90A-AAD1-4302-8AC3-081B2A45370A}"/>
              </a:ext>
            </a:extLst>
          </p:cNvPr>
          <p:cNvSpPr txBox="1"/>
          <p:nvPr/>
        </p:nvSpPr>
        <p:spPr>
          <a:xfrm>
            <a:off x="9765174" y="3181253"/>
            <a:ext cx="226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Sale Amount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E61D9D-38F4-441A-9C47-00A95F102159}"/>
              </a:ext>
            </a:extLst>
          </p:cNvPr>
          <p:cNvSpPr txBox="1"/>
          <p:nvPr/>
        </p:nvSpPr>
        <p:spPr>
          <a:xfrm>
            <a:off x="6791405" y="3153073"/>
            <a:ext cx="261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Number of Transactions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AF9463-0D7B-4CE5-B798-F5CB517DA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615" y="3498622"/>
            <a:ext cx="1662635" cy="16078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1202DC-96AC-4A50-AD6F-022EB10570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857" t="3690" r="14762" b="9311"/>
          <a:stretch/>
        </p:blipFill>
        <p:spPr>
          <a:xfrm>
            <a:off x="9671472" y="3486567"/>
            <a:ext cx="1617897" cy="15853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C60F8A-F125-4461-89C5-A87EFA47A9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365" y="1046809"/>
            <a:ext cx="1581005" cy="15705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9B46C75-B5DF-4D06-AA99-8ED4883E6D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1735" y="994146"/>
            <a:ext cx="1584877" cy="166329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2A02C0F-7D0E-40CC-AA75-E0C7CFC033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0065" y="5261095"/>
            <a:ext cx="5319109" cy="135181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A3D0259-22F3-4596-B127-B7FD031E276F}"/>
              </a:ext>
            </a:extLst>
          </p:cNvPr>
          <p:cNvSpPr txBox="1"/>
          <p:nvPr/>
        </p:nvSpPr>
        <p:spPr>
          <a:xfrm>
            <a:off x="6300441" y="5228143"/>
            <a:ext cx="1370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714176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F84A80B-8473-4B4D-9B30-984B43081924}"/>
              </a:ext>
            </a:extLst>
          </p:cNvPr>
          <p:cNvSpPr/>
          <p:nvPr/>
        </p:nvSpPr>
        <p:spPr>
          <a:xfrm>
            <a:off x="6301103" y="1381392"/>
            <a:ext cx="5728137" cy="35341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442947-0135-4499-BA78-A14D32C18203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Change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5640D9-AADC-4C20-AD8D-6B6D1FE6B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06" y="239895"/>
            <a:ext cx="4486656" cy="11414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Relationship between Spending and REGION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88F69-A17D-4BEF-BAAC-0A9FE70E0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974" y="1773923"/>
            <a:ext cx="5046721" cy="4758164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u="sng" dirty="0"/>
              <a:t>Findings</a:t>
            </a:r>
          </a:p>
          <a:p>
            <a:pPr marL="285750" indent="-285750"/>
            <a:r>
              <a:rPr lang="en-US" sz="1800" dirty="0"/>
              <a:t>Region 4 has the highest total Sales ($33M), generating 50% of total revenue. </a:t>
            </a:r>
            <a:endParaRPr lang="en-US" sz="900" dirty="0">
              <a:solidFill>
                <a:srgbClr val="FF0000"/>
              </a:solidFill>
            </a:endParaRPr>
          </a:p>
          <a:p>
            <a:pPr marL="285750" indent="-285750"/>
            <a:r>
              <a:rPr lang="en-US" sz="1800" dirty="0"/>
              <a:t>Region 2 has the lowest sales amount ($5M), and notably is the only region without a physical store</a:t>
            </a:r>
          </a:p>
          <a:p>
            <a:pPr marL="285750" indent="-285750"/>
            <a:r>
              <a:rPr lang="en-US" sz="1800" dirty="0"/>
              <a:t>Online spending is suppressed when physical store is not present</a:t>
            </a:r>
          </a:p>
          <a:p>
            <a:pPr marL="0" indent="0">
              <a:buNone/>
            </a:pPr>
            <a:r>
              <a:rPr lang="en-US" sz="1800" b="1" u="sng" dirty="0"/>
              <a:t>Recommendations:</a:t>
            </a:r>
          </a:p>
          <a:p>
            <a:r>
              <a:rPr lang="en-US" sz="1800" dirty="0"/>
              <a:t>Allow online purchases in Region 1 to increase revenue</a:t>
            </a:r>
          </a:p>
          <a:p>
            <a:r>
              <a:rPr lang="en-US" sz="1800" dirty="0"/>
              <a:t>Ensure that online shoppers have access to physical stores to showcase products</a:t>
            </a:r>
          </a:p>
          <a:p>
            <a:pPr marL="285750" indent="-285750"/>
            <a:endParaRPr lang="en-US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0C7830-C40B-41D4-BAA2-27B349F0F66B}"/>
              </a:ext>
            </a:extLst>
          </p:cNvPr>
          <p:cNvSpPr txBox="1"/>
          <p:nvPr/>
        </p:nvSpPr>
        <p:spPr>
          <a:xfrm>
            <a:off x="8027366" y="997081"/>
            <a:ext cx="2678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Sale Amount by Region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91A518-4AF8-49DB-98B0-336C1E6BE15E}"/>
              </a:ext>
            </a:extLst>
          </p:cNvPr>
          <p:cNvSpPr txBox="1"/>
          <p:nvPr/>
        </p:nvSpPr>
        <p:spPr>
          <a:xfrm rot="16200000">
            <a:off x="6319522" y="2447249"/>
            <a:ext cx="1168910" cy="261610"/>
          </a:xfrm>
          <a:prstGeom prst="rect">
            <a:avLst/>
          </a:prstGeom>
          <a:solidFill>
            <a:schemeClr val="bg1"/>
          </a:solidFill>
        </p:spPr>
        <p:txBody>
          <a:bodyPr wrap="none" tIns="0" rtlCol="0">
            <a:spAutoFit/>
          </a:bodyPr>
          <a:lstStyle/>
          <a:p>
            <a:r>
              <a:rPr lang="en-US" sz="1400" b="1" dirty="0"/>
              <a:t>Amount ($)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511951-C2D5-42C2-9F8E-8111296363E8}"/>
              </a:ext>
            </a:extLst>
          </p:cNvPr>
          <p:cNvSpPr txBox="1"/>
          <p:nvPr/>
        </p:nvSpPr>
        <p:spPr>
          <a:xfrm>
            <a:off x="8783495" y="4053487"/>
            <a:ext cx="76335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/>
              <a:t>Region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0FB773-CFB1-4914-9F81-AF6B272C97EF}"/>
              </a:ext>
            </a:extLst>
          </p:cNvPr>
          <p:cNvSpPr txBox="1"/>
          <p:nvPr/>
        </p:nvSpPr>
        <p:spPr>
          <a:xfrm>
            <a:off x="6457734" y="4591359"/>
            <a:ext cx="1154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Summary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30CAB1-E26E-4B94-AECA-AB0A8498F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744" y="1412477"/>
            <a:ext cx="4113331" cy="27127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AFCD5D-72A6-47A7-93B9-F4FC92697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481" y="4966642"/>
            <a:ext cx="5728137" cy="143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65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2A99094-84B3-4BA3-A8D8-68937DC7A578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5640D9-AADC-4C20-AD8D-6B6D1FE6B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615" y="239895"/>
            <a:ext cx="4486656" cy="11414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Relationship between number of items purchased and amount spent</a:t>
            </a:r>
            <a:endParaRPr lang="en-US" sz="2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88F69-A17D-4BEF-BAAC-0A9FE70E0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975" y="1773923"/>
            <a:ext cx="4815840" cy="4758164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u="sng" dirty="0"/>
              <a:t>Findings</a:t>
            </a:r>
          </a:p>
          <a:p>
            <a:r>
              <a:rPr lang="en-US" sz="1600" dirty="0"/>
              <a:t>All sale transactions seemed to be capped at 8 items. </a:t>
            </a:r>
          </a:p>
          <a:p>
            <a:r>
              <a:rPr lang="en-US" sz="1600" dirty="0"/>
              <a:t>No customers purchase more than two items when the average item cost is greater than $1000.</a:t>
            </a:r>
          </a:p>
          <a:p>
            <a:r>
              <a:rPr lang="en-US" sz="1600" dirty="0"/>
              <a:t>Customers tend to purchase less items as the price of the item increases.  </a:t>
            </a:r>
          </a:p>
          <a:p>
            <a:r>
              <a:rPr lang="en-US" sz="1600" dirty="0"/>
              <a:t>Sales is limited by the overall amount in the transaction,  not the number of items.</a:t>
            </a:r>
          </a:p>
          <a:p>
            <a:r>
              <a:rPr lang="en-US" sz="1600" dirty="0"/>
              <a:t>Large purchases (&gt;$2000) are exclusively online</a:t>
            </a:r>
          </a:p>
          <a:p>
            <a:pPr marL="0" indent="0">
              <a:buNone/>
            </a:pPr>
            <a:r>
              <a:rPr lang="en-US" sz="1600" b="1" u="sng" dirty="0"/>
              <a:t>Recommendations:</a:t>
            </a:r>
          </a:p>
          <a:p>
            <a:r>
              <a:rPr lang="en-US" sz="1600" dirty="0"/>
              <a:t>Increase the allowable number of items purchased</a:t>
            </a:r>
          </a:p>
          <a:p>
            <a:r>
              <a:rPr lang="en-US" sz="1600" dirty="0"/>
              <a:t>Increase the upper limit of transaction amount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11E906-06C6-47A1-99C9-F6C9647B57DF}"/>
              </a:ext>
            </a:extLst>
          </p:cNvPr>
          <p:cNvSpPr txBox="1"/>
          <p:nvPr/>
        </p:nvSpPr>
        <p:spPr>
          <a:xfrm>
            <a:off x="6539720" y="243089"/>
            <a:ext cx="493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Number of Transactions by Average Item Cost</a:t>
            </a:r>
          </a:p>
        </p:txBody>
      </p:sp>
      <p:sp>
        <p:nvSpPr>
          <p:cNvPr id="46" name="Rectangle: Single Corner Rounded 45">
            <a:extLst>
              <a:ext uri="{FF2B5EF4-FFF2-40B4-BE49-F238E27FC236}">
                <a16:creationId xmlns:a16="http://schemas.microsoft.com/office/drawing/2014/main" id="{9EDE2F63-E6C2-4617-B3D6-785068D3C453}"/>
              </a:ext>
            </a:extLst>
          </p:cNvPr>
          <p:cNvSpPr/>
          <p:nvPr/>
        </p:nvSpPr>
        <p:spPr>
          <a:xfrm>
            <a:off x="10275653" y="2341332"/>
            <a:ext cx="615297" cy="205099"/>
          </a:xfrm>
          <a:prstGeom prst="round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880742-312D-4E0C-AD5D-56C9552CFB49}"/>
              </a:ext>
            </a:extLst>
          </p:cNvPr>
          <p:cNvSpPr txBox="1"/>
          <p:nvPr/>
        </p:nvSpPr>
        <p:spPr>
          <a:xfrm rot="16200000">
            <a:off x="5552110" y="1863732"/>
            <a:ext cx="2236831" cy="261610"/>
          </a:xfrm>
          <a:prstGeom prst="rect">
            <a:avLst/>
          </a:prstGeom>
          <a:solidFill>
            <a:schemeClr val="bg1"/>
          </a:solidFill>
        </p:spPr>
        <p:txBody>
          <a:bodyPr wrap="none" tIns="0" rtlCol="0">
            <a:spAutoFit/>
          </a:bodyPr>
          <a:lstStyle/>
          <a:p>
            <a:r>
              <a:rPr lang="en-US" sz="1400" b="1" dirty="0"/>
              <a:t>Number of  Transactions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A341ED-2464-4770-8967-7FCE4198A491}"/>
              </a:ext>
            </a:extLst>
          </p:cNvPr>
          <p:cNvSpPr txBox="1"/>
          <p:nvPr/>
        </p:nvSpPr>
        <p:spPr>
          <a:xfrm>
            <a:off x="8221171" y="3524422"/>
            <a:ext cx="65274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/>
              <a:t>items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F9FE36-F7EB-4EE8-8C5B-CD1646A20D1A}"/>
              </a:ext>
            </a:extLst>
          </p:cNvPr>
          <p:cNvSpPr txBox="1"/>
          <p:nvPr/>
        </p:nvSpPr>
        <p:spPr>
          <a:xfrm>
            <a:off x="7471168" y="3839171"/>
            <a:ext cx="4434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Online vs in-store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FC87CF-FC71-4523-8F28-AF3ECE53A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331" y="622998"/>
            <a:ext cx="5282293" cy="297635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AD84945-996D-4229-BE30-BCE650D32808}"/>
              </a:ext>
            </a:extLst>
          </p:cNvPr>
          <p:cNvSpPr txBox="1"/>
          <p:nvPr/>
        </p:nvSpPr>
        <p:spPr>
          <a:xfrm rot="16200000">
            <a:off x="5532578" y="5016417"/>
            <a:ext cx="1762021" cy="207749"/>
          </a:xfrm>
          <a:prstGeom prst="rect">
            <a:avLst/>
          </a:prstGeom>
          <a:solidFill>
            <a:schemeClr val="bg1"/>
          </a:solidFill>
        </p:spPr>
        <p:txBody>
          <a:bodyPr wrap="none" tIns="0" rtlCol="0">
            <a:spAutoFit/>
          </a:bodyPr>
          <a:lstStyle/>
          <a:p>
            <a:r>
              <a:rPr lang="en-US" sz="1050" b="1" dirty="0"/>
              <a:t>Number of  Transactions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1B26FF-A07D-4542-8511-E0898B68DFC4}"/>
              </a:ext>
            </a:extLst>
          </p:cNvPr>
          <p:cNvSpPr txBox="1"/>
          <p:nvPr/>
        </p:nvSpPr>
        <p:spPr>
          <a:xfrm>
            <a:off x="7724685" y="6363468"/>
            <a:ext cx="554960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items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AE71B8-095A-463F-A8C2-E47121698992}"/>
              </a:ext>
            </a:extLst>
          </p:cNvPr>
          <p:cNvSpPr txBox="1"/>
          <p:nvPr/>
        </p:nvSpPr>
        <p:spPr>
          <a:xfrm>
            <a:off x="10463290" y="6401282"/>
            <a:ext cx="554960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items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F960877-520A-4D0F-BBA2-F7FE312D8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406" y="4321367"/>
            <a:ext cx="2884298" cy="204210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9B75ACF-F56E-41C1-8D05-CE8699C9C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5521" y="4215652"/>
            <a:ext cx="2330499" cy="217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65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EB1C9D3-B294-4BF6-BE11-FDDB9B18AF49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E664333-CF94-45D0-9AD8-1E733262C730}"/>
              </a:ext>
            </a:extLst>
          </p:cNvPr>
          <p:cNvSpPr txBox="1">
            <a:spLocks/>
          </p:cNvSpPr>
          <p:nvPr/>
        </p:nvSpPr>
        <p:spPr>
          <a:xfrm>
            <a:off x="547975" y="1773923"/>
            <a:ext cx="5016807" cy="4782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u="sng" dirty="0"/>
              <a:t>Findings</a:t>
            </a:r>
          </a:p>
          <a:p>
            <a:r>
              <a:rPr lang="en-US" sz="1600" dirty="0"/>
              <a:t>Region 2 was the only region with customers over 74 years old </a:t>
            </a:r>
          </a:p>
          <a:p>
            <a:r>
              <a:rPr lang="en-US" sz="1600" dirty="0"/>
              <a:t>Different regions have different age ranges that likely affect sales</a:t>
            </a:r>
          </a:p>
          <a:p>
            <a:r>
              <a:rPr lang="en-US" sz="1600" dirty="0"/>
              <a:t>Purchase amount helps identify younger customers (</a:t>
            </a:r>
            <a:r>
              <a:rPr lang="en-US" sz="1600" dirty="0" err="1"/>
              <a:t>ie</a:t>
            </a:r>
            <a:r>
              <a:rPr lang="en-US" sz="1600" dirty="0"/>
              <a:t>. customers over 65 years old did not make purchases over $1000)</a:t>
            </a:r>
          </a:p>
          <a:p>
            <a:r>
              <a:rPr lang="en-US" sz="1600" dirty="0"/>
              <a:t>Specific age is difficult to predict, but with proper division of age into key groups we got decent results (55% accuracy)</a:t>
            </a:r>
          </a:p>
          <a:p>
            <a:pPr marL="0" indent="0">
              <a:buNone/>
            </a:pPr>
            <a:r>
              <a:rPr lang="en-US" sz="1600" b="1" u="sng" dirty="0"/>
              <a:t>Recommendations:</a:t>
            </a:r>
          </a:p>
          <a:p>
            <a:r>
              <a:rPr lang="en-US" sz="1600" dirty="0"/>
              <a:t>Compare actual region demographics to our customer demographics to see which demographics we are successfully marketing to</a:t>
            </a:r>
          </a:p>
          <a:p>
            <a:endParaRPr lang="en-US" sz="1700" dirty="0"/>
          </a:p>
          <a:p>
            <a:endParaRPr lang="en-US" sz="17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27C968-E8B1-4E3A-8A61-2F2B6502C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873" y="434864"/>
            <a:ext cx="4486656" cy="1141497"/>
          </a:xfrm>
        </p:spPr>
        <p:txBody>
          <a:bodyPr/>
          <a:lstStyle/>
          <a:p>
            <a:r>
              <a:rPr lang="en-US" b="1" dirty="0"/>
              <a:t>Comparing age to other variables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82C9FF-F295-4E1C-A483-FC0F5213322B}"/>
              </a:ext>
            </a:extLst>
          </p:cNvPr>
          <p:cNvSpPr txBox="1"/>
          <p:nvPr/>
        </p:nvSpPr>
        <p:spPr>
          <a:xfrm>
            <a:off x="7559664" y="805557"/>
            <a:ext cx="319029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u="sng" dirty="0"/>
              <a:t>Age /Amount of Each Region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2389AB-45E3-472A-92EF-524506BA6D3D}"/>
              </a:ext>
            </a:extLst>
          </p:cNvPr>
          <p:cNvSpPr txBox="1"/>
          <p:nvPr/>
        </p:nvSpPr>
        <p:spPr>
          <a:xfrm>
            <a:off x="8247408" y="3674227"/>
            <a:ext cx="1793183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u="sng" dirty="0"/>
              <a:t>Amount by 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95EBE4-74E3-461F-9A10-B04A5BAF0A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9" r="50073" b="13296"/>
          <a:stretch/>
        </p:blipFill>
        <p:spPr>
          <a:xfrm>
            <a:off x="6507268" y="1238323"/>
            <a:ext cx="2544539" cy="222521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FCEFFB7-53AF-4A02-836D-4E41DC1B05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35" b="7143"/>
          <a:stretch/>
        </p:blipFill>
        <p:spPr>
          <a:xfrm>
            <a:off x="9009612" y="1203783"/>
            <a:ext cx="2588999" cy="23969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6F2F87-3E41-4AD1-900C-CE8E9697F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316" y="4098768"/>
            <a:ext cx="2678445" cy="243331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5883B4C-F560-41B2-ADDE-1CD41C5D29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070" t="1589" r="788" b="4016"/>
          <a:stretch/>
        </p:blipFill>
        <p:spPr>
          <a:xfrm>
            <a:off x="9179263" y="4098768"/>
            <a:ext cx="2952235" cy="239527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BA1B678-7705-457B-99C6-D269CD7F3E87}"/>
              </a:ext>
            </a:extLst>
          </p:cNvPr>
          <p:cNvSpPr txBox="1"/>
          <p:nvPr/>
        </p:nvSpPr>
        <p:spPr>
          <a:xfrm rot="16200000">
            <a:off x="5706994" y="5035294"/>
            <a:ext cx="1552028" cy="215444"/>
          </a:xfrm>
          <a:prstGeom prst="rect">
            <a:avLst/>
          </a:prstGeom>
          <a:solidFill>
            <a:schemeClr val="bg1"/>
          </a:solidFill>
        </p:spPr>
        <p:txBody>
          <a:bodyPr wrap="square" tIns="0" rtlCol="0">
            <a:spAutoFit/>
          </a:bodyPr>
          <a:lstStyle/>
          <a:p>
            <a:r>
              <a:rPr lang="en-US" sz="1100" b="1" dirty="0"/>
              <a:t>Average Amount ($)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9F269C-E1D6-4AE0-AC73-3ED5CBB0B9CA}"/>
              </a:ext>
            </a:extLst>
          </p:cNvPr>
          <p:cNvSpPr txBox="1"/>
          <p:nvPr/>
        </p:nvSpPr>
        <p:spPr>
          <a:xfrm>
            <a:off x="7610726" y="3367136"/>
            <a:ext cx="12324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Region</a:t>
            </a:r>
          </a:p>
        </p:txBody>
      </p:sp>
    </p:spTree>
    <p:extLst>
      <p:ext uri="{BB962C8B-B14F-4D97-AF65-F5344CB8AC3E}">
        <p14:creationId xmlns:p14="http://schemas.microsoft.com/office/powerpoint/2010/main" val="3816869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27D72C1-DC70-4F57-B386-67A465EFDA5E}"/>
              </a:ext>
            </a:extLst>
          </p:cNvPr>
          <p:cNvSpPr txBox="1">
            <a:spLocks/>
          </p:cNvSpPr>
          <p:nvPr/>
        </p:nvSpPr>
        <p:spPr>
          <a:xfrm>
            <a:off x="547975" y="1773923"/>
            <a:ext cx="4815840" cy="4758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u="sng" dirty="0"/>
              <a:t>Findings</a:t>
            </a:r>
          </a:p>
          <a:p>
            <a:r>
              <a:rPr lang="en-US" sz="1600" dirty="0"/>
              <a:t>Region 1 is in-store only, the spending decreases as the age bracket increases</a:t>
            </a:r>
          </a:p>
          <a:p>
            <a:r>
              <a:rPr lang="en-US" sz="1600" dirty="0"/>
              <a:t>Region 2 is online only, the spending is &lt; $500, has customers older than 75</a:t>
            </a:r>
          </a:p>
          <a:p>
            <a:r>
              <a:rPr lang="en-US" sz="1600" dirty="0"/>
              <a:t>A wide range of purchases were made online, including expensive (&gt;$2,000) purchases compared to in-store</a:t>
            </a:r>
          </a:p>
          <a:p>
            <a:r>
              <a:rPr lang="en-US" sz="1600" dirty="0"/>
              <a:t>Purchase method can be predicted with 89% accuracy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u="sng" dirty="0"/>
              <a:t>Recommendations:</a:t>
            </a:r>
          </a:p>
          <a:p>
            <a:r>
              <a:rPr lang="en-US" sz="1600" dirty="0"/>
              <a:t>Identifying gender and product categories could assist with online marketing ads (e.g. who exactly is purchasing TV’s and computers)</a:t>
            </a:r>
          </a:p>
          <a:p>
            <a:r>
              <a:rPr lang="en-US" sz="1600" dirty="0"/>
              <a:t>Offer free shipping for in-store purchases, to assist customers bring their heavy expensive items home.</a:t>
            </a:r>
          </a:p>
          <a:p>
            <a:endParaRPr lang="en-US" sz="1600" dirty="0"/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29B0C4-31B9-4578-B52B-A4DACE603520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indy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27C968-E8B1-4E3A-8A61-2F2B6502C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543297"/>
            <a:ext cx="4486656" cy="1141497"/>
          </a:xfrm>
        </p:spPr>
        <p:txBody>
          <a:bodyPr/>
          <a:lstStyle/>
          <a:p>
            <a:r>
              <a:rPr lang="en-US" b="1" dirty="0"/>
              <a:t>Identifying Online shoppers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4992E6-9125-4DA3-849B-505855387270}"/>
              </a:ext>
            </a:extLst>
          </p:cNvPr>
          <p:cNvSpPr txBox="1"/>
          <p:nvPr/>
        </p:nvSpPr>
        <p:spPr>
          <a:xfrm>
            <a:off x="7767659" y="724894"/>
            <a:ext cx="315823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u="sng" dirty="0"/>
              <a:t>Purchase Method vs.  Region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71EF78-195B-4A41-85B7-5502A3C19D41}"/>
              </a:ext>
            </a:extLst>
          </p:cNvPr>
          <p:cNvSpPr txBox="1"/>
          <p:nvPr/>
        </p:nvSpPr>
        <p:spPr>
          <a:xfrm>
            <a:off x="7441348" y="3659432"/>
            <a:ext cx="4434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Amount Spent in Each Region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34B45E-E750-4849-9666-CD4A9D34C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449" y="1048896"/>
            <a:ext cx="3989302" cy="26379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88A098-9111-416C-B441-CA614C8EBBFB}"/>
              </a:ext>
            </a:extLst>
          </p:cNvPr>
          <p:cNvSpPr txBox="1"/>
          <p:nvPr/>
        </p:nvSpPr>
        <p:spPr>
          <a:xfrm flipH="1">
            <a:off x="7803391" y="1297682"/>
            <a:ext cx="97730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Online</a:t>
            </a:r>
          </a:p>
          <a:p>
            <a:r>
              <a:rPr lang="en-US" sz="900" dirty="0"/>
              <a:t>In-store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F7BEE46-A803-4A17-8337-718D54717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454" y="4038112"/>
            <a:ext cx="4228646" cy="257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747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8A25E-D769-44E6-AAC8-3F2E2092D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3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AA702-2613-40D4-B498-2BD1CE83D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2114" y="1478000"/>
            <a:ext cx="5344990" cy="4555977"/>
          </a:xfrm>
        </p:spPr>
        <p:txBody>
          <a:bodyPr anchor="ctr">
            <a:normAutofit/>
          </a:bodyPr>
          <a:lstStyle/>
          <a:p>
            <a:r>
              <a:rPr lang="en-US" sz="1700" dirty="0"/>
              <a:t>Number of items does not have a strong correlation with any of the other variables examined</a:t>
            </a:r>
          </a:p>
          <a:p>
            <a:r>
              <a:rPr lang="en-US" sz="1700" dirty="0"/>
              <a:t>Region 1 would benefit nicely from having online presence with it’s desirable demographics</a:t>
            </a:r>
          </a:p>
          <a:p>
            <a:r>
              <a:rPr lang="en-US" sz="1700" dirty="0"/>
              <a:t>Customers are likely examining expensive items (TVs, etc.) in the store and buying them online.  </a:t>
            </a:r>
          </a:p>
          <a:p>
            <a:r>
              <a:rPr lang="en-US" sz="1700" dirty="0"/>
              <a:t>Older shoppers are more active online, but purchase less per transaction (and do not purchase large-ticket items)</a:t>
            </a:r>
          </a:p>
        </p:txBody>
      </p:sp>
    </p:spTree>
    <p:extLst>
      <p:ext uri="{BB962C8B-B14F-4D97-AF65-F5344CB8AC3E}">
        <p14:creationId xmlns:p14="http://schemas.microsoft.com/office/powerpoint/2010/main" val="303644578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2043</TotalTime>
  <Words>870</Words>
  <Application>Microsoft Office PowerPoint</Application>
  <PresentationFormat>Widescreen</PresentationFormat>
  <Paragraphs>131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Parcel</vt:lpstr>
      <vt:lpstr>Blackwell Electronics Co. customer transaction  data ANALYSIS</vt:lpstr>
      <vt:lpstr>Objective</vt:lpstr>
      <vt:lpstr>Data Dictionary</vt:lpstr>
      <vt:lpstr>ONLINE vs. in-store BIG PICTURE</vt:lpstr>
      <vt:lpstr>Relationship between Spending and REGION</vt:lpstr>
      <vt:lpstr>Relationship between number of items purchased and amount spent</vt:lpstr>
      <vt:lpstr>Comparing age to other variables</vt:lpstr>
      <vt:lpstr>Identifying Online shoppers</vt:lpstr>
      <vt:lpstr>conclusion</vt:lpstr>
      <vt:lpstr>Follow-up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3</dc:title>
  <dc:creator>charlene avery</dc:creator>
  <cp:lastModifiedBy>Christy Thian</cp:lastModifiedBy>
  <cp:revision>56</cp:revision>
  <dcterms:created xsi:type="dcterms:W3CDTF">2020-04-03T20:30:55Z</dcterms:created>
  <dcterms:modified xsi:type="dcterms:W3CDTF">2020-04-06T22:47:38Z</dcterms:modified>
</cp:coreProperties>
</file>