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1" r:id="rId5"/>
    <p:sldId id="266" r:id="rId6"/>
    <p:sldId id="263" r:id="rId7"/>
    <p:sldId id="264" r:id="rId8"/>
    <p:sldId id="273" r:id="rId9"/>
    <p:sldId id="286" r:id="rId10"/>
    <p:sldId id="290" r:id="rId11"/>
    <p:sldId id="267" r:id="rId12"/>
    <p:sldId id="257" r:id="rId13"/>
    <p:sldId id="274" r:id="rId14"/>
    <p:sldId id="276" r:id="rId15"/>
    <p:sldId id="278" r:id="rId16"/>
    <p:sldId id="277" r:id="rId17"/>
    <p:sldId id="268" r:id="rId18"/>
    <p:sldId id="272" r:id="rId19"/>
    <p:sldId id="285" r:id="rId20"/>
    <p:sldId id="265" r:id="rId21"/>
    <p:sldId id="279" r:id="rId22"/>
    <p:sldId id="269" r:id="rId23"/>
    <p:sldId id="289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3773-0653-BD34-E37D-A93C7F5DB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B93C1-03AA-1E19-E34A-0A19FCF4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7A4D12-E074-1FD9-B185-23CECC9C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0" b="271"/>
          <a:stretch/>
        </p:blipFill>
        <p:spPr>
          <a:xfrm>
            <a:off x="880688" y="1518693"/>
            <a:ext cx="10430624" cy="4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178828" y="808239"/>
            <a:ext cx="3997363" cy="2796095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>
            <a:fillRect/>
          </a:stretch>
        </p:blipFill>
        <p:spPr>
          <a:xfrm>
            <a:off x="4067452" y="808239"/>
            <a:ext cx="3988474" cy="2796095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>
            <a:fillRect/>
          </a:stretch>
        </p:blipFill>
        <p:spPr>
          <a:xfrm>
            <a:off x="178828" y="3833120"/>
            <a:ext cx="3988516" cy="27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</a:p>
        </p:txBody>
      </p:sp>
      <p:pic>
        <p:nvPicPr>
          <p:cNvPr id="8" name="Inhaltsplatzhalter 7" descr="Ein Bild, das Text, Reihe, Diagramm, Zahl enthält.&#10;&#10;Automatisch generierte Beschreibung"/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4067452" y="3879103"/>
            <a:ext cx="3872001" cy="27066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</a:p>
        </p:txBody>
      </p:sp>
      <p:pic>
        <p:nvPicPr>
          <p:cNvPr id="4" name="Grafik 3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>
            <a:fillRect/>
          </a:stretch>
        </p:blipFill>
        <p:spPr>
          <a:xfrm>
            <a:off x="3986962" y="665825"/>
            <a:ext cx="3835227" cy="26779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222152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>
            <a:fillRect/>
          </a:stretch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</a:p>
        </p:txBody>
      </p:sp>
      <p:pic>
        <p:nvPicPr>
          <p:cNvPr id="6" name="Grafik 5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87004" y="3761450"/>
            <a:ext cx="4041113" cy="2795430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4117226" y="3761449"/>
            <a:ext cx="3946659" cy="2751987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4117226" y="481426"/>
            <a:ext cx="3978312" cy="2751987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>
            <a:fillRect/>
          </a:stretch>
        </p:blipFill>
        <p:spPr>
          <a:xfrm>
            <a:off x="256005" y="528036"/>
            <a:ext cx="3872112" cy="27053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4044681" y="730186"/>
            <a:ext cx="3987964" cy="2778716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088815" y="3826435"/>
            <a:ext cx="3873290" cy="269881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15569" y="730186"/>
            <a:ext cx="3873290" cy="26988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Results - Superconductivity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300085" y="1632585"/>
            <a:ext cx="264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(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no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repetitions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and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few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folds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)</a:t>
            </a:r>
            <a:endParaRPr lang="de-DE" altLang="en-US" sz="1600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860" y="1459865"/>
            <a:ext cx="376364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4157"/>
            <a:ext cx="10515600" cy="1325563"/>
          </a:xfrm>
        </p:spPr>
        <p:txBody>
          <a:bodyPr/>
          <a:lstStyle/>
          <a:p>
            <a:pPr algn="ctr"/>
            <a:r>
              <a:rPr lang="de-AT" dirty="0" err="1">
                <a:solidFill>
                  <a:srgbClr val="61A5C2"/>
                </a:solidFill>
                <a:latin typeface="Calibri" charset="0"/>
              </a:rPr>
              <a:t>Sensitivity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Plots –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Dataset </a:t>
            </a:r>
            <a:br>
              <a:rPr lang="de-AT" dirty="0">
                <a:solidFill>
                  <a:srgbClr val="61A5C2"/>
                </a:solidFill>
                <a:latin typeface="Calibri" charset="0"/>
              </a:rPr>
            </a:b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nb_estimators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/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trees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64660" y="1256885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Our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Implementation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7700" y="12568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Scikit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RF</a:t>
            </a:r>
          </a:p>
        </p:txBody>
      </p:sp>
      <p:sp>
        <p:nvSpPr>
          <p:cNvPr id="7" name="Rechteck 6"/>
          <p:cNvSpPr/>
          <p:nvPr/>
        </p:nvSpPr>
        <p:spPr>
          <a:xfrm>
            <a:off x="1047565" y="1730153"/>
            <a:ext cx="3870664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596109" y="1730153"/>
            <a:ext cx="4012707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8" y="1812381"/>
            <a:ext cx="3430410" cy="23855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30" y="4197956"/>
            <a:ext cx="3429758" cy="23855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53" y="1831844"/>
            <a:ext cx="3489176" cy="243338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081" y="4320214"/>
            <a:ext cx="3441319" cy="24036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Runtime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3301C-F36B-6ECA-8D1D-62A89FA7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6D398-1A48-055F-E330-9ED83DB6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Conclusion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Key Takeaways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CB86-0977-EB92-9AF0-B0A5B11A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83" y="1765488"/>
            <a:ext cx="8056033" cy="4351338"/>
          </a:xfrm>
        </p:spPr>
        <p:txBody>
          <a:bodyPr/>
          <a:lstStyle/>
          <a:p>
            <a:pPr marL="457200" lvl="1" indent="0">
              <a:buNone/>
            </a:pP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Performance: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implementing the </a:t>
            </a:r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max_features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functionality boosts both efficiency and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especially choosing a random subset at every node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biggest difference between LLM  and our/Scikit’s RF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randomising the subsets of instances for each tree improves performance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can have a big influence depending on the implementation</a:t>
            </a:r>
          </a:p>
          <a:p>
            <a:pPr marL="457200" lvl="1" indent="0">
              <a:buNone/>
            </a:pPr>
            <a:endParaRPr lang="en-GB" sz="16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Efficiency: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parallelisation is necessary for application on bigger datasets</a:t>
            </a: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Scikit-Learn is very efficient; bigger difference in efficiency, not effectiveness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kNN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is very fast, but lacks in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even a single regression tree outperforms it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Interestingly the metric had a very big influence</a:t>
            </a:r>
          </a:p>
        </p:txBody>
      </p:sp>
    </p:spTree>
    <p:extLst>
      <p:ext uri="{BB962C8B-B14F-4D97-AF65-F5344CB8AC3E}">
        <p14:creationId xmlns:p14="http://schemas.microsoft.com/office/powerpoint/2010/main" val="28853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89" y="1584008"/>
            <a:ext cx="7341021" cy="4707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2BA2-7F6A-B0F9-2777-435C42DB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FCDF9D-1395-2780-11E9-2DC9F3EB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72" b="9630"/>
          <a:stretch/>
        </p:blipFill>
        <p:spPr>
          <a:xfrm>
            <a:off x="880687" y="1584008"/>
            <a:ext cx="10430624" cy="46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51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宋体</vt:lpstr>
      <vt:lpstr>Arial</vt:lpstr>
      <vt:lpstr>Arial Black</vt:lpstr>
      <vt:lpstr>Calibri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Random Forest - fit function</vt:lpstr>
      <vt:lpstr>LLM Tree - _build_tree function</vt:lpstr>
      <vt:lpstr>LLM - Random_Forest fit function</vt:lpstr>
      <vt:lpstr>Key Differences</vt:lpstr>
      <vt:lpstr>Tuning Results - Concrete Dataset</vt:lpstr>
      <vt:lpstr>Tuning Results - Superconductivity Dataset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Results - Superconductivity Dataset</vt:lpstr>
      <vt:lpstr>Cross Validation Results - Superconductivity</vt:lpstr>
      <vt:lpstr>Relative Squared Error - Superconductivity Dataset</vt:lpstr>
      <vt:lpstr>Sensitivity Plots – Superconductivity Dataset  min_samples_split, nb_estimators/trees</vt:lpstr>
      <vt:lpstr>Runtime – Superconductivity Dataset</vt:lpstr>
      <vt:lpstr>Conclusion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Florian Engl</cp:lastModifiedBy>
  <cp:revision>22</cp:revision>
  <cp:lastPrinted>2024-12-15T21:03:04Z</cp:lastPrinted>
  <dcterms:created xsi:type="dcterms:W3CDTF">2024-12-15T16:01:19Z</dcterms:created>
  <dcterms:modified xsi:type="dcterms:W3CDTF">2024-12-15T21:07:20Z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