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8" r:id="rId3"/>
    <p:sldId id="260" r:id="rId4"/>
    <p:sldId id="261" r:id="rId5"/>
    <p:sldId id="266" r:id="rId6"/>
    <p:sldId id="263" r:id="rId7"/>
    <p:sldId id="264" r:id="rId8"/>
    <p:sldId id="273" r:id="rId9"/>
    <p:sldId id="286" r:id="rId10"/>
    <p:sldId id="290" r:id="rId11"/>
    <p:sldId id="267" r:id="rId12"/>
    <p:sldId id="257" r:id="rId13"/>
    <p:sldId id="274" r:id="rId14"/>
    <p:sldId id="276" r:id="rId15"/>
    <p:sldId id="278" r:id="rId16"/>
    <p:sldId id="277" r:id="rId17"/>
    <p:sldId id="268" r:id="rId18"/>
    <p:sldId id="272" r:id="rId19"/>
    <p:sldId id="285" r:id="rId20"/>
    <p:sldId id="265" r:id="rId21"/>
    <p:sldId id="279" r:id="rId22"/>
    <p:sldId id="269" r:id="rId23"/>
    <p:sldId id="289" r:id="rId24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ukas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A5C2"/>
    <a:srgbClr val="1F1F1F"/>
    <a:srgbClr val="397793"/>
    <a:srgbClr val="67A9B1"/>
    <a:srgbClr val="95C3C9"/>
    <a:srgbClr val="3E727A"/>
    <a:srgbClr val="E8E8E8"/>
    <a:srgbClr val="3F7F9C"/>
    <a:srgbClr val="67B0C1"/>
    <a:srgbClr val="366E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1099" y="283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2025/2/24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‹Nr.›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‹Nr.›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Exercise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3</a:t>
            </a:r>
            <a:br>
              <a:rPr lang="de-DE" altLang="zh-CN" dirty="0">
                <a:solidFill>
                  <a:srgbClr val="61A5C2"/>
                </a:solidFill>
                <a:latin typeface="Calibri" charset="0"/>
              </a:rPr>
            </a:b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Simulated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Annealing</a:t>
            </a:r>
            <a:endParaRPr lang="de-DE" altLang="zh-CN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569085" y="3969385"/>
            <a:ext cx="9053195" cy="1529715"/>
          </a:xfrm>
        </p:spPr>
        <p:txBody>
          <a:bodyPr/>
          <a:lstStyle/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Lukas Sichert -12114770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Kristof </a:t>
            </a:r>
            <a:r>
              <a:rPr lang="de-DE" altLang="zh-CN" dirty="0" err="1">
                <a:solidFill>
                  <a:srgbClr val="61A5C2"/>
                </a:solidFill>
                <a:latin typeface="Calibri" charset="0"/>
              </a:rPr>
              <a:t>Dadic</a:t>
            </a:r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 - 12105475</a:t>
            </a:r>
          </a:p>
          <a:p>
            <a:r>
              <a:rPr lang="de-DE" altLang="zh-CN" dirty="0">
                <a:solidFill>
                  <a:srgbClr val="61A5C2"/>
                </a:solidFill>
                <a:latin typeface="Calibri" charset="0"/>
              </a:rPr>
              <a:t>Florian Engl - 12102619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3773-0653-BD34-E37D-A93C7F5DB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EB93C1-03AA-1E19-E34A-0A19FCF40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Tuning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37A4D12-E074-1FD9-B185-23CECC9C30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90" b="271"/>
          <a:stretch/>
        </p:blipFill>
        <p:spPr>
          <a:xfrm>
            <a:off x="880688" y="1518693"/>
            <a:ext cx="10430624" cy="481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10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3500" y="1688465"/>
            <a:ext cx="4445000" cy="45008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MSE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Comparison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7430" y="1825625"/>
            <a:ext cx="72155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F1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178828" y="808239"/>
            <a:ext cx="3997363" cy="2796095"/>
          </a:xfrm>
          <a:prstGeom prst="rect">
            <a:avLst/>
          </a:prstGeom>
        </p:spPr>
      </p:pic>
      <p:pic>
        <p:nvPicPr>
          <p:cNvPr id="14" name="Grafik 13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3" b="-1"/>
          <a:stretch>
            <a:fillRect/>
          </a:stretch>
        </p:blipFill>
        <p:spPr>
          <a:xfrm>
            <a:off x="4067452" y="808239"/>
            <a:ext cx="3988474" cy="2796095"/>
          </a:xfrm>
          <a:prstGeom prst="rect">
            <a:avLst/>
          </a:prstGeom>
        </p:spPr>
      </p:pic>
      <p:pic>
        <p:nvPicPr>
          <p:cNvPr id="18" name="Grafik 17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 b="-811"/>
          <a:stretch>
            <a:fillRect/>
          </a:stretch>
        </p:blipFill>
        <p:spPr>
          <a:xfrm>
            <a:off x="178828" y="3833120"/>
            <a:ext cx="3988516" cy="27960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Our Implementation</a:t>
            </a:r>
          </a:p>
        </p:txBody>
      </p:sp>
      <p:pic>
        <p:nvPicPr>
          <p:cNvPr id="8" name="Inhaltsplatzhalter 7" descr="Ein Bild, das Text, Reihe, Diagramm, Zahl enthält.&#10;&#10;Automatisch generierte Beschreibung"/>
          <p:cNvPicPr>
            <a:picLocks noGrp="1" noChangeAspect="1"/>
          </p:cNvPicPr>
          <p:nvPr>
            <p:ph idx="4294967295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1" b="-1"/>
          <a:stretch>
            <a:fillRect/>
          </a:stretch>
        </p:blipFill>
        <p:spPr>
          <a:xfrm>
            <a:off x="4067452" y="3879103"/>
            <a:ext cx="3872001" cy="27066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LLM</a:t>
            </a:r>
          </a:p>
        </p:txBody>
      </p:sp>
      <p:pic>
        <p:nvPicPr>
          <p:cNvPr id="4" name="Grafik 3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93" t="2185" r="1793"/>
          <a:stretch>
            <a:fillRect/>
          </a:stretch>
        </p:blipFill>
        <p:spPr>
          <a:xfrm>
            <a:off x="3986962" y="665825"/>
            <a:ext cx="3835227" cy="26779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3907950" y="3781725"/>
            <a:ext cx="3914239" cy="2729381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222152" y="3781725"/>
            <a:ext cx="3764809" cy="2625184"/>
          </a:xfrm>
          <a:prstGeom prst="rect">
            <a:avLst/>
          </a:prstGeom>
        </p:spPr>
      </p:pic>
      <p:pic>
        <p:nvPicPr>
          <p:cNvPr id="13" name="Grafik 12" descr="Ein Bild, das Text, Reihe, Diagramm, Steigung enthält.&#10;&#10;Automatisch generierte Beschreibu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3"/>
          <a:stretch>
            <a:fillRect/>
          </a:stretch>
        </p:blipFill>
        <p:spPr>
          <a:xfrm>
            <a:off x="222152" y="665825"/>
            <a:ext cx="3768855" cy="262277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20112" y="2745578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scikit-rf</a:t>
            </a:r>
          </a:p>
        </p:txBody>
      </p:sp>
      <p:pic>
        <p:nvPicPr>
          <p:cNvPr id="6" name="Grafik 5" descr="Ein Bild, das Text, Screenshot, Reihe, Diagramm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87004" y="3761450"/>
            <a:ext cx="4041113" cy="2795430"/>
          </a:xfrm>
          <a:prstGeom prst="rect">
            <a:avLst/>
          </a:prstGeom>
        </p:spPr>
      </p:pic>
      <p:pic>
        <p:nvPicPr>
          <p:cNvPr id="9" name="Grafik 8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9"/>
          <a:stretch>
            <a:fillRect/>
          </a:stretch>
        </p:blipFill>
        <p:spPr>
          <a:xfrm>
            <a:off x="4117226" y="3761449"/>
            <a:ext cx="3946659" cy="2751987"/>
          </a:xfrm>
          <a:prstGeom prst="rect">
            <a:avLst/>
          </a:prstGeom>
        </p:spPr>
      </p:pic>
      <p:pic>
        <p:nvPicPr>
          <p:cNvPr id="13" name="Grafik 12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5"/>
          <a:stretch>
            <a:fillRect/>
          </a:stretch>
        </p:blipFill>
        <p:spPr>
          <a:xfrm>
            <a:off x="4117226" y="481426"/>
            <a:ext cx="3978312" cy="2751987"/>
          </a:xfrm>
          <a:prstGeom prst="rect">
            <a:avLst/>
          </a:prstGeom>
        </p:spPr>
      </p:pic>
      <p:pic>
        <p:nvPicPr>
          <p:cNvPr id="17" name="Grafik 16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5"/>
          <a:stretch>
            <a:fillRect/>
          </a:stretch>
        </p:blipFill>
        <p:spPr>
          <a:xfrm>
            <a:off x="256005" y="528036"/>
            <a:ext cx="3872112" cy="270537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0" y="1"/>
            <a:ext cx="8123068" cy="6858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19080" y="2665679"/>
            <a:ext cx="3334970" cy="136684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fontAlgn="auto"/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Sensitivity Plots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Concrete Dataset</a:t>
            </a:r>
            <a:br>
              <a:rPr lang="en-US" altLang="en-US" sz="2400" b="1" dirty="0">
                <a:solidFill>
                  <a:srgbClr val="61A5C2"/>
                </a:solidFill>
                <a:latin typeface="Calibri" charset="0"/>
              </a:rPr>
            </a:br>
            <a:r>
              <a:rPr lang="en-US" altLang="en-US" sz="2400" b="1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en-US" altLang="en-US" sz="2400" b="1" dirty="0" err="1">
                <a:solidFill>
                  <a:srgbClr val="61A5C2"/>
                </a:solidFill>
                <a:latin typeface="Calibri" charset="0"/>
              </a:rPr>
              <a:t>kNN</a:t>
            </a:r>
            <a:endParaRPr lang="en-US" altLang="en-US" sz="2400" b="1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7" name="Grafik 16" descr="Ein Bild, das Text, Reihe, Diagramm, Screenshot enthält.&#10;&#10;Automatisch generierte Beschreibu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4044681" y="730186"/>
            <a:ext cx="3987964" cy="2778716"/>
          </a:xfrm>
          <a:prstGeom prst="rect">
            <a:avLst/>
          </a:prstGeom>
        </p:spPr>
      </p:pic>
      <p:pic>
        <p:nvPicPr>
          <p:cNvPr id="21" name="Grafik 20" descr="Ein Bild, das Text, Reihe, Screenshot, Diagramm enthält.&#10;&#10;Automatisch generierte Beschreibu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088815" y="3826435"/>
            <a:ext cx="3873290" cy="2698814"/>
          </a:xfrm>
          <a:prstGeom prst="rect">
            <a:avLst/>
          </a:prstGeom>
        </p:spPr>
      </p:pic>
      <p:pic>
        <p:nvPicPr>
          <p:cNvPr id="23" name="Grafik 22" descr="Ein Bild, das Text, Diagramm, Reihe, Screenshot enthält.&#10;&#10;Automatisch generierte Beschreibu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2"/>
          <a:stretch>
            <a:fillRect/>
          </a:stretch>
        </p:blipFill>
        <p:spPr>
          <a:xfrm>
            <a:off x="215569" y="730186"/>
            <a:ext cx="3873290" cy="269881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Runtime - Concrete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10783" t="18797"/>
          <a:stretch>
            <a:fillRect/>
          </a:stretch>
        </p:blipFill>
        <p:spPr>
          <a:xfrm>
            <a:off x="2538095" y="2538095"/>
            <a:ext cx="7115175" cy="245300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Cross Validation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04640" y="2515235"/>
            <a:ext cx="360045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Cross Validation Results - Superconductivity</a:t>
            </a:r>
          </a:p>
        </p:txBody>
      </p:sp>
      <p:sp>
        <p:nvSpPr>
          <p:cNvPr id="9" name="Text Box 8"/>
          <p:cNvSpPr txBox="1"/>
          <p:nvPr/>
        </p:nvSpPr>
        <p:spPr>
          <a:xfrm>
            <a:off x="8300085" y="1632585"/>
            <a:ext cx="26406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(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no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repetitions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and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few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 </a:t>
            </a:r>
            <a:r>
              <a:rPr lang="de-DE" altLang="en-US" sz="1600" dirty="0" err="1">
                <a:solidFill>
                  <a:srgbClr val="61A5C2"/>
                </a:solidFill>
                <a:latin typeface="Calibri" charset="0"/>
                <a:sym typeface="+mn-ea"/>
              </a:rPr>
              <a:t>folds</a:t>
            </a:r>
            <a:r>
              <a:rPr lang="de-DE" altLang="en-US" sz="1600" dirty="0">
                <a:solidFill>
                  <a:srgbClr val="61A5C2"/>
                </a:solidFill>
                <a:latin typeface="Calibri" charset="0"/>
                <a:sym typeface="+mn-ea"/>
              </a:rPr>
              <a:t>)</a:t>
            </a:r>
            <a:endParaRPr lang="de-DE" altLang="en-US" sz="1600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3860" y="1459865"/>
            <a:ext cx="3763645" cy="44373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Functions</a:t>
            </a:r>
            <a:r>
              <a:rPr lang="de-DE" altLang="en-US" dirty="0">
                <a:solidFill>
                  <a:srgbClr val="61A5C2"/>
                </a:solidFill>
                <a:effectLst/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effectLst/>
                <a:latin typeface="Calibri" charset="0"/>
              </a:rPr>
              <a:t>Overview</a:t>
            </a:r>
            <a:endParaRPr lang="de-DE" altLang="en-US" dirty="0">
              <a:solidFill>
                <a:srgbClr val="61A5C2"/>
              </a:solidFill>
              <a:effectLst/>
              <a:latin typeface="Calibri" charset="0"/>
            </a:endParaRP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B764D82E-AB05-6EFA-1753-9AE4CEDFC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4575" y="2415381"/>
            <a:ext cx="9925050" cy="286702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Relative Squared Error - Superconductivity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0125" y="1825625"/>
            <a:ext cx="727011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134157"/>
            <a:ext cx="10515600" cy="1325563"/>
          </a:xfrm>
        </p:spPr>
        <p:txBody>
          <a:bodyPr/>
          <a:lstStyle/>
          <a:p>
            <a:pPr algn="ctr"/>
            <a:r>
              <a:rPr lang="de-AT" dirty="0" err="1">
                <a:solidFill>
                  <a:srgbClr val="61A5C2"/>
                </a:solidFill>
                <a:latin typeface="Calibri" charset="0"/>
              </a:rPr>
              <a:t>Sensitivity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Plots –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 Dataset </a:t>
            </a:r>
            <a:br>
              <a:rPr lang="de-AT" dirty="0">
                <a:solidFill>
                  <a:srgbClr val="61A5C2"/>
                </a:solidFill>
                <a:latin typeface="Calibri" charset="0"/>
              </a:rPr>
            </a:br>
            <a:r>
              <a:rPr lang="de-AT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nb_estimators</a:t>
            </a:r>
            <a:r>
              <a:rPr lang="de-AT" dirty="0">
                <a:solidFill>
                  <a:srgbClr val="61A5C2"/>
                </a:solidFill>
                <a:latin typeface="Calibri" charset="0"/>
              </a:rPr>
              <a:t>/</a:t>
            </a:r>
            <a:r>
              <a:rPr lang="de-AT" dirty="0" err="1">
                <a:solidFill>
                  <a:srgbClr val="61A5C2"/>
                </a:solidFill>
                <a:latin typeface="Calibri" charset="0"/>
              </a:rPr>
              <a:t>trees</a:t>
            </a:r>
            <a:endParaRPr lang="de-AT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764660" y="1256885"/>
            <a:ext cx="24328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Our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Implementation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8067700" y="1256885"/>
            <a:ext cx="10695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AT" sz="2000" b="1" dirty="0" err="1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Scikit</a:t>
            </a:r>
            <a:r>
              <a:rPr lang="de-AT" sz="2000" b="1" dirty="0">
                <a:solidFill>
                  <a:srgbClr val="61A5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charset="0"/>
                <a:ea typeface="+mj-ea"/>
                <a:cs typeface="+mj-cs"/>
              </a:rPr>
              <a:t> RF</a:t>
            </a:r>
          </a:p>
        </p:txBody>
      </p:sp>
      <p:sp>
        <p:nvSpPr>
          <p:cNvPr id="7" name="Rechteck 6"/>
          <p:cNvSpPr/>
          <p:nvPr/>
        </p:nvSpPr>
        <p:spPr>
          <a:xfrm>
            <a:off x="1047565" y="1730153"/>
            <a:ext cx="3870664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/>
          <p:cNvSpPr/>
          <p:nvPr/>
        </p:nvSpPr>
        <p:spPr>
          <a:xfrm>
            <a:off x="6596109" y="1730153"/>
            <a:ext cx="4012707" cy="49936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78" y="1812381"/>
            <a:ext cx="3430410" cy="2385575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530" y="4197956"/>
            <a:ext cx="3429758" cy="23855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153" y="1831844"/>
            <a:ext cx="3489176" cy="2433381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2081" y="4320214"/>
            <a:ext cx="3441319" cy="240362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Runtime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Superconductivity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2970" y="3067685"/>
            <a:ext cx="4924425" cy="18669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3301C-F36B-6ECA-8D1D-62A89FA7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06D398-1A48-055F-E330-9ED83DB6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0" y="283845"/>
            <a:ext cx="10515600" cy="1325563"/>
          </a:xfrm>
        </p:spPr>
        <p:txBody>
          <a:bodyPr/>
          <a:lstStyle/>
          <a:p>
            <a:pPr algn="ctr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Conclusion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– Key Takeaways</a:t>
            </a:r>
            <a:endParaRPr lang="en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AECB86-0977-EB92-9AF0-B0A5B11A3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483" y="1765488"/>
            <a:ext cx="8056033" cy="4351338"/>
          </a:xfrm>
        </p:spPr>
        <p:txBody>
          <a:bodyPr/>
          <a:lstStyle/>
          <a:p>
            <a:pPr marL="457200" lvl="1" indent="0">
              <a:buNone/>
            </a:pPr>
            <a:endParaRPr lang="en-GB" sz="1400" dirty="0">
              <a:solidFill>
                <a:srgbClr val="61A5C2"/>
              </a:solidFill>
              <a:latin typeface="Calibri" charset="0"/>
            </a:endParaRPr>
          </a:p>
          <a:p>
            <a:r>
              <a:rPr lang="en-GB" sz="1800" dirty="0">
                <a:solidFill>
                  <a:srgbClr val="61A5C2"/>
                </a:solidFill>
                <a:latin typeface="Calibri" charset="0"/>
              </a:rPr>
              <a:t>Performance: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implementing the </a:t>
            </a:r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max_features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functionality boosts both efficiency and effectiveness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especially choosing a random subset at every node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biggest difference between LLM  and our/Scikit’s RF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randomising the subsets of instances for each tree improves performance</a:t>
            </a:r>
          </a:p>
          <a:p>
            <a:pPr lvl="1"/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min_samples_split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can have a big influence depending on the implementation</a:t>
            </a:r>
          </a:p>
          <a:p>
            <a:pPr marL="457200" lvl="1" indent="0">
              <a:buNone/>
            </a:pPr>
            <a:endParaRPr lang="en-GB" sz="1600" dirty="0">
              <a:solidFill>
                <a:srgbClr val="61A5C2"/>
              </a:solidFill>
              <a:latin typeface="Calibri" charset="0"/>
            </a:endParaRPr>
          </a:p>
          <a:p>
            <a:r>
              <a:rPr lang="en-GB" sz="1800" dirty="0">
                <a:solidFill>
                  <a:srgbClr val="61A5C2"/>
                </a:solidFill>
                <a:latin typeface="Calibri" charset="0"/>
              </a:rPr>
              <a:t>Efficiency:</a:t>
            </a: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parallelisation is necessary for application on bigger datasets</a:t>
            </a:r>
            <a:endParaRPr lang="en-GB" sz="1400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Scikit-Learn is very efficient; bigger difference in efficiency, not effectiveness</a:t>
            </a:r>
          </a:p>
          <a:p>
            <a:pPr lvl="1"/>
            <a:r>
              <a:rPr lang="en-GB" sz="1600" dirty="0" err="1">
                <a:solidFill>
                  <a:srgbClr val="61A5C2"/>
                </a:solidFill>
                <a:latin typeface="Calibri" charset="0"/>
              </a:rPr>
              <a:t>kNN</a:t>
            </a:r>
            <a:r>
              <a:rPr lang="en-GB" sz="1600" dirty="0">
                <a:solidFill>
                  <a:srgbClr val="61A5C2"/>
                </a:solidFill>
                <a:latin typeface="Calibri" charset="0"/>
              </a:rPr>
              <a:t> is very fast, but lacks in effectiveness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even a single regression tree outperforms it</a:t>
            </a:r>
          </a:p>
          <a:p>
            <a:pPr lvl="2"/>
            <a:r>
              <a:rPr lang="en-GB" dirty="0">
                <a:solidFill>
                  <a:srgbClr val="61A5C2"/>
                </a:solidFill>
                <a:latin typeface="Calibri" charset="0"/>
              </a:rPr>
              <a:t>Interestingly the metric had a very big influence</a:t>
            </a:r>
          </a:p>
        </p:txBody>
      </p:sp>
    </p:spTree>
    <p:extLst>
      <p:ext uri="{BB962C8B-B14F-4D97-AF65-F5344CB8AC3E}">
        <p14:creationId xmlns:p14="http://schemas.microsoft.com/office/powerpoint/2010/main" val="2885314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Choosing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nect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parameters</a:t>
            </a:r>
            <a:endParaRPr lang="de-DE" altLang="en-US" dirty="0">
              <a:latin typeface="Calibri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832A1B0-EDA2-58B5-FCB4-40930A18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1695450"/>
            <a:ext cx="9629775" cy="438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Choosing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next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model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58CA2F7-EEB6-2CCE-279D-3D33A7E9E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537" y="2216172"/>
            <a:ext cx="9305925" cy="30289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Simulated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>
                <a:solidFill>
                  <a:srgbClr val="61A5C2"/>
                </a:solidFill>
                <a:latin typeface="Calibri" charset="0"/>
              </a:rPr>
              <a:t>Annealing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function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Tree - _build_tree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285" y="1962150"/>
            <a:ext cx="5963920" cy="2553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205" y="1346200"/>
            <a:ext cx="5045710" cy="37865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>
                <a:solidFill>
                  <a:srgbClr val="61A5C2"/>
                </a:solidFill>
                <a:latin typeface="Calibri" charset="0"/>
              </a:rPr>
              <a:t>LLM - Random_Forest fit function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26080" y="1825625"/>
            <a:ext cx="595757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fontAlgn="auto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Key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Differences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selection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 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feature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each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node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selects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random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subset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once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for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the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whole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tree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did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parallelize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leading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to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worse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performance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  <a:p>
            <a:pPr lvl="0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bootstrapping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samples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: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always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and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= TRUE/FALSE</a:t>
            </a:r>
          </a:p>
          <a:p>
            <a:pPr lvl="1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LLM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does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bootstrap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at all</a:t>
            </a:r>
          </a:p>
          <a:p>
            <a:pPr lvl="1"/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scikit-learn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bootstraps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either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with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replacement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or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not at all,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controlled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via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boot_type</a:t>
            </a:r>
            <a:endParaRPr lang="de-DE" altLang="en-US" dirty="0">
              <a:solidFill>
                <a:srgbClr val="61A5C2"/>
              </a:solidFill>
              <a:latin typeface="Calibri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A2BA2-7F6A-B0F9-2777-435C42DBD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Tuning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Results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- </a:t>
            </a:r>
            <a:r>
              <a:rPr lang="de-DE" altLang="en-US" dirty="0" err="1">
                <a:solidFill>
                  <a:srgbClr val="61A5C2"/>
                </a:solidFill>
                <a:latin typeface="Calibri" charset="0"/>
              </a:rPr>
              <a:t>Concrete</a:t>
            </a:r>
            <a:r>
              <a:rPr lang="de-DE" altLang="en-US" dirty="0">
                <a:solidFill>
                  <a:srgbClr val="61A5C2"/>
                </a:solidFill>
                <a:latin typeface="Calibri" charset="0"/>
              </a:rPr>
              <a:t> Dataset</a:t>
            </a:r>
            <a:endParaRPr lang="en-AT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CCFCDF9D-1395-2780-11E9-2DC9F3EB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772" b="9630"/>
          <a:stretch/>
        </p:blipFill>
        <p:spPr>
          <a:xfrm>
            <a:off x="880687" y="1584008"/>
            <a:ext cx="10430624" cy="464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8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</Words>
  <Application>Microsoft Office PowerPoint</Application>
  <PresentationFormat>Breitbild</PresentationFormat>
  <Paragraphs>51</Paragraphs>
  <Slides>23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宋体</vt:lpstr>
      <vt:lpstr>Arial</vt:lpstr>
      <vt:lpstr>Arial Black</vt:lpstr>
      <vt:lpstr>Calibri</vt:lpstr>
      <vt:lpstr>Office Theme</vt:lpstr>
      <vt:lpstr>Exercise 3 Simulated Annealing</vt:lpstr>
      <vt:lpstr>Functions Overview</vt:lpstr>
      <vt:lpstr>Choosing nect parameters</vt:lpstr>
      <vt:lpstr>Choosing next model</vt:lpstr>
      <vt:lpstr>Simulated Annealing function</vt:lpstr>
      <vt:lpstr>LLM Tree - _build_tree function</vt:lpstr>
      <vt:lpstr>LLM - Random_Forest fit function</vt:lpstr>
      <vt:lpstr>Key Differences</vt:lpstr>
      <vt:lpstr>Tuning Results - Concrete Dataset</vt:lpstr>
      <vt:lpstr>Tuning Results - Superconductivity Dataset</vt:lpstr>
      <vt:lpstr>Cross Validation Results - Concrete Dataset</vt:lpstr>
      <vt:lpstr>MSE Comparison - Concrete Dataset</vt:lpstr>
      <vt:lpstr>Sensitivity Plots  Concrete Dataset  Our Implementation</vt:lpstr>
      <vt:lpstr>Sensitivity Plots  Concrete Dataset  LLM</vt:lpstr>
      <vt:lpstr>Sensitivity Plots  Concrete Dataset  scikit-rf</vt:lpstr>
      <vt:lpstr>Sensitivity Plots  Concrete Dataset  kNN</vt:lpstr>
      <vt:lpstr>Runtime - Concrete Dataset</vt:lpstr>
      <vt:lpstr>Cross Validation Results - Superconductivity Dataset</vt:lpstr>
      <vt:lpstr>Cross Validation Results - Superconductivity</vt:lpstr>
      <vt:lpstr>Relative Squared Error - Superconductivity Dataset</vt:lpstr>
      <vt:lpstr>Sensitivity Plots – Superconductivity Dataset  min_samples_split, nb_estimators/trees</vt:lpstr>
      <vt:lpstr>Runtime – Superconductivity Dataset</vt:lpstr>
      <vt:lpstr>Conclusion – 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Florian Engl</cp:lastModifiedBy>
  <cp:revision>27</cp:revision>
  <cp:lastPrinted>2024-12-15T21:03:04Z</cp:lastPrinted>
  <dcterms:created xsi:type="dcterms:W3CDTF">2024-12-15T16:01:19Z</dcterms:created>
  <dcterms:modified xsi:type="dcterms:W3CDTF">2025-02-24T14:02:29Z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