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260" r:id="rId5"/>
    <p:sldId id="261" r:id="rId6"/>
    <p:sldId id="266" r:id="rId7"/>
    <p:sldId id="263" r:id="rId8"/>
    <p:sldId id="264" r:id="rId9"/>
    <p:sldId id="273" r:id="rId10"/>
    <p:sldId id="267" r:id="rId11"/>
    <p:sldId id="257" r:id="rId12"/>
    <p:sldId id="274" r:id="rId13"/>
    <p:sldId id="276" r:id="rId14"/>
    <p:sldId id="278" r:id="rId15"/>
    <p:sldId id="277" r:id="rId16"/>
    <p:sldId id="268" r:id="rId17"/>
    <p:sldId id="272" r:id="rId18"/>
    <p:sldId id="285" r:id="rId19"/>
    <p:sldId id="265" r:id="rId20"/>
    <p:sldId id="269" r:id="rId21"/>
    <p:sldId id="279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C2"/>
    <a:srgbClr val="1F1F1F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Exercise 2</a:t>
            </a:r>
            <a:br>
              <a:rPr lang="de-DE" altLang="zh-CN">
                <a:solidFill>
                  <a:srgbClr val="61A5C2"/>
                </a:solidFill>
                <a:latin typeface="Calibri" charset="0"/>
              </a:rPr>
            </a:br>
            <a:r>
              <a:rPr lang="de-DE" altLang="zh-CN">
                <a:solidFill>
                  <a:srgbClr val="61A5C2"/>
                </a:solidFill>
                <a:latin typeface="Calibri" charset="0"/>
              </a:rPr>
              <a:t>Random Forest</a:t>
            </a:r>
            <a:endParaRPr lang="de-DE" altLang="zh-CN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Lukas Sichert -12114770</a:t>
            </a:r>
            <a:endParaRPr lang="de-DE" altLang="zh-CN" dirty="0">
              <a:solidFill>
                <a:srgbClr val="61A5C2"/>
              </a:solidFill>
              <a:latin typeface="Calibri" charset="0"/>
            </a:endParaRP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Kristof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Dadic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- 12105475</a:t>
            </a:r>
            <a:endParaRPr lang="de-DE" altLang="zh-CN" dirty="0">
              <a:solidFill>
                <a:srgbClr val="61A5C2"/>
              </a:solidFill>
              <a:latin typeface="Calibri" charset="0"/>
            </a:endParaRP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Florian Engl - 12102619</a:t>
            </a:r>
            <a:endParaRPr lang="de-DE" altLang="zh-CN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MSE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Dataset</a:t>
            </a:r>
            <a:endParaRPr lang="de-DE" altLang="en-US" dirty="0">
              <a:solidFill>
                <a:srgbClr val="61A5C2"/>
              </a:solidFill>
              <a:effectLst/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178828" y="808239"/>
            <a:ext cx="3997363" cy="2796095"/>
          </a:xfrm>
          <a:prstGeom prst="rect">
            <a:avLst/>
          </a:prstGeom>
        </p:spPr>
      </p:pic>
      <p:pic>
        <p:nvPicPr>
          <p:cNvPr id="14" name="Grafik 13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-1"/>
          <a:stretch>
            <a:fillRect/>
          </a:stretch>
        </p:blipFill>
        <p:spPr>
          <a:xfrm>
            <a:off x="4067452" y="808239"/>
            <a:ext cx="3988474" cy="2796095"/>
          </a:xfrm>
          <a:prstGeom prst="rect">
            <a:avLst/>
          </a:prstGeom>
        </p:spPr>
      </p:pic>
      <p:pic>
        <p:nvPicPr>
          <p:cNvPr id="18" name="Grafik 17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-811"/>
          <a:stretch>
            <a:fillRect/>
          </a:stretch>
        </p:blipFill>
        <p:spPr>
          <a:xfrm>
            <a:off x="178828" y="3833120"/>
            <a:ext cx="3988516" cy="2796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Our Implementation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8" name="Inhaltsplatzhalter 7" descr="Ein Bild, das Text, Reihe, Diagramm, Zahl enthält.&#10;&#10;Automatisch generierte Beschreibung"/>
          <p:cNvPicPr>
            <a:picLocks noGrp="1" noChangeAspect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4067452" y="3879103"/>
            <a:ext cx="3872001" cy="27066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LLM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Grafik 3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2185" r="1793"/>
          <a:stretch>
            <a:fillRect/>
          </a:stretch>
        </p:blipFill>
        <p:spPr>
          <a:xfrm>
            <a:off x="3986962" y="665825"/>
            <a:ext cx="3835227" cy="26779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3907950" y="3781725"/>
            <a:ext cx="3914239" cy="2729381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222152" y="3781725"/>
            <a:ext cx="3764809" cy="2625184"/>
          </a:xfrm>
          <a:prstGeom prst="rect">
            <a:avLst/>
          </a:prstGeom>
        </p:spPr>
      </p:pic>
      <p:pic>
        <p:nvPicPr>
          <p:cNvPr id="13" name="Grafik 12" descr="Ein Bild, das Text, Reihe, Diagramm, Steigung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/>
          <a:stretch>
            <a:fillRect/>
          </a:stretch>
        </p:blipFill>
        <p:spPr>
          <a:xfrm>
            <a:off x="222152" y="665825"/>
            <a:ext cx="3768855" cy="26227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scikit-rf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6" name="Grafik 5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87004" y="3761450"/>
            <a:ext cx="4041113" cy="2795430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4117226" y="3761449"/>
            <a:ext cx="3946659" cy="2751987"/>
          </a:xfrm>
          <a:prstGeom prst="rect">
            <a:avLst/>
          </a:prstGeom>
        </p:spPr>
      </p:pic>
      <p:pic>
        <p:nvPicPr>
          <p:cNvPr id="13" name="Grafik 12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4117226" y="481426"/>
            <a:ext cx="3978312" cy="2751987"/>
          </a:xfrm>
          <a:prstGeom prst="rect">
            <a:avLst/>
          </a:prstGeom>
        </p:spPr>
      </p:pic>
      <p:pic>
        <p:nvPicPr>
          <p:cNvPr id="17" name="Grafik 16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>
            <a:fillRect/>
          </a:stretch>
        </p:blipFill>
        <p:spPr>
          <a:xfrm>
            <a:off x="256005" y="528036"/>
            <a:ext cx="3872112" cy="27053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9080" y="2665679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en-US" altLang="en-US" sz="2400" b="1" dirty="0" err="1">
                <a:solidFill>
                  <a:srgbClr val="61A5C2"/>
                </a:solidFill>
                <a:latin typeface="Calibri" charset="0"/>
              </a:rPr>
              <a:t>kNN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7" name="Grafik 16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4044681" y="730186"/>
            <a:ext cx="3987964" cy="2778716"/>
          </a:xfrm>
          <a:prstGeom prst="rect">
            <a:avLst/>
          </a:prstGeom>
        </p:spPr>
      </p:pic>
      <p:pic>
        <p:nvPicPr>
          <p:cNvPr id="21" name="Grafik 20" descr="Ein Bild, das Text, Reihe, Screenshot, Diagramm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088815" y="3826435"/>
            <a:ext cx="3873290" cy="2698814"/>
          </a:xfrm>
          <a:prstGeom prst="rect">
            <a:avLst/>
          </a:prstGeom>
        </p:spPr>
      </p:pic>
      <p:pic>
        <p:nvPicPr>
          <p:cNvPr id="23" name="Grafik 22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15569" y="730186"/>
            <a:ext cx="3873290" cy="26988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Concrete Dataset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 l="10783" t="18797"/>
          <a:stretch>
            <a:fillRect/>
          </a:stretch>
        </p:blipFill>
        <p:spPr>
          <a:xfrm>
            <a:off x="2538095" y="2538095"/>
            <a:ext cx="71151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4640" y="2515235"/>
            <a:ext cx="3600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Cross Validation Results - Superconductivity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5075" y="1632585"/>
            <a:ext cx="3990975" cy="46932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00085" y="1632585"/>
            <a:ext cx="26168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de-DE" altLang="en-US" sz="1600">
                <a:solidFill>
                  <a:srgbClr val="61A5C2"/>
                </a:solidFill>
                <a:latin typeface="Calibri" charset="0"/>
                <a:sym typeface="+mn-ea"/>
              </a:rPr>
              <a:t>(few repetitions and folds)</a:t>
            </a:r>
            <a:endParaRPr lang="de-DE" altLang="en-US" sz="160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Relative Squared Error - Superconductivity Dataset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0125" y="1825625"/>
            <a:ext cx="727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Runtime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2970" y="3067685"/>
            <a:ext cx="4924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effectLst/>
                <a:latin typeface="Calibri" charset="0"/>
              </a:rPr>
              <a:t>Regression Tree Code Overview</a:t>
            </a:r>
            <a:endParaRPr lang="de-DE" altLang="en-US">
              <a:solidFill>
                <a:srgbClr val="61A5C2"/>
              </a:solidFill>
              <a:effectLst/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5475" y="2262505"/>
            <a:ext cx="80200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4157"/>
            <a:ext cx="10515600" cy="1325563"/>
          </a:xfrm>
        </p:spPr>
        <p:txBody>
          <a:bodyPr/>
          <a:lstStyle/>
          <a:p>
            <a:pPr algn="ctr"/>
            <a:r>
              <a:rPr lang="de-AT" dirty="0" err="1">
                <a:solidFill>
                  <a:srgbClr val="61A5C2"/>
                </a:solidFill>
                <a:latin typeface="Calibri" charset="0"/>
              </a:rPr>
              <a:t>Sensitivity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nb_estimators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/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trees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44715" y="1275054"/>
            <a:ext cx="243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Our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Implementation:</a:t>
            </a:r>
            <a:endParaRPr lang="de-AT" sz="2000" b="1" dirty="0">
              <a:solidFill>
                <a:srgbClr val="61A5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  <a:ea typeface="+mj-ea"/>
              <a:cs typeface="+mj-c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52487" y="127505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scikit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</a:t>
            </a:r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rf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:</a:t>
            </a:r>
            <a:endParaRPr lang="de-AT" sz="2000" b="1" dirty="0">
              <a:solidFill>
                <a:srgbClr val="61A5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  <a:ea typeface="+mj-ea"/>
              <a:cs typeface="+mj-cs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7565" y="1730153"/>
            <a:ext cx="3870664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596109" y="1730153"/>
            <a:ext cx="4012707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878" y="1812381"/>
            <a:ext cx="3430410" cy="23855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30" y="4197956"/>
            <a:ext cx="3429758" cy="23855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53" y="1831844"/>
            <a:ext cx="3489176" cy="243338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081" y="4320214"/>
            <a:ext cx="3441319" cy="24036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Regression Tree - build_tree function</a:t>
            </a:r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4989" y="1584008"/>
            <a:ext cx="7341021" cy="4707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Code Overview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980055"/>
            <a:ext cx="10515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- fit function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9515" y="2329180"/>
            <a:ext cx="9410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Tree - _build_tree function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285" y="1962150"/>
            <a:ext cx="5963920" cy="25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05" y="1346200"/>
            <a:ext cx="504571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- Random_Forest fit function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6080" y="1825625"/>
            <a:ext cx="5957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Key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Differences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 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each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node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whole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parallelize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leading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worse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performance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bootstrapping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samples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always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= TRUE/FALSE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all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scikit-learn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bootstraps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either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at all,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controlled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Presentation</Application>
  <PresentationFormat>Breitbild</PresentationFormat>
  <Paragraphs>59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Exercise 2 Random Forest</vt:lpstr>
      <vt:lpstr>Regression Tree Code Overview</vt:lpstr>
      <vt:lpstr>Regression Tree - build_tree function </vt:lpstr>
      <vt:lpstr>Random Forest Code Overview</vt:lpstr>
      <vt:lpstr>Random Forest - fit function</vt:lpstr>
      <vt:lpstr>LLM Tree - _build_tree function</vt:lpstr>
      <vt:lpstr>LLM - Random_Forest fit function</vt:lpstr>
      <vt:lpstr>Key Differences</vt:lpstr>
      <vt:lpstr>Cross Validation Results - Concrete Dataset</vt:lpstr>
      <vt:lpstr>MSE Comparison - Concrete Dataset</vt:lpstr>
      <vt:lpstr>Sensitivity Plots  Concrete Dataset  Our Implementation</vt:lpstr>
      <vt:lpstr>Sensitivity Plots  Concrete Dataset  LLM</vt:lpstr>
      <vt:lpstr>Sensitivity Plots  Concrete Dataset  scikit-rf</vt:lpstr>
      <vt:lpstr>Sensitivity Plots  Concrete Dataset  kNN</vt:lpstr>
      <vt:lpstr>Runtime - Concrete Dataset</vt:lpstr>
      <vt:lpstr>Cross Validation Results - Superconductivity Dataset</vt:lpstr>
      <vt:lpstr>PowerPoint 演示文稿</vt:lpstr>
      <vt:lpstr>Relative Squared Error - Superconductivity Dataset</vt:lpstr>
      <vt:lpstr>Runtime – Superconductivity Dataset</vt:lpstr>
      <vt:lpstr>Sensitivity min_samples_split, nb_estimators/trees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lukas</cp:lastModifiedBy>
  <cp:revision>17</cp:revision>
  <dcterms:created xsi:type="dcterms:W3CDTF">2024-12-15T15:57:12Z</dcterms:created>
  <dcterms:modified xsi:type="dcterms:W3CDTF">2024-12-15T15:57:12Z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