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3"/>
    <p:sldId id="258" r:id="rId4"/>
    <p:sldId id="260" r:id="rId5"/>
    <p:sldId id="261" r:id="rId6"/>
    <p:sldId id="266" r:id="rId7"/>
    <p:sldId id="263" r:id="rId8"/>
    <p:sldId id="264" r:id="rId9"/>
    <p:sldId id="273" r:id="rId10"/>
    <p:sldId id="267" r:id="rId11"/>
    <p:sldId id="257" r:id="rId12"/>
    <p:sldId id="274" r:id="rId13"/>
    <p:sldId id="276" r:id="rId14"/>
    <p:sldId id="278" r:id="rId15"/>
    <p:sldId id="277" r:id="rId16"/>
    <p:sldId id="268" r:id="rId17"/>
    <p:sldId id="272" r:id="rId18"/>
    <p:sldId id="285" r:id="rId19"/>
    <p:sldId id="265" r:id="rId20"/>
    <p:sldId id="269" r:id="rId21"/>
    <p:sldId id="279" r:id="rId2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A5C2"/>
    <a:srgbClr val="1F1F1F"/>
    <a:srgbClr val="397793"/>
    <a:srgbClr val="67A9B1"/>
    <a:srgbClr val="95C3C9"/>
    <a:srgbClr val="3E727A"/>
    <a:srgbClr val="E8E8E8"/>
    <a:srgbClr val="3F7F9C"/>
    <a:srgbClr val="67B0C1"/>
    <a:srgbClr val="366E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708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3.jpeg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7.jpeg"/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1.jpeg"/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image" Target="../media/image2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altLang="zh-CN">
                <a:solidFill>
                  <a:srgbClr val="61A5C2"/>
                </a:solidFill>
                <a:latin typeface="Calibri" charset="0"/>
              </a:rPr>
              <a:t>Exercise 2</a:t>
            </a:r>
            <a:br>
              <a:rPr lang="de-DE" altLang="zh-CN">
                <a:solidFill>
                  <a:srgbClr val="61A5C2"/>
                </a:solidFill>
                <a:latin typeface="Calibri" charset="0"/>
              </a:rPr>
            </a:br>
            <a:r>
              <a:rPr lang="de-DE" altLang="zh-CN">
                <a:solidFill>
                  <a:srgbClr val="61A5C2"/>
                </a:solidFill>
                <a:latin typeface="Calibri" charset="0"/>
              </a:rPr>
              <a:t>Random Forest</a:t>
            </a:r>
            <a:endParaRPr lang="de-DE" altLang="zh-CN">
              <a:solidFill>
                <a:srgbClr val="61A5C2"/>
              </a:solidFill>
              <a:latin typeface="Calibri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69085" y="3969385"/>
            <a:ext cx="9053195" cy="1529715"/>
          </a:xfrm>
        </p:spPr>
        <p:txBody>
          <a:bodyPr/>
          <a:lstStyle/>
          <a:p>
            <a:r>
              <a:rPr lang="de-DE" altLang="zh-CN" dirty="0">
                <a:solidFill>
                  <a:srgbClr val="61A5C2"/>
                </a:solidFill>
                <a:latin typeface="Calibri" charset="0"/>
              </a:rPr>
              <a:t>Lukas Sichert -12114770</a:t>
            </a:r>
            <a:endParaRPr lang="de-DE" altLang="zh-CN" dirty="0">
              <a:solidFill>
                <a:srgbClr val="61A5C2"/>
              </a:solidFill>
              <a:latin typeface="Calibri" charset="0"/>
            </a:endParaRPr>
          </a:p>
          <a:p>
            <a:r>
              <a:rPr lang="de-DE" altLang="zh-CN" dirty="0">
                <a:solidFill>
                  <a:srgbClr val="61A5C2"/>
                </a:solidFill>
                <a:latin typeface="Calibri" charset="0"/>
              </a:rPr>
              <a:t>Kristof </a:t>
            </a:r>
            <a:r>
              <a:rPr lang="de-DE" altLang="zh-CN" dirty="0" err="1">
                <a:solidFill>
                  <a:srgbClr val="61A5C2"/>
                </a:solidFill>
                <a:latin typeface="Calibri" charset="0"/>
              </a:rPr>
              <a:t>Dadic</a:t>
            </a:r>
            <a:r>
              <a:rPr lang="de-DE" altLang="zh-CN" dirty="0">
                <a:solidFill>
                  <a:srgbClr val="61A5C2"/>
                </a:solidFill>
                <a:latin typeface="Calibri" charset="0"/>
              </a:rPr>
              <a:t> - 12105475</a:t>
            </a:r>
            <a:endParaRPr lang="de-DE" altLang="zh-CN" dirty="0">
              <a:solidFill>
                <a:srgbClr val="61A5C2"/>
              </a:solidFill>
              <a:latin typeface="Calibri" charset="0"/>
            </a:endParaRPr>
          </a:p>
          <a:p>
            <a:r>
              <a:rPr lang="de-DE" altLang="zh-CN" dirty="0">
                <a:solidFill>
                  <a:srgbClr val="61A5C2"/>
                </a:solidFill>
                <a:latin typeface="Calibri" charset="0"/>
              </a:rPr>
              <a:t>Florian Engl - 12102619</a:t>
            </a:r>
            <a:endParaRPr lang="de-DE" altLang="zh-CN" dirty="0">
              <a:solidFill>
                <a:srgbClr val="61A5C2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 dirty="0">
                <a:solidFill>
                  <a:srgbClr val="61A5C2"/>
                </a:solidFill>
                <a:effectLst/>
                <a:latin typeface="Calibri" charset="0"/>
              </a:rPr>
              <a:t>MSE </a:t>
            </a:r>
            <a:r>
              <a:rPr lang="de-DE" altLang="en-US" dirty="0" err="1">
                <a:solidFill>
                  <a:srgbClr val="61A5C2"/>
                </a:solidFill>
                <a:effectLst/>
                <a:latin typeface="Calibri" charset="0"/>
              </a:rPr>
              <a:t>Comparison</a:t>
            </a:r>
            <a:r>
              <a:rPr lang="de-DE" altLang="en-US" dirty="0">
                <a:solidFill>
                  <a:srgbClr val="61A5C2"/>
                </a:solidFill>
                <a:effectLst/>
                <a:latin typeface="Calibri" charset="0"/>
              </a:rPr>
              <a:t> - </a:t>
            </a:r>
            <a:r>
              <a:rPr lang="de-DE" altLang="en-US" dirty="0" err="1">
                <a:solidFill>
                  <a:srgbClr val="61A5C2"/>
                </a:solidFill>
                <a:effectLst/>
                <a:latin typeface="Calibri" charset="0"/>
              </a:rPr>
              <a:t>Concrete</a:t>
            </a:r>
            <a:r>
              <a:rPr lang="de-DE" altLang="en-US" dirty="0">
                <a:solidFill>
                  <a:srgbClr val="61A5C2"/>
                </a:solidFill>
                <a:effectLst/>
                <a:latin typeface="Calibri" charset="0"/>
              </a:rPr>
              <a:t> Dataset</a:t>
            </a:r>
            <a:endParaRPr lang="de-DE" altLang="en-US" dirty="0">
              <a:solidFill>
                <a:srgbClr val="61A5C2"/>
              </a:solidFill>
              <a:effectLst/>
              <a:latin typeface="Calibri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97430" y="1825625"/>
            <a:ext cx="721550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/>
          <p:cNvSpPr/>
          <p:nvPr/>
        </p:nvSpPr>
        <p:spPr>
          <a:xfrm>
            <a:off x="0" y="1"/>
            <a:ext cx="8123068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fik 9" descr="Ein Bild, das Text, Diagramm, Reihe, Screenshot enthält.&#10;&#10;Automatisch generierte Beschreibu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1" b="-1"/>
          <a:stretch>
            <a:fillRect/>
          </a:stretch>
        </p:blipFill>
        <p:spPr>
          <a:xfrm>
            <a:off x="178828" y="808239"/>
            <a:ext cx="3997363" cy="2796095"/>
          </a:xfrm>
          <a:prstGeom prst="rect">
            <a:avLst/>
          </a:prstGeom>
        </p:spPr>
      </p:pic>
      <p:pic>
        <p:nvPicPr>
          <p:cNvPr id="14" name="Grafik 13" descr="Ein Bild, das Text, Screenshot, Reihe, Diagramm enthält.&#10;&#10;Automatisch generierte Beschreibu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3" b="-1"/>
          <a:stretch>
            <a:fillRect/>
          </a:stretch>
        </p:blipFill>
        <p:spPr>
          <a:xfrm>
            <a:off x="4067452" y="808239"/>
            <a:ext cx="3988474" cy="2796095"/>
          </a:xfrm>
          <a:prstGeom prst="rect">
            <a:avLst/>
          </a:prstGeom>
        </p:spPr>
      </p:pic>
      <p:pic>
        <p:nvPicPr>
          <p:cNvPr id="18" name="Grafik 17" descr="Ein Bild, das Text, Diagramm, Reihe, Screenshot enthält.&#10;&#10;Automatisch generierte Beschreibu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4" b="-811"/>
          <a:stretch>
            <a:fillRect/>
          </a:stretch>
        </p:blipFill>
        <p:spPr>
          <a:xfrm>
            <a:off x="178828" y="3833120"/>
            <a:ext cx="3988516" cy="2796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20112" y="2745578"/>
            <a:ext cx="3334970" cy="136684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fontAlgn="auto"/>
            <a:r>
              <a:rPr lang="en-US" altLang="en-US" sz="2400" b="1" dirty="0">
                <a:solidFill>
                  <a:srgbClr val="61A5C2"/>
                </a:solidFill>
                <a:latin typeface="Calibri" charset="0"/>
              </a:rPr>
              <a:t>Sensitivity Plots</a:t>
            </a:r>
            <a:br>
              <a:rPr lang="en-US" altLang="en-US" sz="2400" b="1" dirty="0">
                <a:solidFill>
                  <a:srgbClr val="61A5C2"/>
                </a:solidFill>
                <a:latin typeface="Calibri" charset="0"/>
              </a:rPr>
            </a:br>
            <a:r>
              <a:rPr lang="en-US" altLang="en-US" sz="2400" b="1" dirty="0">
                <a:solidFill>
                  <a:srgbClr val="61A5C2"/>
                </a:solidFill>
                <a:latin typeface="Calibri" charset="0"/>
              </a:rPr>
              <a:t> Concrete Dataset</a:t>
            </a:r>
            <a:br>
              <a:rPr lang="en-US" altLang="en-US" sz="2400" b="1" dirty="0">
                <a:solidFill>
                  <a:srgbClr val="61A5C2"/>
                </a:solidFill>
                <a:latin typeface="Calibri" charset="0"/>
              </a:rPr>
            </a:br>
            <a:r>
              <a:rPr lang="en-US" altLang="en-US" sz="2400" b="1" dirty="0">
                <a:solidFill>
                  <a:srgbClr val="61A5C2"/>
                </a:solidFill>
                <a:latin typeface="Calibri" charset="0"/>
              </a:rPr>
              <a:t> Our Implementation</a:t>
            </a:r>
            <a:endParaRPr lang="en-US" altLang="en-US" sz="2400" b="1" dirty="0">
              <a:solidFill>
                <a:srgbClr val="61A5C2"/>
              </a:solidFill>
              <a:latin typeface="Calibri" charset="0"/>
            </a:endParaRPr>
          </a:p>
        </p:txBody>
      </p:sp>
      <p:pic>
        <p:nvPicPr>
          <p:cNvPr id="8" name="Inhaltsplatzhalter 7" descr="Ein Bild, das Text, Reihe, Diagramm, Zahl enthält.&#10;&#10;Automatisch generierte Beschreibung"/>
          <p:cNvPicPr>
            <a:picLocks noGrp="1" noChangeAspect="1"/>
          </p:cNvPicPr>
          <p:nvPr>
            <p:ph idx="4294967295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1" b="-1"/>
          <a:stretch>
            <a:fillRect/>
          </a:stretch>
        </p:blipFill>
        <p:spPr>
          <a:xfrm>
            <a:off x="4067452" y="3879103"/>
            <a:ext cx="3872001" cy="270664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/>
          <p:cNvSpPr/>
          <p:nvPr/>
        </p:nvSpPr>
        <p:spPr>
          <a:xfrm>
            <a:off x="0" y="1"/>
            <a:ext cx="8123068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20112" y="2745578"/>
            <a:ext cx="3334970" cy="136684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fontAlgn="auto"/>
            <a:r>
              <a:rPr lang="en-US" altLang="en-US" sz="2400" b="1" dirty="0">
                <a:solidFill>
                  <a:srgbClr val="61A5C2"/>
                </a:solidFill>
                <a:latin typeface="Calibri" charset="0"/>
              </a:rPr>
              <a:t>Sensitivity Plots</a:t>
            </a:r>
            <a:br>
              <a:rPr lang="en-US" altLang="en-US" sz="2400" b="1" dirty="0">
                <a:solidFill>
                  <a:srgbClr val="61A5C2"/>
                </a:solidFill>
                <a:latin typeface="Calibri" charset="0"/>
              </a:rPr>
            </a:br>
            <a:r>
              <a:rPr lang="en-US" altLang="en-US" sz="2400" b="1" dirty="0">
                <a:solidFill>
                  <a:srgbClr val="61A5C2"/>
                </a:solidFill>
                <a:latin typeface="Calibri" charset="0"/>
              </a:rPr>
              <a:t> Concrete Dataset</a:t>
            </a:r>
            <a:br>
              <a:rPr lang="en-US" altLang="en-US" sz="2400" b="1" dirty="0">
                <a:solidFill>
                  <a:srgbClr val="61A5C2"/>
                </a:solidFill>
                <a:latin typeface="Calibri" charset="0"/>
              </a:rPr>
            </a:br>
            <a:r>
              <a:rPr lang="en-US" altLang="en-US" sz="2400" b="1" dirty="0">
                <a:solidFill>
                  <a:srgbClr val="61A5C2"/>
                </a:solidFill>
                <a:latin typeface="Calibri" charset="0"/>
              </a:rPr>
              <a:t> LLM</a:t>
            </a:r>
            <a:endParaRPr lang="en-US" altLang="en-US" sz="2400" b="1" dirty="0">
              <a:solidFill>
                <a:srgbClr val="61A5C2"/>
              </a:solidFill>
              <a:latin typeface="Calibri" charset="0"/>
            </a:endParaRPr>
          </a:p>
        </p:txBody>
      </p:sp>
      <p:pic>
        <p:nvPicPr>
          <p:cNvPr id="4" name="Grafik 3" descr="Ein Bild, das Text, Diagramm, Reihe, Screenshot enthält.&#10;&#10;Automatisch generierte Beschreibu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93" t="2185" r="1793"/>
          <a:stretch>
            <a:fillRect/>
          </a:stretch>
        </p:blipFill>
        <p:spPr>
          <a:xfrm>
            <a:off x="3986962" y="665825"/>
            <a:ext cx="3835227" cy="267794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9"/>
          <a:stretch>
            <a:fillRect/>
          </a:stretch>
        </p:blipFill>
        <p:spPr>
          <a:xfrm>
            <a:off x="3907950" y="3781725"/>
            <a:ext cx="3914239" cy="2729381"/>
          </a:xfrm>
          <a:prstGeom prst="rect">
            <a:avLst/>
          </a:prstGeom>
        </p:spPr>
      </p:pic>
      <p:pic>
        <p:nvPicPr>
          <p:cNvPr id="9" name="Grafik 8" descr="Ein Bild, das Text, Reihe, Diagramm, Screenshot enthält.&#10;&#10;Automatisch generierte Beschreibu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9"/>
          <a:stretch>
            <a:fillRect/>
          </a:stretch>
        </p:blipFill>
        <p:spPr>
          <a:xfrm>
            <a:off x="222152" y="3781725"/>
            <a:ext cx="3764809" cy="2625184"/>
          </a:xfrm>
          <a:prstGeom prst="rect">
            <a:avLst/>
          </a:prstGeom>
        </p:spPr>
      </p:pic>
      <p:pic>
        <p:nvPicPr>
          <p:cNvPr id="13" name="Grafik 12" descr="Ein Bild, das Text, Reihe, Diagramm, Steigung enthält.&#10;&#10;Automatisch generierte Beschreibu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3"/>
          <a:stretch>
            <a:fillRect/>
          </a:stretch>
        </p:blipFill>
        <p:spPr>
          <a:xfrm>
            <a:off x="222152" y="665825"/>
            <a:ext cx="3768855" cy="262277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/>
          <p:cNvSpPr/>
          <p:nvPr/>
        </p:nvSpPr>
        <p:spPr>
          <a:xfrm>
            <a:off x="0" y="1"/>
            <a:ext cx="8123068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20112" y="2745578"/>
            <a:ext cx="3334970" cy="136684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fontAlgn="auto"/>
            <a:r>
              <a:rPr lang="en-US" altLang="en-US" sz="2400" b="1" dirty="0">
                <a:solidFill>
                  <a:srgbClr val="61A5C2"/>
                </a:solidFill>
                <a:latin typeface="Calibri" charset="0"/>
              </a:rPr>
              <a:t>Sensitivity Plots</a:t>
            </a:r>
            <a:br>
              <a:rPr lang="en-US" altLang="en-US" sz="2400" b="1" dirty="0">
                <a:solidFill>
                  <a:srgbClr val="61A5C2"/>
                </a:solidFill>
                <a:latin typeface="Calibri" charset="0"/>
              </a:rPr>
            </a:br>
            <a:r>
              <a:rPr lang="en-US" altLang="en-US" sz="2400" b="1" dirty="0">
                <a:solidFill>
                  <a:srgbClr val="61A5C2"/>
                </a:solidFill>
                <a:latin typeface="Calibri" charset="0"/>
              </a:rPr>
              <a:t> Concrete Dataset</a:t>
            </a:r>
            <a:br>
              <a:rPr lang="en-US" altLang="en-US" sz="2400" b="1" dirty="0">
                <a:solidFill>
                  <a:srgbClr val="61A5C2"/>
                </a:solidFill>
                <a:latin typeface="Calibri" charset="0"/>
              </a:rPr>
            </a:br>
            <a:r>
              <a:rPr lang="en-US" altLang="en-US" sz="2400" b="1" dirty="0">
                <a:solidFill>
                  <a:srgbClr val="61A5C2"/>
                </a:solidFill>
                <a:latin typeface="Calibri" charset="0"/>
              </a:rPr>
              <a:t> scikit-rf</a:t>
            </a:r>
            <a:endParaRPr lang="en-US" altLang="en-US" sz="2400" b="1" dirty="0">
              <a:solidFill>
                <a:srgbClr val="61A5C2"/>
              </a:solidFill>
              <a:latin typeface="Calibri" charset="0"/>
            </a:endParaRPr>
          </a:p>
        </p:txBody>
      </p:sp>
      <p:pic>
        <p:nvPicPr>
          <p:cNvPr id="6" name="Grafik 5" descr="Ein Bild, das Text, Screenshot, Reihe, Diagramm enthält.&#10;&#10;Automatisch generierte Beschreibu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5"/>
          <a:stretch>
            <a:fillRect/>
          </a:stretch>
        </p:blipFill>
        <p:spPr>
          <a:xfrm>
            <a:off x="87004" y="3761450"/>
            <a:ext cx="4041113" cy="2795430"/>
          </a:xfrm>
          <a:prstGeom prst="rect">
            <a:avLst/>
          </a:prstGeom>
        </p:spPr>
      </p:pic>
      <p:pic>
        <p:nvPicPr>
          <p:cNvPr id="9" name="Grafik 8" descr="Ein Bild, das Text, Reihe, Diagramm, Screenshot enthält.&#10;&#10;Automatisch generierte Beschreibu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9"/>
          <a:stretch>
            <a:fillRect/>
          </a:stretch>
        </p:blipFill>
        <p:spPr>
          <a:xfrm>
            <a:off x="4117226" y="3761449"/>
            <a:ext cx="3946659" cy="2751987"/>
          </a:xfrm>
          <a:prstGeom prst="rect">
            <a:avLst/>
          </a:prstGeom>
        </p:spPr>
      </p:pic>
      <p:pic>
        <p:nvPicPr>
          <p:cNvPr id="13" name="Grafik 12" descr="Ein Bild, das Text, Reihe, Diagramm, Screenshot enthält.&#10;&#10;Automatisch generierte Beschreibu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5"/>
          <a:stretch>
            <a:fillRect/>
          </a:stretch>
        </p:blipFill>
        <p:spPr>
          <a:xfrm>
            <a:off x="4117226" y="481426"/>
            <a:ext cx="3978312" cy="2751987"/>
          </a:xfrm>
          <a:prstGeom prst="rect">
            <a:avLst/>
          </a:prstGeom>
        </p:spPr>
      </p:pic>
      <p:pic>
        <p:nvPicPr>
          <p:cNvPr id="17" name="Grafik 16" descr="Ein Bild, das Text, Diagramm, Reihe, Screenshot enthält.&#10;&#10;Automatisch generierte Beschreibu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5"/>
          <a:stretch>
            <a:fillRect/>
          </a:stretch>
        </p:blipFill>
        <p:spPr>
          <a:xfrm>
            <a:off x="256005" y="528036"/>
            <a:ext cx="3872112" cy="270537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/>
          <p:cNvSpPr/>
          <p:nvPr/>
        </p:nvSpPr>
        <p:spPr>
          <a:xfrm>
            <a:off x="0" y="1"/>
            <a:ext cx="8123068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19080" y="2665679"/>
            <a:ext cx="3334970" cy="136684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fontAlgn="auto"/>
            <a:r>
              <a:rPr lang="en-US" altLang="en-US" sz="2400" b="1" dirty="0">
                <a:solidFill>
                  <a:srgbClr val="61A5C2"/>
                </a:solidFill>
                <a:latin typeface="Calibri" charset="0"/>
              </a:rPr>
              <a:t>Sensitivity Plots</a:t>
            </a:r>
            <a:br>
              <a:rPr lang="en-US" altLang="en-US" sz="2400" b="1" dirty="0">
                <a:solidFill>
                  <a:srgbClr val="61A5C2"/>
                </a:solidFill>
                <a:latin typeface="Calibri" charset="0"/>
              </a:rPr>
            </a:br>
            <a:r>
              <a:rPr lang="en-US" altLang="en-US" sz="2400" b="1" dirty="0">
                <a:solidFill>
                  <a:srgbClr val="61A5C2"/>
                </a:solidFill>
                <a:latin typeface="Calibri" charset="0"/>
              </a:rPr>
              <a:t> Concrete Dataset</a:t>
            </a:r>
            <a:br>
              <a:rPr lang="en-US" altLang="en-US" sz="2400" b="1" dirty="0">
                <a:solidFill>
                  <a:srgbClr val="61A5C2"/>
                </a:solidFill>
                <a:latin typeface="Calibri" charset="0"/>
              </a:rPr>
            </a:br>
            <a:r>
              <a:rPr lang="en-US" altLang="en-US" sz="2400" b="1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en-US" altLang="en-US" sz="2400" b="1" dirty="0" err="1">
                <a:solidFill>
                  <a:srgbClr val="61A5C2"/>
                </a:solidFill>
                <a:latin typeface="Calibri" charset="0"/>
              </a:rPr>
              <a:t>kNN</a:t>
            </a:r>
            <a:endParaRPr lang="en-US" altLang="en-US" sz="2400" b="1" dirty="0">
              <a:solidFill>
                <a:srgbClr val="61A5C2"/>
              </a:solidFill>
              <a:latin typeface="Calibri" charset="0"/>
            </a:endParaRPr>
          </a:p>
        </p:txBody>
      </p:sp>
      <p:pic>
        <p:nvPicPr>
          <p:cNvPr id="17" name="Grafik 16" descr="Ein Bild, das Text, Reihe, Diagramm, Screenshot enthält.&#10;&#10;Automatisch generierte Beschreibu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2"/>
          <a:stretch>
            <a:fillRect/>
          </a:stretch>
        </p:blipFill>
        <p:spPr>
          <a:xfrm>
            <a:off x="4044681" y="730186"/>
            <a:ext cx="3987964" cy="2778716"/>
          </a:xfrm>
          <a:prstGeom prst="rect">
            <a:avLst/>
          </a:prstGeom>
        </p:spPr>
      </p:pic>
      <p:pic>
        <p:nvPicPr>
          <p:cNvPr id="21" name="Grafik 20" descr="Ein Bild, das Text, Reihe, Screenshot, Diagramm enthält.&#10;&#10;Automatisch generierte Beschreibu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2"/>
          <a:stretch>
            <a:fillRect/>
          </a:stretch>
        </p:blipFill>
        <p:spPr>
          <a:xfrm>
            <a:off x="2088815" y="3826435"/>
            <a:ext cx="3873290" cy="2698814"/>
          </a:xfrm>
          <a:prstGeom prst="rect">
            <a:avLst/>
          </a:prstGeom>
        </p:spPr>
      </p:pic>
      <p:pic>
        <p:nvPicPr>
          <p:cNvPr id="23" name="Grafik 22" descr="Ein Bild, das Text, Diagramm, Reihe, Screenshot enthält.&#10;&#10;Automatisch generierte Beschreibu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2"/>
          <a:stretch>
            <a:fillRect/>
          </a:stretch>
        </p:blipFill>
        <p:spPr>
          <a:xfrm>
            <a:off x="215569" y="730186"/>
            <a:ext cx="3873290" cy="269881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>
                <a:solidFill>
                  <a:srgbClr val="61A5C2"/>
                </a:solidFill>
                <a:latin typeface="Calibri" charset="0"/>
              </a:rPr>
              <a:t>Runtime - Concrete Dataset</a:t>
            </a:r>
            <a:endParaRPr lang="de-DE" altLang="en-US">
              <a:solidFill>
                <a:srgbClr val="61A5C2"/>
              </a:solidFill>
              <a:latin typeface="Calibri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rcRect l="10783" t="18797"/>
          <a:stretch>
            <a:fillRect/>
          </a:stretch>
        </p:blipFill>
        <p:spPr>
          <a:xfrm>
            <a:off x="2538095" y="2538095"/>
            <a:ext cx="7115175" cy="245300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Cross Validation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Results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-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Superconductivity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Dataset</a:t>
            </a:r>
            <a:endParaRPr lang="de-DE" altLang="en-US" dirty="0">
              <a:solidFill>
                <a:srgbClr val="61A5C2"/>
              </a:solidFill>
              <a:latin typeface="Calibri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04640" y="2515235"/>
            <a:ext cx="3600450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 fontAlgn="auto"/>
            <a:r>
              <a:rPr lang="de-DE" altLang="en-US">
                <a:solidFill>
                  <a:srgbClr val="61A5C2"/>
                </a:solidFill>
                <a:latin typeface="Calibri" charset="0"/>
              </a:rPr>
              <a:t>Cross Validation Results - Superconductivity</a:t>
            </a:r>
            <a:endParaRPr lang="de-DE" altLang="en-US">
              <a:solidFill>
                <a:srgbClr val="61A5C2"/>
              </a:solidFill>
              <a:latin typeface="Calibri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8300085" y="1632585"/>
            <a:ext cx="261683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de-DE" altLang="en-US" sz="1600">
                <a:solidFill>
                  <a:srgbClr val="61A5C2"/>
                </a:solidFill>
                <a:latin typeface="Calibri" charset="0"/>
                <a:sym typeface="+mn-ea"/>
              </a:rPr>
              <a:t>(few repetitions and folds)</a:t>
            </a:r>
            <a:endParaRPr lang="de-DE" altLang="en-US" sz="1600">
              <a:solidFill>
                <a:srgbClr val="61A5C2"/>
              </a:solidFill>
              <a:latin typeface="Calibri" charset="0"/>
            </a:endParaRPr>
          </a:p>
        </p:txBody>
      </p:sp>
      <p:pic>
        <p:nvPicPr>
          <p:cNvPr id="11" name="Content Placeholder 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13860" y="1459865"/>
            <a:ext cx="3763645" cy="44373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>
                <a:solidFill>
                  <a:srgbClr val="61A5C2"/>
                </a:solidFill>
                <a:latin typeface="Calibri" charset="0"/>
              </a:rPr>
              <a:t>Relative Squared Error - Superconductivity Dataset</a:t>
            </a:r>
            <a:endParaRPr lang="de-DE" altLang="en-US">
              <a:solidFill>
                <a:srgbClr val="61A5C2"/>
              </a:solidFill>
              <a:latin typeface="Calibri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70125" y="1825625"/>
            <a:ext cx="727011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Runtime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–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Superconductivity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Dataset</a:t>
            </a:r>
            <a:endParaRPr lang="de-DE" altLang="en-US" dirty="0">
              <a:solidFill>
                <a:srgbClr val="61A5C2"/>
              </a:solidFill>
              <a:latin typeface="Calibri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42970" y="3067685"/>
            <a:ext cx="4924425" cy="18669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>
                <a:solidFill>
                  <a:srgbClr val="61A5C2"/>
                </a:solidFill>
                <a:effectLst/>
                <a:latin typeface="Calibri" charset="0"/>
              </a:rPr>
              <a:t>Regression Tree Code Overview</a:t>
            </a:r>
            <a:endParaRPr lang="de-DE" altLang="en-US">
              <a:solidFill>
                <a:srgbClr val="61A5C2"/>
              </a:solidFill>
              <a:effectLst/>
              <a:latin typeface="Calibri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95475" y="2262505"/>
            <a:ext cx="8020050" cy="34766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34157"/>
            <a:ext cx="10515600" cy="1325563"/>
          </a:xfrm>
        </p:spPr>
        <p:txBody>
          <a:bodyPr/>
          <a:lstStyle/>
          <a:p>
            <a:pPr algn="ctr"/>
            <a:r>
              <a:rPr lang="de-AT" dirty="0" err="1">
                <a:solidFill>
                  <a:srgbClr val="61A5C2"/>
                </a:solidFill>
                <a:latin typeface="Calibri" charset="0"/>
              </a:rPr>
              <a:t>Sensitivity</a:t>
            </a:r>
            <a:r>
              <a:rPr lang="de-AT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AT" dirty="0" err="1">
                <a:solidFill>
                  <a:srgbClr val="61A5C2"/>
                </a:solidFill>
                <a:latin typeface="Calibri" charset="0"/>
              </a:rPr>
              <a:t>min_samples_split</a:t>
            </a:r>
            <a:r>
              <a:rPr lang="de-AT" dirty="0">
                <a:solidFill>
                  <a:srgbClr val="61A5C2"/>
                </a:solidFill>
                <a:latin typeface="Calibri" charset="0"/>
              </a:rPr>
              <a:t>, </a:t>
            </a:r>
            <a:r>
              <a:rPr lang="de-AT" dirty="0" err="1">
                <a:solidFill>
                  <a:srgbClr val="61A5C2"/>
                </a:solidFill>
                <a:latin typeface="Calibri" charset="0"/>
              </a:rPr>
              <a:t>nb_estimators</a:t>
            </a:r>
            <a:r>
              <a:rPr lang="de-AT" dirty="0">
                <a:solidFill>
                  <a:srgbClr val="61A5C2"/>
                </a:solidFill>
                <a:latin typeface="Calibri" charset="0"/>
              </a:rPr>
              <a:t>/</a:t>
            </a:r>
            <a:r>
              <a:rPr lang="de-AT" dirty="0" err="1">
                <a:solidFill>
                  <a:srgbClr val="61A5C2"/>
                </a:solidFill>
                <a:latin typeface="Calibri" charset="0"/>
              </a:rPr>
              <a:t>trees</a:t>
            </a:r>
            <a:endParaRPr lang="de-AT" dirty="0">
              <a:solidFill>
                <a:srgbClr val="61A5C2"/>
              </a:solidFill>
              <a:latin typeface="Calibri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544715" y="1275054"/>
            <a:ext cx="2432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000" b="1" dirty="0" err="1">
                <a:solidFill>
                  <a:srgbClr val="61A5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charset="0"/>
                <a:ea typeface="+mj-ea"/>
                <a:cs typeface="+mj-cs"/>
              </a:rPr>
              <a:t>Our</a:t>
            </a:r>
            <a:r>
              <a:rPr lang="de-AT" sz="2000" b="1" dirty="0">
                <a:solidFill>
                  <a:srgbClr val="61A5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charset="0"/>
                <a:ea typeface="+mj-ea"/>
                <a:cs typeface="+mj-cs"/>
              </a:rPr>
              <a:t> Implementation:</a:t>
            </a:r>
            <a:endParaRPr lang="de-AT" sz="2000" b="1" dirty="0">
              <a:solidFill>
                <a:srgbClr val="61A5C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charset="0"/>
              <a:ea typeface="+mj-ea"/>
              <a:cs typeface="+mj-cs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8052487" y="1275054"/>
            <a:ext cx="1032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000" b="1" dirty="0" err="1">
                <a:solidFill>
                  <a:srgbClr val="61A5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charset="0"/>
                <a:ea typeface="+mj-ea"/>
                <a:cs typeface="+mj-cs"/>
              </a:rPr>
              <a:t>scikit</a:t>
            </a:r>
            <a:r>
              <a:rPr lang="de-AT" sz="2000" b="1" dirty="0">
                <a:solidFill>
                  <a:srgbClr val="61A5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charset="0"/>
                <a:ea typeface="+mj-ea"/>
                <a:cs typeface="+mj-cs"/>
              </a:rPr>
              <a:t> </a:t>
            </a:r>
            <a:r>
              <a:rPr lang="de-AT" sz="2000" b="1" dirty="0" err="1">
                <a:solidFill>
                  <a:srgbClr val="61A5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charset="0"/>
                <a:ea typeface="+mj-ea"/>
                <a:cs typeface="+mj-cs"/>
              </a:rPr>
              <a:t>rf</a:t>
            </a:r>
            <a:r>
              <a:rPr lang="de-AT" sz="2000" b="1" dirty="0">
                <a:solidFill>
                  <a:srgbClr val="61A5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charset="0"/>
                <a:ea typeface="+mj-ea"/>
                <a:cs typeface="+mj-cs"/>
              </a:rPr>
              <a:t>:</a:t>
            </a:r>
            <a:endParaRPr lang="de-AT" sz="2000" b="1" dirty="0">
              <a:solidFill>
                <a:srgbClr val="61A5C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charset="0"/>
              <a:ea typeface="+mj-ea"/>
              <a:cs typeface="+mj-cs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047565" y="1730153"/>
            <a:ext cx="3870664" cy="4993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6596109" y="1730153"/>
            <a:ext cx="4012707" cy="4993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5878" y="1812381"/>
            <a:ext cx="3430410" cy="2385575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530" y="4197956"/>
            <a:ext cx="3429758" cy="2385575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153" y="1831844"/>
            <a:ext cx="3489176" cy="2433381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2081" y="4320214"/>
            <a:ext cx="3441319" cy="240362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>
                <a:solidFill>
                  <a:srgbClr val="61A5C2"/>
                </a:solidFill>
                <a:latin typeface="Calibri" charset="0"/>
              </a:rPr>
              <a:t>Regression Tree - build_tree function</a:t>
            </a:r>
            <a:r>
              <a:rPr lang="de-DE" altLang="en-US">
                <a:latin typeface="Calibri" charset="0"/>
              </a:rPr>
              <a:t> </a:t>
            </a:r>
            <a:endParaRPr lang="de-DE" altLang="en-US">
              <a:latin typeface="Calibri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34989" y="1584008"/>
            <a:ext cx="7341021" cy="470740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>
                <a:solidFill>
                  <a:srgbClr val="61A5C2"/>
                </a:solidFill>
                <a:latin typeface="Calibri" charset="0"/>
              </a:rPr>
              <a:t>Random Forest Code Overview</a:t>
            </a:r>
            <a:endParaRPr lang="de-DE" altLang="en-US">
              <a:solidFill>
                <a:srgbClr val="61A5C2"/>
              </a:solidFill>
              <a:latin typeface="Calibri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2980055"/>
            <a:ext cx="10515600" cy="20421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>
                <a:solidFill>
                  <a:srgbClr val="61A5C2"/>
                </a:solidFill>
                <a:latin typeface="Calibri" charset="0"/>
              </a:rPr>
              <a:t>Random Forest - fit function</a:t>
            </a:r>
            <a:endParaRPr lang="de-DE" altLang="en-US">
              <a:solidFill>
                <a:srgbClr val="61A5C2"/>
              </a:solidFill>
              <a:latin typeface="Calibri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99515" y="2329180"/>
            <a:ext cx="9410700" cy="33432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>
                <a:solidFill>
                  <a:srgbClr val="61A5C2"/>
                </a:solidFill>
                <a:latin typeface="Calibri" charset="0"/>
              </a:rPr>
              <a:t>LLM Tree - _build_tree function</a:t>
            </a:r>
            <a:endParaRPr lang="de-DE" altLang="en-US">
              <a:solidFill>
                <a:srgbClr val="61A5C2"/>
              </a:solidFill>
              <a:latin typeface="Calibri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5285" y="1962150"/>
            <a:ext cx="5963920" cy="25539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205" y="1346200"/>
            <a:ext cx="5045710" cy="37865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>
                <a:solidFill>
                  <a:srgbClr val="61A5C2"/>
                </a:solidFill>
                <a:latin typeface="Calibri" charset="0"/>
              </a:rPr>
              <a:t>LLM - Random_Forest fit function</a:t>
            </a:r>
            <a:endParaRPr lang="de-DE" altLang="en-US">
              <a:solidFill>
                <a:srgbClr val="61A5C2"/>
              </a:solidFill>
              <a:latin typeface="Calibri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26080" y="1825625"/>
            <a:ext cx="59575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Key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Differences</a:t>
            </a:r>
            <a:endParaRPr lang="de-DE" altLang="en-US" dirty="0">
              <a:solidFill>
                <a:srgbClr val="61A5C2"/>
              </a:solidFill>
              <a:latin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random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feature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selection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: </a:t>
            </a:r>
            <a:endParaRPr lang="de-DE" altLang="en-US" dirty="0">
              <a:solidFill>
                <a:srgbClr val="61A5C2"/>
              </a:solidFill>
              <a:latin typeface="Calibri" charset="0"/>
            </a:endParaRPr>
          </a:p>
          <a:p>
            <a:pPr lvl="1"/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we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select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a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random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feature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subset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at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each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tree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node</a:t>
            </a:r>
            <a:endParaRPr lang="de-DE" altLang="en-US" dirty="0">
              <a:solidFill>
                <a:srgbClr val="61A5C2"/>
              </a:solidFill>
              <a:latin typeface="Calibri" charset="0"/>
            </a:endParaRPr>
          </a:p>
          <a:p>
            <a:pPr lvl="1"/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LLM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selects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the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random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subset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once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for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the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whole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tree</a:t>
            </a:r>
            <a:endParaRPr lang="de-DE" altLang="en-US" dirty="0">
              <a:solidFill>
                <a:srgbClr val="61A5C2"/>
              </a:solidFill>
              <a:latin typeface="Calibri" charset="0"/>
            </a:endParaRPr>
          </a:p>
          <a:p>
            <a:pPr lvl="0"/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LLM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did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not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parallelize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,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leading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to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worse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performance</a:t>
            </a:r>
            <a:endParaRPr lang="de-DE" altLang="en-US" dirty="0">
              <a:solidFill>
                <a:srgbClr val="61A5C2"/>
              </a:solidFill>
              <a:latin typeface="Calibri" charset="0"/>
            </a:endParaRPr>
          </a:p>
          <a:p>
            <a:pPr lvl="0"/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bootstrapping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samples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:</a:t>
            </a:r>
            <a:endParaRPr lang="de-DE" altLang="en-US" dirty="0">
              <a:solidFill>
                <a:srgbClr val="61A5C2"/>
              </a:solidFill>
              <a:latin typeface="Calibri" charset="0"/>
            </a:endParaRPr>
          </a:p>
          <a:p>
            <a:pPr lvl="1"/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we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always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bootstrap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and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control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replacement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via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boot_type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= TRUE/FALSE</a:t>
            </a:r>
            <a:endParaRPr lang="de-DE" altLang="en-US" dirty="0">
              <a:solidFill>
                <a:srgbClr val="61A5C2"/>
              </a:solidFill>
              <a:latin typeface="Calibri" charset="0"/>
            </a:endParaRPr>
          </a:p>
          <a:p>
            <a:pPr lvl="1"/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LLM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does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not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bootstrap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at all</a:t>
            </a:r>
            <a:endParaRPr lang="de-DE" altLang="en-US" dirty="0">
              <a:solidFill>
                <a:srgbClr val="61A5C2"/>
              </a:solidFill>
              <a:latin typeface="Calibri" charset="0"/>
            </a:endParaRPr>
          </a:p>
          <a:p>
            <a:pPr lvl="1"/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scikit-learn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bootstraps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either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with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replacement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or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not at all,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controlled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via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boot_type</a:t>
            </a:r>
            <a:endParaRPr lang="de-DE" altLang="en-US" dirty="0">
              <a:solidFill>
                <a:srgbClr val="61A5C2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Cross Validation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Results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-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Concrete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Dataset</a:t>
            </a:r>
            <a:endParaRPr lang="de-DE" altLang="en-US" dirty="0">
              <a:solidFill>
                <a:srgbClr val="61A5C2"/>
              </a:solidFill>
              <a:latin typeface="Calibri" charset="0"/>
            </a:endParaRP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73500" y="1688465"/>
            <a:ext cx="4445000" cy="45008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1255</Words>
  <Application>WPS Presentation</Application>
  <PresentationFormat>Breitbild</PresentationFormat>
  <Paragraphs>59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SimSun</vt:lpstr>
      <vt:lpstr>Wingdings</vt:lpstr>
      <vt:lpstr>Calibri</vt:lpstr>
      <vt:lpstr>Trebuchet MS</vt:lpstr>
      <vt:lpstr>Microsoft YaHei</vt:lpstr>
      <vt:lpstr>Droid Sans Fallback</vt:lpstr>
      <vt:lpstr>Arial Unicode MS</vt:lpstr>
      <vt:lpstr>Arial Black</vt:lpstr>
      <vt:lpstr>SimSun</vt:lpstr>
      <vt:lpstr>OpenSymbol</vt:lpstr>
      <vt:lpstr>Office Theme</vt:lpstr>
      <vt:lpstr>Exercise 2 Random Forest</vt:lpstr>
      <vt:lpstr>Regression Tree Code Overview</vt:lpstr>
      <vt:lpstr>Regression Tree - build_tree function </vt:lpstr>
      <vt:lpstr>Random Forest Code Overview</vt:lpstr>
      <vt:lpstr>Random Forest - fit function</vt:lpstr>
      <vt:lpstr>LLM Tree - _build_tree function</vt:lpstr>
      <vt:lpstr>LLM - Random_Forest fit function</vt:lpstr>
      <vt:lpstr>Key Differences</vt:lpstr>
      <vt:lpstr>Cross Validation Results - Concrete Dataset</vt:lpstr>
      <vt:lpstr>MSE Comparison - Concrete Dataset</vt:lpstr>
      <vt:lpstr>Sensitivity Plots  Concrete Dataset  Our Implementation</vt:lpstr>
      <vt:lpstr>Sensitivity Plots  Concrete Dataset  LLM</vt:lpstr>
      <vt:lpstr>Sensitivity Plots  Concrete Dataset  scikit-rf</vt:lpstr>
      <vt:lpstr>Sensitivity Plots  Concrete Dataset  kNN</vt:lpstr>
      <vt:lpstr>Runtime - Concrete Dataset</vt:lpstr>
      <vt:lpstr>Cross Validation Results - Superconductivity Dataset</vt:lpstr>
      <vt:lpstr>PowerPoint 演示文稿</vt:lpstr>
      <vt:lpstr>Relative Squared Error - Superconductivity Dataset</vt:lpstr>
      <vt:lpstr>Runtime – Superconductivity Dataset</vt:lpstr>
      <vt:lpstr>Sensitivity min_samples_split, nb_estimators/trees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lukas</cp:lastModifiedBy>
  <cp:revision>18</cp:revision>
  <dcterms:created xsi:type="dcterms:W3CDTF">2024-12-15T16:01:19Z</dcterms:created>
  <dcterms:modified xsi:type="dcterms:W3CDTF">2024-12-15T16:01:19Z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1033-11.1.0.11723</vt:lpwstr>
  </property>
  <property fmtid="{D5CDD505-2E9C-101B-9397-08002B2CF9AE}" pid="3" name="ICV">
    <vt:lpwstr/>
  </property>
</Properties>
</file>