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91" r:id="rId4"/>
    <p:sldId id="260" r:id="rId5"/>
    <p:sldId id="261" r:id="rId6"/>
    <p:sldId id="266" r:id="rId7"/>
    <p:sldId id="263" r:id="rId8"/>
    <p:sldId id="292" r:id="rId9"/>
    <p:sldId id="302" r:id="rId10"/>
    <p:sldId id="301" r:id="rId11"/>
    <p:sldId id="309" r:id="rId12"/>
    <p:sldId id="304" r:id="rId13"/>
    <p:sldId id="303" r:id="rId14"/>
    <p:sldId id="305" r:id="rId15"/>
    <p:sldId id="306" r:id="rId16"/>
    <p:sldId id="307" r:id="rId17"/>
    <p:sldId id="308" r:id="rId18"/>
    <p:sldId id="310" r:id="rId19"/>
    <p:sldId id="311" r:id="rId20"/>
    <p:sldId id="273" r:id="rId21"/>
    <p:sldId id="289" r:id="rId22"/>
    <p:sldId id="299" r:id="rId23"/>
    <p:sldId id="300" r:id="rId2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5C2"/>
    <a:srgbClr val="1F1F1F"/>
    <a:srgbClr val="397793"/>
    <a:srgbClr val="67A9B1"/>
    <a:srgbClr val="95C3C9"/>
    <a:srgbClr val="3E727A"/>
    <a:srgbClr val="E8E8E8"/>
    <a:srgbClr val="3F7F9C"/>
    <a:srgbClr val="67B0C1"/>
    <a:srgbClr val="366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666" y="102"/>
      </p:cViewPr>
      <p:guideLst>
        <p:guide orient="horz" pos="2160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‹Nr.›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altLang="zh-CN" dirty="0" err="1">
                <a:solidFill>
                  <a:srgbClr val="61A5C2"/>
                </a:solidFill>
                <a:latin typeface="Calibri" charset="0"/>
              </a:rPr>
              <a:t>Exercise</a:t>
            </a:r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 3</a:t>
            </a:r>
            <a:br>
              <a:rPr lang="de-DE" altLang="zh-CN" dirty="0">
                <a:solidFill>
                  <a:srgbClr val="61A5C2"/>
                </a:solidFill>
                <a:latin typeface="Calibri" charset="0"/>
              </a:rPr>
            </a:br>
            <a:r>
              <a:rPr lang="de-DE" altLang="zh-CN" dirty="0" err="1">
                <a:solidFill>
                  <a:srgbClr val="61A5C2"/>
                </a:solidFill>
                <a:latin typeface="Calibri" charset="0"/>
              </a:rPr>
              <a:t>Simulated</a:t>
            </a:r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zh-CN" dirty="0" err="1">
                <a:solidFill>
                  <a:srgbClr val="61A5C2"/>
                </a:solidFill>
                <a:latin typeface="Calibri" charset="0"/>
              </a:rPr>
              <a:t>Annealing</a:t>
            </a:r>
            <a:endParaRPr lang="de-DE" altLang="zh-CN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69085" y="3969385"/>
            <a:ext cx="9053195" cy="1529715"/>
          </a:xfrm>
        </p:spPr>
        <p:txBody>
          <a:bodyPr/>
          <a:lstStyle/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Lukas Sichert -12114770</a:t>
            </a:r>
          </a:p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Kristof </a:t>
            </a:r>
            <a:r>
              <a:rPr lang="de-DE" altLang="zh-CN" dirty="0" err="1">
                <a:solidFill>
                  <a:srgbClr val="61A5C2"/>
                </a:solidFill>
                <a:latin typeface="Calibri" charset="0"/>
              </a:rPr>
              <a:t>Dadic</a:t>
            </a:r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 - 12105475</a:t>
            </a:r>
          </a:p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Florian Engl - 12102619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en-US" dirty="0">
                <a:solidFill>
                  <a:srgbClr val="61A5C2"/>
                </a:solidFill>
                <a:latin typeface="Calibri" charset="0"/>
                <a:sym typeface="+mn-ea"/>
              </a:rPr>
              <a:t>Concrete Dataset - search3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315" y="1584325"/>
            <a:ext cx="9437370" cy="44094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en-US" dirty="0">
                <a:solidFill>
                  <a:srgbClr val="61A5C2"/>
                </a:solidFill>
                <a:latin typeface="Calibri" charset="0"/>
                <a:sym typeface="+mn-ea"/>
              </a:rPr>
              <a:t>Concrete Dataset - search4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225" y="1584325"/>
            <a:ext cx="9607550" cy="47510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283845"/>
            <a:ext cx="10515600" cy="1325563"/>
          </a:xfrm>
        </p:spPr>
        <p:txBody>
          <a:bodyPr/>
          <a:lstStyle/>
          <a:p>
            <a:pPr algn="ctr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Superconductivity Dataset - search3</a:t>
            </a:r>
            <a:br>
              <a:rPr lang="de-DE" altLang="en-US" dirty="0">
                <a:solidFill>
                  <a:srgbClr val="61A5C2"/>
                </a:solidFill>
                <a:latin typeface="Calibri" charset="0"/>
              </a:rPr>
            </a:br>
            <a:endParaRPr lang="de-DE" altLang="en-U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892935"/>
            <a:ext cx="8775065" cy="41008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283845"/>
            <a:ext cx="10515600" cy="1325563"/>
          </a:xfrm>
        </p:spPr>
        <p:txBody>
          <a:bodyPr/>
          <a:lstStyle/>
          <a:p>
            <a:pPr algn="ctr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Superconductivity Dataset - search2 60 min, alpha = 0.85</a:t>
            </a:r>
            <a:br>
              <a:rPr lang="de-DE" altLang="en-US" dirty="0">
                <a:solidFill>
                  <a:srgbClr val="61A5C2"/>
                </a:solidFill>
                <a:latin typeface="Calibri" charset="0"/>
              </a:rPr>
            </a:br>
            <a:endParaRPr lang="de-DE" altLang="en-US" dirty="0">
              <a:latin typeface="Calibri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820" y="1600200"/>
            <a:ext cx="7702550" cy="43033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en-US" dirty="0">
                <a:solidFill>
                  <a:srgbClr val="61A5C2"/>
                </a:solidFill>
                <a:latin typeface="Calibri" charset="0"/>
                <a:sym typeface="+mn-ea"/>
              </a:rPr>
              <a:t>Superconductivity Dataset - search2 120 min, alpha = 0.9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205" y="1877060"/>
            <a:ext cx="9037320" cy="4246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en-US" dirty="0">
                <a:solidFill>
                  <a:srgbClr val="61A5C2"/>
                </a:solidFill>
                <a:latin typeface="Calibri" charset="0"/>
                <a:sym typeface="+mn-ea"/>
              </a:rPr>
              <a:t>Superconductivity Dataset - search2 60 min, alpha = 0.9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525" y="1765935"/>
            <a:ext cx="9116060" cy="4175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en-US" dirty="0">
                <a:solidFill>
                  <a:srgbClr val="61A5C2"/>
                </a:solidFill>
                <a:latin typeface="Calibri" charset="0"/>
                <a:sym typeface="+mn-ea"/>
              </a:rPr>
              <a:t>Wine Dataset - search 2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5" y="1584325"/>
            <a:ext cx="9112885" cy="41929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en-US" dirty="0" err="1">
                <a:solidFill>
                  <a:srgbClr val="61A5C2"/>
                </a:solidFill>
                <a:latin typeface="Calibri" charset="0"/>
                <a:sym typeface="+mn-ea"/>
              </a:rPr>
              <a:t>Waves - search2</a:t>
            </a:r>
            <a:endParaRPr lang="de-DE" altLang="en-US">
              <a:latin typeface="Calibri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110" y="1785620"/>
            <a:ext cx="8907145" cy="41922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9D63D-9252-DAC7-B404-A170562C3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9296-8F09-144D-F291-F0DD724C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1325563"/>
          </a:xfrm>
        </p:spPr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Comparison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with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AutoML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packages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68B0029-ACE9-EE71-A85E-5D36F1951741}"/>
              </a:ext>
            </a:extLst>
          </p:cNvPr>
          <p:cNvSpPr txBox="1"/>
          <p:nvPr/>
        </p:nvSpPr>
        <p:spPr>
          <a:xfrm>
            <a:off x="924560" y="1584008"/>
            <a:ext cx="10515600" cy="2815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FLAML:</a:t>
            </a: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rgbClr val="61A5C2"/>
                </a:solidFill>
                <a:latin typeface="Calibri" charset="0"/>
              </a:rPr>
              <a:t>estimates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computation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cost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and </a:t>
            </a:r>
            <a:r>
              <a:rPr lang="en-GB" dirty="0">
                <a:solidFill>
                  <a:srgbClr val="61A5C2"/>
                </a:solidFill>
                <a:latin typeface="Calibri" charset="0"/>
              </a:rPr>
              <a:t>only explores complex models if necessary</a:t>
            </a:r>
            <a:endParaRPr lang="de-AT" dirty="0">
              <a:solidFill>
                <a:srgbClr val="61A5C2"/>
              </a:solidFill>
              <a:latin typeface="Calibri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1A5C2"/>
                </a:solidFill>
                <a:latin typeface="Calibri" charset="0"/>
              </a:rPr>
              <a:t>adjusts search patterns dynamically based on previous results</a:t>
            </a: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rgbClr val="61A5C2"/>
                </a:solidFill>
                <a:latin typeface="Calibri" charset="0"/>
              </a:rPr>
              <a:t>very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customisable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,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although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not all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pre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implemented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options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work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with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custom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estimators</a:t>
            </a:r>
            <a:endParaRPr lang="de-AT" dirty="0">
              <a:solidFill>
                <a:srgbClr val="61A5C2"/>
              </a:solidFill>
              <a:latin typeface="Calibri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rgbClr val="61A5C2"/>
                </a:solidFill>
                <a:latin typeface="Calibri" charset="0"/>
              </a:rPr>
              <a:t>very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efficient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both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computationally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and in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terms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of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runtime</a:t>
            </a:r>
            <a:endParaRPr lang="de-AT" dirty="0">
              <a:solidFill>
                <a:srgbClr val="61A5C2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81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F5139-5A39-5449-E906-440C07C61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A9A1-4667-DCF8-3740-2682BCBA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1325563"/>
          </a:xfrm>
        </p:spPr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Comparison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with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AutoML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packages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EC1807D-3F6B-8152-29FF-3427D4CE3F3B}"/>
              </a:ext>
            </a:extLst>
          </p:cNvPr>
          <p:cNvSpPr txBox="1"/>
          <p:nvPr/>
        </p:nvSpPr>
        <p:spPr>
          <a:xfrm>
            <a:off x="924560" y="1584008"/>
            <a:ext cx="10515600" cy="390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TPOT:</a:t>
            </a: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1A5C2"/>
                </a:solidFill>
                <a:latin typeface="Calibri" charset="0"/>
              </a:rPr>
              <a:t>optimizes machine learning pipelines using genetic programming</a:t>
            </a: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1A5C2"/>
                </a:solidFill>
                <a:latin typeface="Calibri" charset="0"/>
              </a:rPr>
              <a:t>initial random population of pipelines</a:t>
            </a: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rgbClr val="61A5C2"/>
                </a:solidFill>
                <a:latin typeface="Calibri" charset="0"/>
              </a:rPr>
              <a:t>pipelines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with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better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fitness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(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performance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)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are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more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likely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chosen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as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parents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for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next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generation</a:t>
            </a:r>
            <a:endParaRPr lang="de-AT" dirty="0">
              <a:solidFill>
                <a:srgbClr val="61A5C2"/>
              </a:solidFill>
              <a:latin typeface="Calibri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dirty="0">
                <a:solidFill>
                  <a:srgbClr val="61A5C2"/>
                </a:solidFill>
                <a:latin typeface="Calibri" charset="0"/>
              </a:rPr>
              <a:t>also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easily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customisable</a:t>
            </a:r>
            <a:endParaRPr lang="de-AT" dirty="0">
              <a:solidFill>
                <a:srgbClr val="61A5C2"/>
              </a:solidFill>
              <a:latin typeface="Calibri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rgbClr val="61A5C2"/>
                </a:solidFill>
                <a:latin typeface="Calibri" charset="0"/>
              </a:rPr>
              <a:t>slower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than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FLAML</a:t>
            </a: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AT" sz="2200" dirty="0">
              <a:solidFill>
                <a:srgbClr val="61A5C2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effectLst/>
                <a:latin typeface="Calibri" charset="0"/>
              </a:rPr>
              <a:t>Functions</a:t>
            </a:r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effectLst/>
                <a:latin typeface="Calibri" charset="0"/>
              </a:rPr>
              <a:t>Overview</a:t>
            </a:r>
            <a:endParaRPr lang="de-DE" altLang="en-US" dirty="0">
              <a:solidFill>
                <a:srgbClr val="61A5C2"/>
              </a:solidFill>
              <a:effectLst/>
              <a:latin typeface="Calibri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575" y="2415381"/>
            <a:ext cx="9925050" cy="2867025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Concrete Dataset - other Models</a:t>
            </a:r>
            <a:br>
              <a:rPr lang="de-DE" altLang="en-US" dirty="0">
                <a:solidFill>
                  <a:srgbClr val="61A5C2"/>
                </a:solidFill>
                <a:latin typeface="Calibri" charset="0"/>
              </a:rPr>
            </a:b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1830705"/>
            <a:ext cx="5963285" cy="1479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3907155"/>
            <a:ext cx="10545445" cy="12414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283845"/>
            <a:ext cx="10515600" cy="1325563"/>
          </a:xfrm>
        </p:spPr>
        <p:txBody>
          <a:bodyPr/>
          <a:lstStyle/>
          <a:p>
            <a:pPr algn="ctr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Superconductivity Dataset - other Models</a:t>
            </a:r>
            <a:br>
              <a:rPr lang="de-DE" altLang="en-US" dirty="0">
                <a:solidFill>
                  <a:srgbClr val="61A5C2"/>
                </a:solidFill>
                <a:latin typeface="Calibri" charset="0"/>
              </a:rPr>
            </a:br>
            <a:endParaRPr lang="de-DE" altLang="en-US" dirty="0">
              <a:latin typeface="Calibri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4223385"/>
            <a:ext cx="10402570" cy="1430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897380"/>
            <a:ext cx="6235700" cy="15024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1325563"/>
          </a:xfrm>
        </p:spPr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Wine - other Models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4337050"/>
            <a:ext cx="10364470" cy="12992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" y="1965325"/>
            <a:ext cx="5768340" cy="15411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1325563"/>
          </a:xfrm>
        </p:spPr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Waves - other Models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185"/>
            <a:ext cx="6158865" cy="1517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83685"/>
            <a:ext cx="9859645" cy="1237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Choosing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next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How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to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determine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neighbourhood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of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current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parameters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How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do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neighbourhoods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change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with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temperature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How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to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deal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with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nominal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parameters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What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is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best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searchspace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How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many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parameters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to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change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at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once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Choosing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next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parameters</a:t>
            </a:r>
            <a:endParaRPr lang="de-DE" altLang="en-US" dirty="0">
              <a:latin typeface="Calibri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695450"/>
            <a:ext cx="9629775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Choosing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next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model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042" y="1319848"/>
            <a:ext cx="8707913" cy="283430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048" y="4314847"/>
            <a:ext cx="8109903" cy="22847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1325563"/>
          </a:xfrm>
        </p:spPr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Simulated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Annealing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function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24560" y="1584008"/>
            <a:ext cx="10515600" cy="309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How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does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temperature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decrease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?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How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do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handle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reheating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?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When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do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stop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?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Is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last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model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solution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? The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best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model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?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Do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switch back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to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previously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best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sz="2200" dirty="0" err="1">
                <a:solidFill>
                  <a:srgbClr val="61A5C2"/>
                </a:solidFill>
                <a:latin typeface="Calibri" charset="0"/>
              </a:rPr>
              <a:t>models</a:t>
            </a:r>
            <a:r>
              <a:rPr lang="de-AT" sz="2200" dirty="0">
                <a:solidFill>
                  <a:srgbClr val="61A5C2"/>
                </a:solidFill>
                <a:latin typeface="Calibri" charset="0"/>
              </a:rPr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58445"/>
            <a:ext cx="10515600" cy="1325563"/>
          </a:xfrm>
        </p:spPr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Simulated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Annealing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function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398905"/>
            <a:ext cx="7896225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77165"/>
            <a:ext cx="10515600" cy="1325563"/>
          </a:xfrm>
        </p:spPr>
        <p:txBody>
          <a:bodyPr/>
          <a:lstStyle/>
          <a:p>
            <a:pPr algn="ctr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Simulated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Annealing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function</a:t>
            </a:r>
            <a:endParaRPr lang="de-AT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800" y="1359861"/>
            <a:ext cx="6756400" cy="532097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en-US" dirty="0">
                <a:solidFill>
                  <a:srgbClr val="61A5C2"/>
                </a:solidFill>
                <a:latin typeface="Calibri" charset="0"/>
                <a:sym typeface="+mn-ea"/>
              </a:rPr>
              <a:t>Concrete Dataset - search2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095" y="1945640"/>
            <a:ext cx="8512175" cy="39350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Breitbild</PresentationFormat>
  <Paragraphs>47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宋体</vt:lpstr>
      <vt:lpstr>Arial</vt:lpstr>
      <vt:lpstr>Arial Black</vt:lpstr>
      <vt:lpstr>Calibri</vt:lpstr>
      <vt:lpstr>Office Theme</vt:lpstr>
      <vt:lpstr>Exercise 3 Simulated Annealing</vt:lpstr>
      <vt:lpstr>Functions Overview</vt:lpstr>
      <vt:lpstr>Choosing next parameters</vt:lpstr>
      <vt:lpstr>Choosing next parameters</vt:lpstr>
      <vt:lpstr>Choosing next model</vt:lpstr>
      <vt:lpstr>Simulated Annealing function</vt:lpstr>
      <vt:lpstr>Simulated Annealing function</vt:lpstr>
      <vt:lpstr>Simulated Annealing function</vt:lpstr>
      <vt:lpstr>Concrete Dataset - search2</vt:lpstr>
      <vt:lpstr>Concrete Dataset - search3</vt:lpstr>
      <vt:lpstr>Concrete Dataset - search4</vt:lpstr>
      <vt:lpstr>Superconductivity Dataset - search3 </vt:lpstr>
      <vt:lpstr>Superconductivity Dataset - search2 60 min, alpha = 0.85 </vt:lpstr>
      <vt:lpstr>Superconductivity Dataset - search2 120 min, alpha = 0.9</vt:lpstr>
      <vt:lpstr>Superconductivity Dataset - search2 60 min, alpha = 0.9</vt:lpstr>
      <vt:lpstr>Wine Dataset - search 2</vt:lpstr>
      <vt:lpstr>Waves - search2</vt:lpstr>
      <vt:lpstr>Comparison with AutoML packages</vt:lpstr>
      <vt:lpstr>Comparison with AutoML packages</vt:lpstr>
      <vt:lpstr>Concrete Dataset - other Models </vt:lpstr>
      <vt:lpstr>Superconductivity Dataset - other Models </vt:lpstr>
      <vt:lpstr>Wine - other Models</vt:lpstr>
      <vt:lpstr>Waves - other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Kristof Dadic</dc:creator>
  <cp:lastModifiedBy>Dadic, Kristof</cp:lastModifiedBy>
  <cp:revision>39</cp:revision>
  <cp:lastPrinted>2025-02-26T16:28:30Z</cp:lastPrinted>
  <dcterms:created xsi:type="dcterms:W3CDTF">2025-02-26T16:28:30Z</dcterms:created>
  <dcterms:modified xsi:type="dcterms:W3CDTF">2025-02-26T16:33:40Z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