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91" r:id="rId4"/>
    <p:sldId id="260" r:id="rId5"/>
    <p:sldId id="261" r:id="rId6"/>
    <p:sldId id="266" r:id="rId7"/>
    <p:sldId id="263" r:id="rId8"/>
    <p:sldId id="292" r:id="rId9"/>
    <p:sldId id="273" r:id="rId10"/>
    <p:sldId id="289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C2"/>
    <a:srgbClr val="1F1F1F"/>
    <a:srgbClr val="397793"/>
    <a:srgbClr val="67A9B1"/>
    <a:srgbClr val="95C3C9"/>
    <a:srgbClr val="3E727A"/>
    <a:srgbClr val="E8E8E8"/>
    <a:srgbClr val="3F7F9C"/>
    <a:srgbClr val="67B0C1"/>
    <a:srgbClr val="366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099" y="28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‹Nr.›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Exercise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3</a:t>
            </a:r>
            <a:br>
              <a:rPr lang="de-DE" altLang="zh-CN" dirty="0">
                <a:solidFill>
                  <a:srgbClr val="61A5C2"/>
                </a:solidFill>
                <a:latin typeface="Calibri" charset="0"/>
              </a:rPr>
            </a:b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Simulated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Annealing</a:t>
            </a:r>
            <a:endParaRPr lang="de-DE" altLang="zh-CN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Lukas Sichert -12114770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Kristof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Dadic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- 12105475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Florian Engl - 12102619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3301C-F36B-6ECA-8D1D-62A89FA7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6D398-1A48-055F-E330-9ED83DB6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83845"/>
            <a:ext cx="10515600" cy="1325563"/>
          </a:xfrm>
        </p:spPr>
        <p:txBody>
          <a:bodyPr/>
          <a:lstStyle/>
          <a:p>
            <a:pPr algn="ctr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Conclusion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Key Takeaways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ECB86-0977-EB92-9AF0-B0A5B11A3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483" y="1765488"/>
            <a:ext cx="8056033" cy="4351338"/>
          </a:xfrm>
        </p:spPr>
        <p:txBody>
          <a:bodyPr/>
          <a:lstStyle/>
          <a:p>
            <a:pPr marL="457200" lvl="1" indent="0">
              <a:buNone/>
            </a:pPr>
            <a:endParaRPr lang="en-GB" sz="1400" dirty="0">
              <a:solidFill>
                <a:srgbClr val="61A5C2"/>
              </a:solidFill>
              <a:latin typeface="Calibri" charset="0"/>
            </a:endParaRPr>
          </a:p>
          <a:p>
            <a:r>
              <a:rPr lang="en-GB" sz="1800" dirty="0">
                <a:solidFill>
                  <a:srgbClr val="61A5C2"/>
                </a:solidFill>
                <a:latin typeface="Calibri" charset="0"/>
              </a:rPr>
              <a:t>Performance: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implementing the </a:t>
            </a:r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max_features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functionality boosts both efficiency and effectiveness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especially choosing a random subset at every node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biggest difference between LLM  and our/Scikit’s RF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randomising the subsets of instances for each tree improves performance</a:t>
            </a:r>
          </a:p>
          <a:p>
            <a:pPr lvl="1"/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can have a big influence depending on the implementation</a:t>
            </a:r>
          </a:p>
          <a:p>
            <a:pPr marL="457200" lvl="1" indent="0">
              <a:buNone/>
            </a:pPr>
            <a:endParaRPr lang="en-GB" sz="1600" dirty="0">
              <a:solidFill>
                <a:srgbClr val="61A5C2"/>
              </a:solidFill>
              <a:latin typeface="Calibri" charset="0"/>
            </a:endParaRPr>
          </a:p>
          <a:p>
            <a:r>
              <a:rPr lang="en-GB" sz="1800" dirty="0">
                <a:solidFill>
                  <a:srgbClr val="61A5C2"/>
                </a:solidFill>
                <a:latin typeface="Calibri" charset="0"/>
              </a:rPr>
              <a:t>Efficiency: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parallelisation is necessary for application on bigger datasets</a:t>
            </a:r>
            <a:endParaRPr lang="en-GB" sz="1400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Scikit-Learn is very efficient; bigger difference in efficiency, not effectiveness</a:t>
            </a:r>
          </a:p>
          <a:p>
            <a:pPr lvl="1"/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kNN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is very fast, but lacks in effectiveness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even a single regression tree outperforms it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Interestingly the metric had a very big influence</a:t>
            </a:r>
          </a:p>
        </p:txBody>
      </p:sp>
    </p:spTree>
    <p:extLst>
      <p:ext uri="{BB962C8B-B14F-4D97-AF65-F5344CB8AC3E}">
        <p14:creationId xmlns:p14="http://schemas.microsoft.com/office/powerpoint/2010/main" val="288531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Functions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Overview</a:t>
            </a:r>
            <a:endParaRPr lang="de-DE" altLang="en-US" dirty="0">
              <a:solidFill>
                <a:srgbClr val="61A5C2"/>
              </a:solidFill>
              <a:effectLst/>
              <a:latin typeface="Calibri" charset="0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64D82E-AB05-6EFA-1753-9AE4CEDFC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575" y="2415381"/>
            <a:ext cx="9925050" cy="28670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1ED49-3585-C58D-2146-BBDDBBE1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Choosing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next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parameters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97EE3-C457-7612-94C7-4F549806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determine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neighbourhood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of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current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parameters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do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neighbourhoods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change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temperature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deal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nominal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parameters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What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is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best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searchspace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many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parameters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change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at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once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29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Choosing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next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parameters</a:t>
            </a:r>
            <a:endParaRPr lang="de-DE" altLang="en-US" dirty="0">
              <a:latin typeface="Calibri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32A1B0-EDA2-58B5-FCB4-40930A18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695450"/>
            <a:ext cx="9629775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Choosing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next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model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8CA2F7-EEB6-2CCE-279D-3D33A7E9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42" y="1319848"/>
            <a:ext cx="8707913" cy="283430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EA01A2D-7FB4-2266-6770-3028AFC5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48" y="4314847"/>
            <a:ext cx="8109903" cy="2284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Simulated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Annealing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function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B6C69A-183F-5C56-6E36-EE9C81EC33B5}"/>
              </a:ext>
            </a:extLst>
          </p:cNvPr>
          <p:cNvSpPr txBox="1"/>
          <p:nvPr/>
        </p:nvSpPr>
        <p:spPr>
          <a:xfrm>
            <a:off x="924560" y="1584008"/>
            <a:ext cx="10515600" cy="309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does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temperature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decrease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do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handle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reheating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When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do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stop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Is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last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model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solution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 The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best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model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Do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switch back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previously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best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models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8445"/>
            <a:ext cx="10515600" cy="1325563"/>
          </a:xfrm>
        </p:spPr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Simulated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Annealing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function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DD51A7-5FD6-EE6A-45B4-A874861A9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98905"/>
            <a:ext cx="7896225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22985-E6CF-D7F3-44D2-0318767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165"/>
            <a:ext cx="10515600" cy="1325563"/>
          </a:xfrm>
        </p:spPr>
        <p:txBody>
          <a:bodyPr/>
          <a:lstStyle/>
          <a:p>
            <a:pPr algn="ctr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Simulated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Annealing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function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CAAD826-1D6B-7756-AFA7-84C08855F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800" y="1359861"/>
            <a:ext cx="6756400" cy="5320974"/>
          </a:xfrm>
        </p:spPr>
      </p:pic>
    </p:spTree>
    <p:extLst>
      <p:ext uri="{BB962C8B-B14F-4D97-AF65-F5344CB8AC3E}">
        <p14:creationId xmlns:p14="http://schemas.microsoft.com/office/powerpoint/2010/main" val="77459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Key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Differences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1800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sz="1800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sz="1800" dirty="0" err="1">
                <a:solidFill>
                  <a:srgbClr val="61A5C2"/>
                </a:solidFill>
                <a:latin typeface="Calibri" charset="0"/>
              </a:rPr>
              <a:t>selection</a:t>
            </a:r>
            <a:r>
              <a:rPr lang="de-DE" altLang="en-US" sz="1800" dirty="0">
                <a:solidFill>
                  <a:srgbClr val="61A5C2"/>
                </a:solidFill>
                <a:latin typeface="Calibri" charset="0"/>
              </a:rPr>
              <a:t>: 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each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node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once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whole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sz="1800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sz="1800" dirty="0" err="1">
                <a:solidFill>
                  <a:srgbClr val="61A5C2"/>
                </a:solidFill>
                <a:latin typeface="Calibri" charset="0"/>
              </a:rPr>
              <a:t>did</a:t>
            </a:r>
            <a:r>
              <a:rPr lang="de-DE" altLang="en-US" sz="1800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sz="1800" dirty="0" err="1">
                <a:solidFill>
                  <a:srgbClr val="61A5C2"/>
                </a:solidFill>
                <a:latin typeface="Calibri" charset="0"/>
              </a:rPr>
              <a:t>parallelize</a:t>
            </a:r>
            <a:r>
              <a:rPr lang="de-DE" altLang="en-US" sz="1800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DE" altLang="en-US" sz="1800" dirty="0" err="1">
                <a:solidFill>
                  <a:srgbClr val="61A5C2"/>
                </a:solidFill>
                <a:latin typeface="Calibri" charset="0"/>
              </a:rPr>
              <a:t>leading</a:t>
            </a:r>
            <a:r>
              <a:rPr lang="de-DE" altLang="en-US" sz="18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sz="1800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DE" altLang="en-US" sz="18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sz="1800" dirty="0" err="1">
                <a:solidFill>
                  <a:srgbClr val="61A5C2"/>
                </a:solidFill>
                <a:latin typeface="Calibri" charset="0"/>
              </a:rPr>
              <a:t>worse</a:t>
            </a:r>
            <a:r>
              <a:rPr lang="de-DE" altLang="en-US" sz="18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sz="1800" dirty="0" err="1">
                <a:solidFill>
                  <a:srgbClr val="61A5C2"/>
                </a:solidFill>
                <a:latin typeface="Calibri" charset="0"/>
              </a:rPr>
              <a:t>performance</a:t>
            </a:r>
            <a:endParaRPr lang="de-DE" altLang="en-US" sz="1800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bootstrapping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samples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always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and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= TRUE/FALSE</a:t>
            </a: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does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all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scikit-learn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bootstraps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either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at all,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controlled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宋体</vt:lpstr>
      <vt:lpstr>Arial</vt:lpstr>
      <vt:lpstr>Arial Black</vt:lpstr>
      <vt:lpstr>Calibri</vt:lpstr>
      <vt:lpstr>Office Theme</vt:lpstr>
      <vt:lpstr>Exercise 3 Simulated Annealing</vt:lpstr>
      <vt:lpstr>Functions Overview</vt:lpstr>
      <vt:lpstr>Choosing next parameters</vt:lpstr>
      <vt:lpstr>Choosing next parameters</vt:lpstr>
      <vt:lpstr>Choosing next model</vt:lpstr>
      <vt:lpstr>Simulated Annealing function</vt:lpstr>
      <vt:lpstr>Simulated Annealing function</vt:lpstr>
      <vt:lpstr>Simulated Annealing function</vt:lpstr>
      <vt:lpstr>Key Differences</vt:lpstr>
      <vt:lpstr>Conclusion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Florian Engl</cp:lastModifiedBy>
  <cp:revision>32</cp:revision>
  <cp:lastPrinted>2024-12-15T21:03:04Z</cp:lastPrinted>
  <dcterms:created xsi:type="dcterms:W3CDTF">2024-12-15T16:01:19Z</dcterms:created>
  <dcterms:modified xsi:type="dcterms:W3CDTF">2025-02-24T15:36:40Z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