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329" r:id="rId2"/>
    <p:sldId id="330" r:id="rId3"/>
    <p:sldId id="331" r:id="rId4"/>
    <p:sldId id="332" r:id="rId5"/>
    <p:sldId id="333" r:id="rId6"/>
    <p:sldId id="334" r:id="rId7"/>
    <p:sldId id="1064" r:id="rId8"/>
    <p:sldId id="337" r:id="rId9"/>
    <p:sldId id="339" r:id="rId10"/>
    <p:sldId id="340" r:id="rId11"/>
    <p:sldId id="1116" r:id="rId12"/>
    <p:sldId id="347" r:id="rId13"/>
    <p:sldId id="1117" r:id="rId14"/>
    <p:sldId id="1118" r:id="rId15"/>
    <p:sldId id="1119" r:id="rId16"/>
    <p:sldId id="1077" r:id="rId17"/>
    <p:sldId id="1078" r:id="rId18"/>
    <p:sldId id="350" r:id="rId19"/>
    <p:sldId id="1120" r:id="rId20"/>
    <p:sldId id="1121" r:id="rId21"/>
    <p:sldId id="1122" r:id="rId22"/>
    <p:sldId id="1132" r:id="rId23"/>
    <p:sldId id="1123" r:id="rId24"/>
    <p:sldId id="352" r:id="rId25"/>
    <p:sldId id="1124" r:id="rId26"/>
    <p:sldId id="1125" r:id="rId27"/>
    <p:sldId id="1126" r:id="rId28"/>
    <p:sldId id="1069" r:id="rId29"/>
    <p:sldId id="360" r:id="rId30"/>
    <p:sldId id="361" r:id="rId31"/>
    <p:sldId id="1127" r:id="rId32"/>
    <p:sldId id="1129" r:id="rId33"/>
    <p:sldId id="1130" r:id="rId34"/>
    <p:sldId id="1134" r:id="rId35"/>
    <p:sldId id="1114" r:id="rId36"/>
    <p:sldId id="1115" r:id="rId37"/>
    <p:sldId id="1105" r:id="rId38"/>
    <p:sldId id="1133" r:id="rId39"/>
    <p:sldId id="1107" r:id="rId40"/>
    <p:sldId id="1108" r:id="rId41"/>
    <p:sldId id="1109" r:id="rId42"/>
    <p:sldId id="1110" r:id="rId43"/>
    <p:sldId id="1111" r:id="rId44"/>
    <p:sldId id="1112" r:id="rId45"/>
    <p:sldId id="1113" r:id="rId4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000099"/>
    <a:srgbClr val="0000CC"/>
    <a:srgbClr val="F8F0D0"/>
    <a:srgbClr val="F2E4AA"/>
    <a:srgbClr val="00000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1" autoAdjust="0"/>
    <p:restoredTop sz="88104" autoAdjust="0"/>
  </p:normalViewPr>
  <p:slideViewPr>
    <p:cSldViewPr snapToGrid="0"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936"/>
      </p:cViewPr>
      <p:guideLst>
        <p:guide orient="horz" pos="3024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>
            <a:lvl1pPr algn="l" defTabSz="9665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>
            <a:lvl1pPr algn="r" defTabSz="9665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b" anchorCtr="0" compatLnSpc="1">
            <a:prstTxWarp prst="textNoShape">
              <a:avLst/>
            </a:prstTxWarp>
          </a:bodyPr>
          <a:lstStyle>
            <a:lvl1pPr algn="l" defTabSz="9665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b" anchorCtr="0" compatLnSpc="1">
            <a:prstTxWarp prst="textNoShape">
              <a:avLst/>
            </a:prstTxWarp>
          </a:bodyPr>
          <a:lstStyle>
            <a:lvl1pPr algn="r" defTabSz="966548">
              <a:defRPr sz="1300"/>
            </a:lvl1pPr>
          </a:lstStyle>
          <a:p>
            <a:pPr>
              <a:defRPr/>
            </a:pPr>
            <a:fld id="{67B5D3C6-8039-49C0-981A-2639528FA0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206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>
            <a:lvl1pPr algn="l" defTabSz="9665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>
            <a:lvl1pPr algn="r" defTabSz="9665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b" anchorCtr="0" compatLnSpc="1">
            <a:prstTxWarp prst="textNoShape">
              <a:avLst/>
            </a:prstTxWarp>
          </a:bodyPr>
          <a:lstStyle>
            <a:lvl1pPr algn="l" defTabSz="9665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0" tIns="48305" rIns="96610" bIns="48305" numCol="1" anchor="b" anchorCtr="0" compatLnSpc="1">
            <a:prstTxWarp prst="textNoShape">
              <a:avLst/>
            </a:prstTxWarp>
          </a:bodyPr>
          <a:lstStyle>
            <a:lvl1pPr algn="r" defTabSz="966548">
              <a:defRPr sz="1300"/>
            </a:lvl1pPr>
          </a:lstStyle>
          <a:p>
            <a:pPr>
              <a:defRPr/>
            </a:pPr>
            <a:fld id="{9F31F321-875C-4224-A015-93D3414734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11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DFD1C8-BEEB-4A9D-BF3B-D1A201FAF5DB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s-CL" sz="1300" dirty="0" smtClean="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US" altLang="es-CL" dirty="0" smtClean="0"/>
              <a:t>Have a look at http://www.csd.abdn.ac.uk/~spt/teaching/CS2005/lectures/5.shtml</a:t>
            </a:r>
          </a:p>
          <a:p>
            <a:pPr eaLnBrk="1" hangingPunct="1"/>
            <a:r>
              <a:rPr lang="en-US" altLang="es-CL" dirty="0" smtClean="0"/>
              <a:t>(they have an ADT with requirements)</a:t>
            </a:r>
          </a:p>
        </p:txBody>
      </p:sp>
    </p:spTree>
    <p:extLst>
      <p:ext uri="{BB962C8B-B14F-4D97-AF65-F5344CB8AC3E}">
        <p14:creationId xmlns:p14="http://schemas.microsoft.com/office/powerpoint/2010/main" xmlns="" val="194187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0C063D-2F9B-4D03-A1B7-62AAFA270109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18115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6079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5387256-D714-4CD7-9567-B5440D4F7556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125686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4518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910BF1-3502-4B0A-8733-32B90531AC2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36770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A3569A-D064-4BAE-8CD4-2696CFA8BCF4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347147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E60ECF-67ED-43C3-AAEC-2E3D68305D0C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US" altLang="es-CL" smtClean="0"/>
              <a:t>This </a:t>
            </a:r>
            <a:r>
              <a:rPr lang="en-US" altLang="es-CL" smtClean="0">
                <a:solidFill>
                  <a:schemeClr val="tx2"/>
                </a:solidFill>
              </a:rPr>
              <a:t>separation of concerns</a:t>
            </a:r>
            <a:r>
              <a:rPr lang="en-US" altLang="es-CL" smtClean="0"/>
              <a:t> is essential in any large project</a:t>
            </a:r>
          </a:p>
          <a:p>
            <a:pPr eaLnBrk="1" hangingPunct="1"/>
            <a:endParaRPr lang="en-US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392798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EF29F97-444E-46FD-BF83-56BB91AE890E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328049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225737-7A5D-4E13-96FB-048CE972D260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858445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9D92FD-6F63-4CC9-80DD-163A9C1223AC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101418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9318CF-0E11-4CBE-9D88-0270338AFF4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605679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9D92FD-6F63-4CC9-80DD-163A9C1223AC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1935299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C81CA7-1F1B-4A72-8841-75932021302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1312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0E8355-E8B6-4DF3-912B-C3E59DBC7883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01656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C81CA7-1F1B-4A72-8841-75932021302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907387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C81CA7-1F1B-4A72-8841-75932021302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dirty="0" smtClean="0"/>
          </a:p>
        </p:txBody>
      </p:sp>
    </p:spTree>
    <p:extLst>
      <p:ext uri="{BB962C8B-B14F-4D97-AF65-F5344CB8AC3E}">
        <p14:creationId xmlns:p14="http://schemas.microsoft.com/office/powerpoint/2010/main" xmlns="" val="1604353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C81CA7-1F1B-4A72-8841-75932021302D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dirty="0" smtClean="0"/>
          </a:p>
        </p:txBody>
      </p:sp>
    </p:spTree>
    <p:extLst>
      <p:ext uri="{BB962C8B-B14F-4D97-AF65-F5344CB8AC3E}">
        <p14:creationId xmlns:p14="http://schemas.microsoft.com/office/powerpoint/2010/main" xmlns="" val="3076587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8AB009-89DB-48B8-88E1-8D29008EDBA5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247218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47D4F1-F7D5-44A4-BF7E-7E25531EA396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698013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EC64D8-5AA8-4BB9-810E-C348111DA62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1677883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 smtClean="0"/>
              <a:t>First</a:t>
            </a:r>
            <a:r>
              <a:rPr lang="es-CL" dirty="0" smtClean="0"/>
              <a:t>: O(n)</a:t>
            </a:r>
          </a:p>
          <a:p>
            <a:r>
              <a:rPr lang="es-CL" dirty="0" err="1" smtClean="0"/>
              <a:t>Last</a:t>
            </a:r>
            <a:r>
              <a:rPr lang="es-CL" dirty="0" smtClean="0"/>
              <a:t>: O(1)</a:t>
            </a:r>
          </a:p>
          <a:p>
            <a:r>
              <a:rPr lang="es-CL" dirty="0" err="1" smtClean="0"/>
              <a:t>Middle</a:t>
            </a:r>
            <a:r>
              <a:rPr lang="es-CL" dirty="0" smtClean="0"/>
              <a:t>: O(n)</a:t>
            </a:r>
          </a:p>
          <a:p>
            <a:endParaRPr lang="es-CL" dirty="0" smtClean="0"/>
          </a:p>
          <a:p>
            <a:r>
              <a:rPr lang="es-CL" dirty="0" err="1" smtClean="0"/>
              <a:t>If</a:t>
            </a:r>
            <a:r>
              <a:rPr lang="es-CL" dirty="0" smtClean="0"/>
              <a:t> </a:t>
            </a:r>
            <a:r>
              <a:rPr lang="es-CL" dirty="0" err="1" smtClean="0"/>
              <a:t>we</a:t>
            </a:r>
            <a:r>
              <a:rPr lang="es-CL" dirty="0" smtClean="0"/>
              <a:t> </a:t>
            </a:r>
            <a:r>
              <a:rPr lang="es-CL" dirty="0" err="1" smtClean="0"/>
              <a:t>don’t</a:t>
            </a:r>
            <a:r>
              <a:rPr lang="es-CL" dirty="0" smtClean="0"/>
              <a:t> </a:t>
            </a:r>
            <a:r>
              <a:rPr lang="es-CL" dirty="0" err="1" smtClean="0"/>
              <a:t>need</a:t>
            </a:r>
            <a:r>
              <a:rPr lang="es-CL" dirty="0" smtClean="0"/>
              <a:t> to </a:t>
            </a:r>
            <a:r>
              <a:rPr lang="es-CL" dirty="0" err="1" smtClean="0"/>
              <a:t>keep</a:t>
            </a:r>
            <a:r>
              <a:rPr lang="es-CL" dirty="0" smtClean="0"/>
              <a:t> </a:t>
            </a:r>
            <a:r>
              <a:rPr lang="es-CL" dirty="0" err="1" smtClean="0"/>
              <a:t>order</a:t>
            </a:r>
            <a:r>
              <a:rPr lang="es-CL" dirty="0" smtClean="0"/>
              <a:t>: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all</a:t>
            </a:r>
            <a:r>
              <a:rPr lang="es-CL" baseline="0" dirty="0" smtClean="0"/>
              <a:t> of </a:t>
            </a:r>
            <a:r>
              <a:rPr lang="es-CL" baseline="0" dirty="0" err="1" smtClean="0"/>
              <a:t>them</a:t>
            </a:r>
            <a:r>
              <a:rPr lang="es-CL" baseline="0" dirty="0" smtClean="0"/>
              <a:t> O(1)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1F321-875C-4224-A015-93D3414734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883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46092A-1DAC-478C-BABE-F864EA81BD9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433104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54DD9F-13B1-48BE-A6E9-9544A11B5347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638078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CC02CD-A942-474B-90EF-1584263E3CB9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731287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EB3C80-EFB1-4DEF-86AA-181B807632D4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8251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D6C3B9-1502-4AF6-8F28-E1BB50B3C6E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967193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D6C3B9-1502-4AF6-8F28-E1BB50B3C6E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308114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7D02A0-32D5-4688-B6A5-7C1AE3D39420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ES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437824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2D29B1-FE89-4C9F-82D6-BE2381EBA7A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186345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D5CBB0-D677-460B-8189-9B752467B607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41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4171319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6BCEBB-35D3-4444-87B6-3FA7784AD77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674909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47BF83-CE2D-40E5-8540-D49E3475C61B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60387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91EF23-AC98-4CCD-859E-3880BABC8813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7780229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451D25-D86F-4211-BA17-368BDED85E5A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40386832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93FED3-9EC5-4053-A01B-87CC11661213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45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12805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2A88D8-C700-4022-8D6A-BB27EFDE9919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US" altLang="es-CL" smtClean="0"/>
              <a:t>Leer about representation!!!!! What does two’ complement means?</a:t>
            </a:r>
          </a:p>
        </p:txBody>
      </p:sp>
    </p:spTree>
    <p:extLst>
      <p:ext uri="{BB962C8B-B14F-4D97-AF65-F5344CB8AC3E}">
        <p14:creationId xmlns:p14="http://schemas.microsoft.com/office/powerpoint/2010/main" xmlns="" val="280720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D96708-7E7F-40E8-87A7-E595FBC38734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07792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786425-C4DE-4865-AE2C-EB676D3FA984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317135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2A31C9-E476-4816-A374-464BECFC6716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94279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9FF5E3-CA69-4A5E-AE13-416EA50EB4F8}" type="slidenum">
              <a:rPr lang="en-US" altLang="es-CL" sz="1300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s-CL" sz="1300" smtClean="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/>
          <a:lstStyle/>
          <a:p>
            <a:pPr eaLnBrk="1" hangingPunct="1"/>
            <a:endParaRPr lang="es-CL" altLang="es-CL" smtClean="0"/>
          </a:p>
        </p:txBody>
      </p:sp>
    </p:spTree>
    <p:extLst>
      <p:ext uri="{BB962C8B-B14F-4D97-AF65-F5344CB8AC3E}">
        <p14:creationId xmlns:p14="http://schemas.microsoft.com/office/powerpoint/2010/main" xmlns="" val="214655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60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C64F6-6583-4DD9-8ECD-0FC54E7862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9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C1BB-7542-4AC8-A87E-E05B199370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65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D26D9-8688-4461-AEF3-8CDE26F297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9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4FF50-9CB5-40B5-B9F4-2AE25DFD17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462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66133-C2F0-4DE3-9044-9F9C66E740A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37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D8114-C56D-4497-8605-CE707CCABE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69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BBC0-9224-4A96-831E-0A5158BC70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416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3163F-54DD-4DDE-A161-32338EC9DC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36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9506F-1B79-4B27-A344-48766F5F6F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1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A1F06-0BA1-4530-A434-57308BD2AB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0A10-3362-40C4-9AD9-CC1BD15BED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61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7E7E5-E554-4AF9-9CA8-2D9949CD29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1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7FA89-0062-4416-B562-1188821534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0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2136-FBD0-4013-A7A0-25DE0FEA8F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59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648F2-ABAA-4F0F-B1AB-48360CECBD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249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A0994-487B-44D7-A83C-7C621CA5D1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40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C2355-3DAD-4F91-984E-4C10CC0BBC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23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Click to edit Master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 smtClean="0"/>
              <a:t>Click to edit Master text styles</a:t>
            </a:r>
          </a:p>
          <a:p>
            <a:pPr lvl="1"/>
            <a:r>
              <a:rPr lang="en-US" altLang="es-CL" smtClean="0"/>
              <a:t>Second level</a:t>
            </a:r>
          </a:p>
          <a:p>
            <a:pPr lvl="2"/>
            <a:r>
              <a:rPr lang="en-US" altLang="es-CL" smtClean="0"/>
              <a:t>Third level</a:t>
            </a:r>
          </a:p>
          <a:p>
            <a:pPr lvl="3"/>
            <a:r>
              <a:rPr lang="en-US" altLang="es-CL" smtClean="0"/>
              <a:t>Fourth level</a:t>
            </a:r>
          </a:p>
          <a:p>
            <a:pPr lvl="4"/>
            <a:r>
              <a:rPr lang="en-US" altLang="es-CL" smtClean="0"/>
              <a:t>Fifth level</a:t>
            </a:r>
          </a:p>
        </p:txBody>
      </p:sp>
      <p:sp>
        <p:nvSpPr>
          <p:cNvPr id="6457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7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7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FB0FFB7-07C7-49AC-BC2E-70D4B4E053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9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Documento_de_Microsoft_Office_Word_97-20031.doc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Abstract </a:t>
            </a:r>
            <a:r>
              <a:rPr lang="en-US" altLang="es-CL" dirty="0" smtClean="0"/>
              <a:t>Data Types (ADT)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3581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FA1EF3-4529-4648-85B7-9ADBEBEE384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s-CL" sz="1400" smtClean="0"/>
          </a:p>
        </p:txBody>
      </p:sp>
      <p:sp>
        <p:nvSpPr>
          <p:cNvPr id="23859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183438" cy="5345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mtClean="0"/>
              <a:t>Two layers can be distinguished: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What the list is and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How it is implemented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s-CL" smtClean="0"/>
              <a:t>The user of a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Needs to know what the list is and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Does not need to know the details of the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Needs to know that the class is implemented efficiently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1570181"/>
            <a:ext cx="8109528" cy="4793673"/>
          </a:xfrm>
        </p:spPr>
        <p:txBody>
          <a:bodyPr/>
          <a:lstStyle/>
          <a:p>
            <a:r>
              <a:rPr lang="en-US" sz="2400" dirty="0" smtClean="0"/>
              <a:t>It is usually far more important to know how a data structure behaves rather than how it is represented or implemented</a:t>
            </a:r>
          </a:p>
          <a:p>
            <a:r>
              <a:rPr lang="en-US" sz="2400" dirty="0" smtClean="0"/>
              <a:t>A type defined in terms of its behavior rather than its representation is called an abstract data type (ADT)</a:t>
            </a:r>
          </a:p>
          <a:p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C00000"/>
                </a:solidFill>
              </a:rPr>
              <a:t>Abstract Data Type </a:t>
            </a:r>
            <a:r>
              <a:rPr lang="en-US" sz="2400" dirty="0" smtClean="0"/>
              <a:t>(ADT) is: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dirty="0" smtClean="0">
                <a:solidFill>
                  <a:srgbClr val="C00000"/>
                </a:solidFill>
              </a:rPr>
              <a:t>values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dirty="0" smtClean="0">
                <a:solidFill>
                  <a:srgbClr val="C00000"/>
                </a:solidFill>
              </a:rPr>
              <a:t>operations</a:t>
            </a:r>
            <a:r>
              <a:rPr lang="en-US" sz="1800" dirty="0" smtClean="0"/>
              <a:t>, which can be applied uniformly to all these values</a:t>
            </a:r>
          </a:p>
          <a:p>
            <a:r>
              <a:rPr lang="en-US" sz="2400" dirty="0" smtClean="0"/>
              <a:t>To abstract is to leave out information, keeping the more important parts</a:t>
            </a:r>
          </a:p>
          <a:p>
            <a:pPr lvl="1"/>
            <a:r>
              <a:rPr lang="en-US" sz="1800" dirty="0" smtClean="0"/>
              <a:t>What part of a Data Type does an ADT leave out?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0AC-06D7-4FF2-8AE3-34AE6DB39A2B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341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83413D-0FEF-4ABC-9705-0F4EFDAA41D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s-CL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93038" cy="669925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ADT Contracts</a:t>
            </a:r>
            <a:endParaRPr lang="en-US" altLang="es-CL" sz="2800" dirty="0" smtClean="0"/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01713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es-CL" smtClean="0"/>
              <a:t>Every ADT should have a </a:t>
            </a:r>
            <a:r>
              <a:rPr lang="en-US" altLang="es-CL" smtClean="0">
                <a:solidFill>
                  <a:schemeClr val="tx2"/>
                </a:solidFill>
              </a:rPr>
              <a:t>contract</a:t>
            </a:r>
            <a:r>
              <a:rPr lang="en-US" altLang="es-CL" smtClean="0"/>
              <a:t> (or </a:t>
            </a:r>
            <a:r>
              <a:rPr lang="en-US" altLang="es-CL" smtClean="0">
                <a:solidFill>
                  <a:schemeClr val="tx2"/>
                </a:solidFill>
              </a:rPr>
              <a:t>specification</a:t>
            </a:r>
            <a:r>
              <a:rPr lang="en-US" altLang="es-CL" smtClean="0"/>
              <a:t>) that:</a:t>
            </a:r>
          </a:p>
          <a:p>
            <a:pPr lvl="1" eaLnBrk="1" hangingPunct="1"/>
            <a:r>
              <a:rPr lang="en-US" altLang="es-CL" smtClean="0"/>
              <a:t>Specifies the set of valid values of the ADT</a:t>
            </a:r>
          </a:p>
          <a:p>
            <a:pPr lvl="1" eaLnBrk="1" hangingPunct="1"/>
            <a:r>
              <a:rPr lang="en-US" altLang="es-CL" smtClean="0"/>
              <a:t>Specifies, for each operation of the ADT:</a:t>
            </a:r>
          </a:p>
          <a:p>
            <a:pPr lvl="2" eaLnBrk="1" hangingPunct="1"/>
            <a:r>
              <a:rPr lang="en-US" altLang="es-CL" smtClean="0"/>
              <a:t>Its name</a:t>
            </a:r>
          </a:p>
          <a:p>
            <a:pPr lvl="2" eaLnBrk="1" hangingPunct="1"/>
            <a:r>
              <a:rPr lang="en-US" altLang="es-CL" smtClean="0"/>
              <a:t>Its parameter types</a:t>
            </a:r>
          </a:p>
          <a:p>
            <a:pPr lvl="2" eaLnBrk="1" hangingPunct="1"/>
            <a:r>
              <a:rPr lang="en-US" altLang="es-CL" smtClean="0"/>
              <a:t>Its result type, if any</a:t>
            </a:r>
          </a:p>
          <a:p>
            <a:pPr lvl="2" eaLnBrk="1" hangingPunct="1"/>
            <a:r>
              <a:rPr lang="en-US" altLang="es-CL" smtClean="0"/>
              <a:t>Its observable behavior</a:t>
            </a:r>
          </a:p>
          <a:p>
            <a:pPr lvl="1" eaLnBrk="1" hangingPunct="1"/>
            <a:r>
              <a:rPr lang="en-US" altLang="es-CL" smtClean="0"/>
              <a:t>Does </a:t>
            </a:r>
            <a:r>
              <a:rPr lang="en-US" altLang="es-CL" i="1" smtClean="0"/>
              <a:t>not</a:t>
            </a:r>
            <a:r>
              <a:rPr lang="en-US" altLang="es-CL" smtClean="0"/>
              <a:t> specify:</a:t>
            </a:r>
          </a:p>
          <a:p>
            <a:pPr lvl="2" eaLnBrk="1" hangingPunct="1"/>
            <a:r>
              <a:rPr lang="en-US" altLang="es-CL" smtClean="0"/>
              <a:t>The data representation</a:t>
            </a:r>
          </a:p>
          <a:p>
            <a:pPr lvl="2" eaLnBrk="1" hangingPunct="1"/>
            <a:r>
              <a:rPr lang="en-US" altLang="es-CL" smtClean="0"/>
              <a:t>The algorithms used to implement the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1570181"/>
            <a:ext cx="8109528" cy="4793673"/>
          </a:xfrm>
        </p:spPr>
        <p:txBody>
          <a:bodyPr/>
          <a:lstStyle/>
          <a:p>
            <a:r>
              <a:rPr lang="en-US" sz="2800" dirty="0" smtClean="0"/>
              <a:t>ADTs are defined by an interface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Simple</a:t>
            </a:r>
            <a:r>
              <a:rPr lang="en-US" sz="2400" dirty="0" smtClean="0"/>
              <a:t> </a:t>
            </a:r>
          </a:p>
          <a:p>
            <a:pPr lvl="2"/>
            <a:r>
              <a:rPr lang="en-US" sz="1800" dirty="0" smtClean="0"/>
              <a:t>Hide internal representation from the client means that there are fewer details for the client to understand.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Flexible</a:t>
            </a:r>
            <a:r>
              <a:rPr lang="en-US" sz="2400" dirty="0" smtClean="0"/>
              <a:t> </a:t>
            </a:r>
          </a:p>
          <a:p>
            <a:pPr lvl="2"/>
            <a:r>
              <a:rPr lang="en-US" sz="1800" dirty="0" smtClean="0"/>
              <a:t>Since the ADT is defined in terms of its behavior, the library programmer who implements one is free to change its underlying representation.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Secure</a:t>
            </a:r>
            <a:r>
              <a:rPr lang="en-US" sz="2400" dirty="0" smtClean="0"/>
              <a:t> </a:t>
            </a:r>
          </a:p>
          <a:p>
            <a:pPr lvl="2"/>
            <a:r>
              <a:rPr lang="en-US" sz="1800" dirty="0" smtClean="0"/>
              <a:t>The interface boundary acts as a wall that protects the implementation and the client from each other. </a:t>
            </a:r>
          </a:p>
          <a:p>
            <a:pPr lvl="2"/>
            <a:r>
              <a:rPr lang="en-US" sz="1800" dirty="0" smtClean="0"/>
              <a:t>If a client program has access to the representation, it can change the values in the underlying data structure in unexpected ways.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0AC-06D7-4FF2-8AE3-34AE6DB39A2B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034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Shopping </a:t>
            </a:r>
            <a:r>
              <a:rPr lang="es-CL" dirty="0" err="1" smtClean="0"/>
              <a:t>List</a:t>
            </a:r>
            <a:r>
              <a:rPr lang="es-CL" dirty="0" smtClean="0"/>
              <a:t> ADT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73236" y="1905000"/>
            <a:ext cx="4537364" cy="4114800"/>
          </a:xfrm>
        </p:spPr>
        <p:txBody>
          <a:bodyPr/>
          <a:lstStyle/>
          <a:p>
            <a:r>
              <a:rPr lang="es-CL" dirty="0" smtClean="0"/>
              <a:t>A shopping </a:t>
            </a:r>
            <a:r>
              <a:rPr lang="es-CL" dirty="0" err="1" smtClean="0"/>
              <a:t>list</a:t>
            </a:r>
            <a:r>
              <a:rPr lang="es-CL" dirty="0" smtClean="0"/>
              <a:t> </a:t>
            </a:r>
            <a:r>
              <a:rPr lang="en-US" altLang="es-CL" dirty="0" smtClean="0"/>
              <a:t>allows to:</a:t>
            </a:r>
          </a:p>
          <a:p>
            <a:pPr lvl="1"/>
            <a:r>
              <a:rPr lang="en-US" altLang="es-CL" dirty="0" smtClean="0"/>
              <a:t>add elements </a:t>
            </a:r>
          </a:p>
          <a:p>
            <a:pPr lvl="1"/>
            <a:r>
              <a:rPr lang="en-US" altLang="es-CL" dirty="0" smtClean="0"/>
              <a:t>remove them </a:t>
            </a:r>
          </a:p>
          <a:p>
            <a:pPr lvl="1"/>
            <a:r>
              <a:rPr lang="en-US" dirty="0" smtClean="0"/>
              <a:t>find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A1F06-0BA1-4530-A434-57308BD2AB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9570" name="Picture 2" descr="https://lh5.ggpht.com/Z0qPNXSqHCExU8AwShX9iddHnsBTO4ny2ntrfmTvLFZCinE5RJLD9XrCWuW5eXpLxUI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9103" y="20273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06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Shopping </a:t>
            </a:r>
            <a:r>
              <a:rPr lang="es-CL" dirty="0" err="1" smtClean="0"/>
              <a:t>List</a:t>
            </a:r>
            <a:r>
              <a:rPr lang="es-CL" dirty="0" smtClean="0"/>
              <a:t> ADT </a:t>
            </a:r>
            <a:r>
              <a:rPr lang="es-CL" dirty="0" err="1" smtClean="0"/>
              <a:t>Contract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5782" y="1692564"/>
            <a:ext cx="8287327" cy="4114800"/>
          </a:xfrm>
        </p:spPr>
        <p:txBody>
          <a:bodyPr/>
          <a:lstStyle/>
          <a:p>
            <a:pPr marL="0" indent="0">
              <a:buNone/>
            </a:pPr>
            <a:r>
              <a:rPr lang="es-CL" sz="1600" dirty="0" smtClean="0"/>
              <a:t>/*</a:t>
            </a:r>
            <a:endParaRPr lang="es-CL" sz="1600" dirty="0"/>
          </a:p>
          <a:p>
            <a:pPr marL="0" indent="0">
              <a:buNone/>
            </a:pPr>
            <a:r>
              <a:rPr lang="en-US" sz="1600" dirty="0"/>
              <a:t> * </a:t>
            </a:r>
            <a:r>
              <a:rPr lang="en-US" altLang="es-CL" sz="1600" dirty="0" smtClean="0"/>
              <a:t>This a shopping list where you can add elements and remove them as you buy </a:t>
            </a:r>
            <a:endParaRPr lang="it-IT" sz="1600" dirty="0"/>
          </a:p>
          <a:p>
            <a:pPr marL="0" indent="0">
              <a:buNone/>
            </a:pPr>
            <a:r>
              <a:rPr lang="es-CL" sz="1600" dirty="0" smtClean="0"/>
              <a:t>*/</a:t>
            </a:r>
            <a:endParaRPr lang="es-CL" sz="1600" dirty="0"/>
          </a:p>
          <a:p>
            <a:pPr marL="0" indent="0">
              <a:buNone/>
            </a:pPr>
            <a:r>
              <a:rPr lang="es-CL" sz="1600" dirty="0" err="1" smtClean="0"/>
              <a:t>class</a:t>
            </a:r>
            <a:r>
              <a:rPr lang="es-CL" sz="1600" dirty="0" smtClean="0"/>
              <a:t> </a:t>
            </a:r>
            <a:r>
              <a:rPr lang="es-CL" sz="1600" dirty="0" err="1" smtClean="0"/>
              <a:t>ShoppingList</a:t>
            </a:r>
            <a:r>
              <a:rPr lang="es-CL" sz="1600" dirty="0" smtClean="0"/>
              <a:t> {</a:t>
            </a:r>
          </a:p>
          <a:p>
            <a:pPr marL="0" indent="0">
              <a:buNone/>
            </a:pPr>
            <a:r>
              <a:rPr lang="es-CL" sz="1600" dirty="0" smtClean="0"/>
              <a:t>     </a:t>
            </a:r>
            <a:r>
              <a:rPr lang="es-CL" sz="1600" dirty="0" err="1" smtClean="0"/>
              <a:t>public</a:t>
            </a:r>
            <a:r>
              <a:rPr lang="es-CL" sz="1600" dirty="0" smtClean="0"/>
              <a:t>:</a:t>
            </a:r>
            <a:endParaRPr lang="es-CL" sz="1600" dirty="0"/>
          </a:p>
          <a:p>
            <a:pPr marL="0" indent="0">
              <a:buNone/>
            </a:pPr>
            <a:r>
              <a:rPr lang="es-CL" sz="1600" dirty="0" smtClean="0"/>
              <a:t>	</a:t>
            </a:r>
            <a:r>
              <a:rPr lang="en-US" sz="1600" dirty="0" smtClean="0"/>
              <a:t>/** Inserts an element */</a:t>
            </a:r>
          </a:p>
          <a:p>
            <a:pPr marL="0" indent="0">
              <a:buNone/>
            </a:pPr>
            <a:r>
              <a:rPr lang="en-US" sz="1600" dirty="0" smtClean="0"/>
              <a:t>	void </a:t>
            </a:r>
            <a:r>
              <a:rPr lang="en-US" sz="1600" dirty="0" smtClean="0">
                <a:solidFill>
                  <a:srgbClr val="C00000"/>
                </a:solidFill>
              </a:rPr>
              <a:t>add</a:t>
            </a:r>
            <a:r>
              <a:rPr lang="en-US" sz="1600" dirty="0" smtClean="0"/>
              <a:t>(string s) ;</a:t>
            </a:r>
          </a:p>
          <a:p>
            <a:pPr marL="0" indent="0">
              <a:buNone/>
            </a:pPr>
            <a:r>
              <a:rPr lang="en-US" sz="1600" dirty="0" smtClean="0"/>
              <a:t>	/** Returns the element at index </a:t>
            </a:r>
            <a:r>
              <a:rPr lang="en-US" sz="1600" dirty="0" err="1" smtClean="0"/>
              <a:t>i</a:t>
            </a:r>
            <a:r>
              <a:rPr lang="en-US" sz="1600" dirty="0" smtClean="0"/>
              <a:t>, without removing it. */</a:t>
            </a:r>
          </a:p>
          <a:p>
            <a:pPr marL="0" indent="0">
              <a:buNone/>
            </a:pPr>
            <a:r>
              <a:rPr lang="en-US" sz="1600" dirty="0" smtClean="0"/>
              <a:t>	string </a:t>
            </a:r>
            <a:r>
              <a:rPr lang="en-US" sz="1600" dirty="0" smtClean="0">
                <a:solidFill>
                  <a:srgbClr val="C00000"/>
                </a:solidFill>
              </a:rPr>
              <a:t>remove</a:t>
            </a:r>
            <a:r>
              <a:rPr lang="en-US" sz="1600" dirty="0" smtClean="0"/>
              <a:t>(string s);</a:t>
            </a:r>
          </a:p>
          <a:p>
            <a:pPr marL="0" indent="0">
              <a:buNone/>
            </a:pPr>
            <a:r>
              <a:rPr lang="en-US" sz="1600" dirty="0" smtClean="0"/>
              <a:t>	/** Returns true if s is in the list. False otherwise*/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find</a:t>
            </a:r>
            <a:r>
              <a:rPr lang="en-US" sz="1600" dirty="0" smtClean="0"/>
              <a:t>(string s);</a:t>
            </a:r>
          </a:p>
          <a:p>
            <a:pPr marL="0" indent="0">
              <a:buNone/>
            </a:pPr>
            <a:r>
              <a:rPr lang="en-US" sz="1600" dirty="0" smtClean="0"/>
              <a:t>	/** Returns the number of elements in this list. */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size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/** Returns whether the list is empty. */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isEmpty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s-CL" sz="1600" dirty="0" smtClean="0"/>
              <a:t>};</a:t>
            </a:r>
            <a:endParaRPr lang="es-CL" sz="1600" dirty="0"/>
          </a:p>
          <a:p>
            <a:endParaRPr lang="es-CL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A1F06-0BA1-4530-A434-57308BD2AB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4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5DFCD4B-A9D7-47DE-BE93-B0D67B83A7E8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s-CL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z="3200" dirty="0" smtClean="0"/>
              <a:t>Shopping List ADT contract (alternative specification)</a:t>
            </a:r>
            <a:endParaRPr lang="en-US" altLang="es-CL" sz="3200" baseline="30000" dirty="0" smtClean="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2655" y="1524000"/>
            <a:ext cx="8037945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s-CL" sz="2000" dirty="0" smtClean="0"/>
              <a:t>This a shopping list where you can add elements and remove them as you buy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s-CL" sz="2000" b="1" dirty="0" smtClean="0"/>
              <a:t>Associated ADTs:</a:t>
            </a:r>
            <a:r>
              <a:rPr lang="en-US" altLang="es-CL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CL" sz="1800" dirty="0" err="1" smtClean="0"/>
              <a:t>bool</a:t>
            </a:r>
            <a:r>
              <a:rPr lang="en-US" altLang="es-CL" sz="1800" dirty="0" smtClean="0"/>
              <a:t>, string, </a:t>
            </a:r>
            <a:r>
              <a:rPr lang="en-US" altLang="es-CL" sz="1800" dirty="0" err="1" smtClean="0"/>
              <a:t>int</a:t>
            </a:r>
            <a:endParaRPr lang="en-US" altLang="es-CL" sz="1800" dirty="0" smtClean="0"/>
          </a:p>
          <a:p>
            <a:pPr eaLnBrk="1" hangingPunct="1">
              <a:lnSpc>
                <a:spcPct val="140000"/>
              </a:lnSpc>
            </a:pPr>
            <a:r>
              <a:rPr lang="en-US" altLang="es-CL" sz="2000" b="1" dirty="0" smtClean="0"/>
              <a:t>Operations </a:t>
            </a:r>
            <a:r>
              <a:rPr lang="en-US" altLang="es-CL" sz="2000" dirty="0" smtClean="0"/>
              <a:t>(in Object orient notation with L a shopping list)</a:t>
            </a:r>
            <a:r>
              <a:rPr lang="en-US" altLang="es-CL" sz="2000" b="1" dirty="0" smtClean="0"/>
              <a:t>:</a:t>
            </a:r>
            <a:r>
              <a:rPr lang="en-US" altLang="es-CL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CL" sz="1800" dirty="0" smtClean="0"/>
              <a:t>Constructors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s-CL" sz="1600" i="1" dirty="0" smtClean="0"/>
              <a:t>empty </a:t>
            </a:r>
            <a:r>
              <a:rPr lang="en-US" altLang="es-CL" sz="1600" dirty="0" smtClean="0"/>
              <a:t> </a:t>
            </a:r>
            <a:r>
              <a:rPr lang="en-US" altLang="es-CL" sz="1600" dirty="0" smtClean="0">
                <a:sym typeface="Wingdings" pitchFamily="2" charset="2"/>
              </a:rPr>
              <a:t></a:t>
            </a:r>
            <a:r>
              <a:rPr lang="en-US" altLang="es-CL" sz="1600" dirty="0" smtClean="0"/>
              <a:t> </a:t>
            </a:r>
            <a:r>
              <a:rPr lang="en-US" altLang="es-CL" sz="1600" dirty="0" err="1" smtClean="0"/>
              <a:t>ShopList</a:t>
            </a:r>
            <a:r>
              <a:rPr lang="en-US" altLang="es-CL" sz="16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CL" sz="1800" dirty="0" smtClean="0"/>
              <a:t>Main Operations: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s-CL" sz="1600" i="1" dirty="0" err="1" smtClean="0"/>
              <a:t>L.add</a:t>
            </a:r>
            <a:r>
              <a:rPr lang="en-US" altLang="es-CL" sz="1600" i="1" dirty="0" smtClean="0"/>
              <a:t> </a:t>
            </a:r>
            <a:r>
              <a:rPr lang="en-US" altLang="es-CL" sz="1600" dirty="0" smtClean="0"/>
              <a:t>: string</a:t>
            </a:r>
            <a:r>
              <a:rPr lang="en-US" altLang="es-CL" sz="1600" dirty="0" smtClean="0">
                <a:sym typeface="Wingdings" pitchFamily="2" charset="2"/>
              </a:rPr>
              <a:t></a:t>
            </a:r>
            <a:r>
              <a:rPr lang="en-US" altLang="es-CL" sz="1600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s-CL" sz="1600" i="1" dirty="0" err="1" smtClean="0"/>
              <a:t>L.remove</a:t>
            </a:r>
            <a:r>
              <a:rPr lang="en-US" altLang="es-CL" sz="1600" i="1" dirty="0" smtClean="0"/>
              <a:t> </a:t>
            </a:r>
            <a:r>
              <a:rPr lang="en-US" altLang="es-CL" sz="1600" dirty="0" smtClean="0"/>
              <a:t>: string </a:t>
            </a:r>
            <a:r>
              <a:rPr lang="en-US" altLang="es-CL" sz="1600" dirty="0" smtClean="0">
                <a:sym typeface="Wingdings" pitchFamily="2" charset="2"/>
              </a:rPr>
              <a:t> string</a:t>
            </a:r>
            <a:endParaRPr lang="en-US" altLang="es-CL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s-CL" sz="1600" i="1" dirty="0" err="1" smtClean="0"/>
              <a:t>L.find</a:t>
            </a:r>
            <a:r>
              <a:rPr lang="en-US" altLang="es-CL" sz="1600" i="1" dirty="0" smtClean="0"/>
              <a:t> </a:t>
            </a:r>
            <a:r>
              <a:rPr lang="en-US" altLang="es-CL" sz="1600" dirty="0" smtClean="0"/>
              <a:t>: string </a:t>
            </a:r>
            <a:r>
              <a:rPr lang="en-US" altLang="es-CL" sz="1600" dirty="0" smtClean="0">
                <a:sym typeface="Wingdings" pitchFamily="2" charset="2"/>
              </a:rPr>
              <a:t></a:t>
            </a:r>
            <a:r>
              <a:rPr lang="en-US" altLang="es-CL" sz="1600" dirty="0" smtClean="0"/>
              <a:t> </a:t>
            </a:r>
            <a:r>
              <a:rPr lang="en-US" altLang="es-CL" sz="1600" dirty="0" err="1" smtClean="0"/>
              <a:t>bool</a:t>
            </a:r>
            <a:endParaRPr lang="en-US" altLang="es-CL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s-CL" sz="1600" i="1" dirty="0" err="1" smtClean="0"/>
              <a:t>L.isEmpty</a:t>
            </a:r>
            <a:r>
              <a:rPr lang="en-US" altLang="es-CL" sz="1600" dirty="0" smtClean="0"/>
              <a:t>: </a:t>
            </a:r>
            <a:r>
              <a:rPr lang="en-US" altLang="es-CL" sz="1600" dirty="0" smtClean="0">
                <a:sym typeface="Wingdings" pitchFamily="2" charset="2"/>
              </a:rPr>
              <a:t></a:t>
            </a:r>
            <a:r>
              <a:rPr lang="en-US" altLang="es-CL" sz="1600" dirty="0" smtClean="0"/>
              <a:t> </a:t>
            </a:r>
            <a:r>
              <a:rPr lang="en-US" altLang="es-CL" sz="1600" dirty="0" err="1" smtClean="0"/>
              <a:t>bool</a:t>
            </a:r>
            <a:endParaRPr lang="en-US" altLang="es-CL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s-CL" sz="1600" i="1" dirty="0" err="1" smtClean="0"/>
              <a:t>L.size</a:t>
            </a:r>
            <a:r>
              <a:rPr lang="en-US" altLang="es-CL" sz="1600" i="1" dirty="0" smtClean="0"/>
              <a:t> </a:t>
            </a:r>
            <a:r>
              <a:rPr lang="en-US" altLang="es-CL" sz="1600" dirty="0" smtClean="0"/>
              <a:t>: </a:t>
            </a:r>
            <a:r>
              <a:rPr lang="en-US" altLang="es-CL" sz="1600" dirty="0" smtClean="0">
                <a:sym typeface="Wingdings" pitchFamily="2" charset="2"/>
              </a:rPr>
              <a:t></a:t>
            </a:r>
            <a:r>
              <a:rPr lang="en-US" altLang="es-CL" sz="1600" dirty="0" smtClean="0"/>
              <a:t> </a:t>
            </a:r>
            <a:r>
              <a:rPr lang="en-US" altLang="es-CL" sz="1600" dirty="0" err="1" smtClean="0"/>
              <a:t>int</a:t>
            </a:r>
            <a:endParaRPr lang="en-US" altLang="es-CL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s-CL" sz="1600" i="1" dirty="0" err="1" smtClean="0"/>
              <a:t>L.print</a:t>
            </a:r>
            <a:r>
              <a:rPr lang="en-US" altLang="es-CL" sz="1600" dirty="0" smtClean="0"/>
              <a:t>: </a:t>
            </a:r>
            <a:r>
              <a:rPr lang="en-US" altLang="es-CL" sz="1600" dirty="0" smtClean="0">
                <a:sym typeface="Wingdings" pitchFamily="2" charset="2"/>
              </a:rPr>
              <a:t> </a:t>
            </a:r>
            <a:endParaRPr lang="en-US" altLang="es-CL" sz="1600" dirty="0" smtClean="0"/>
          </a:p>
          <a:p>
            <a:pPr lvl="2" eaLnBrk="1" hangingPunct="1">
              <a:lnSpc>
                <a:spcPct val="80000"/>
              </a:lnSpc>
            </a:pPr>
            <a:endParaRPr lang="en-US" altLang="es-CL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4BC1BA1-C0F9-48A1-ACAD-E640BF2D1336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s-CL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ShopList ADT contract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713288"/>
          </a:xfrm>
        </p:spPr>
        <p:txBody>
          <a:bodyPr/>
          <a:lstStyle/>
          <a:p>
            <a:pPr eaLnBrk="1" hangingPunct="1"/>
            <a:r>
              <a:rPr lang="en-US" altLang="es-CL" sz="2400" dirty="0" smtClean="0">
                <a:cs typeface="Tahoma" pitchFamily="34" charset="0"/>
              </a:rPr>
              <a:t>Requirements</a:t>
            </a:r>
            <a:r>
              <a:rPr lang="en-US" altLang="es-CL" sz="2400" b="1" dirty="0" smtClean="0">
                <a:cs typeface="Tahoma" pitchFamily="34" charset="0"/>
              </a:rPr>
              <a:t> </a:t>
            </a:r>
            <a:r>
              <a:rPr lang="en-US" altLang="es-CL" sz="2000" dirty="0" smtClean="0">
                <a:cs typeface="Tahoma" pitchFamily="34" charset="0"/>
              </a:rPr>
              <a:t>for every list L and string s: </a:t>
            </a:r>
          </a:p>
          <a:p>
            <a:pPr lvl="1" eaLnBrk="1" hangingPunct="1"/>
            <a:r>
              <a:rPr lang="en-US" altLang="es-CL" sz="2000" dirty="0" smtClean="0">
                <a:cs typeface="Tahoma" pitchFamily="34" charset="0"/>
              </a:rPr>
              <a:t>(</a:t>
            </a:r>
            <a:r>
              <a:rPr lang="en-US" altLang="es-CL" sz="2000" dirty="0" err="1" smtClean="0">
                <a:cs typeface="Tahoma" pitchFamily="34" charset="0"/>
              </a:rPr>
              <a:t>L.add</a:t>
            </a:r>
            <a:r>
              <a:rPr lang="en-US" altLang="es-CL" sz="2000" dirty="0" smtClean="0">
                <a:cs typeface="Tahoma" pitchFamily="34" charset="0"/>
              </a:rPr>
              <a:t>(s)).find(s) = true </a:t>
            </a:r>
          </a:p>
          <a:p>
            <a:pPr lvl="1" eaLnBrk="1" hangingPunct="1"/>
            <a:r>
              <a:rPr lang="en-US" altLang="es-CL" sz="2000" dirty="0" smtClean="0">
                <a:cs typeface="Tahoma" pitchFamily="34" charset="0"/>
              </a:rPr>
              <a:t>(</a:t>
            </a:r>
            <a:r>
              <a:rPr lang="en-US" altLang="es-CL" sz="2000" dirty="0" err="1" smtClean="0">
                <a:cs typeface="Tahoma" pitchFamily="34" charset="0"/>
              </a:rPr>
              <a:t>L.remove</a:t>
            </a:r>
            <a:r>
              <a:rPr lang="en-US" altLang="es-CL" sz="2000" dirty="0" smtClean="0">
                <a:cs typeface="Tahoma" pitchFamily="34" charset="0"/>
              </a:rPr>
              <a:t>(s)).find(s) = false</a:t>
            </a:r>
          </a:p>
          <a:p>
            <a:pPr lvl="1" eaLnBrk="1" hangingPunct="1"/>
            <a:r>
              <a:rPr lang="en-US" altLang="es-CL" sz="2000" dirty="0" smtClean="0">
                <a:cs typeface="Tahoma" pitchFamily="34" charset="0"/>
              </a:rPr>
              <a:t>(</a:t>
            </a:r>
            <a:r>
              <a:rPr lang="en-US" altLang="es-CL" sz="2000" dirty="0" err="1" smtClean="0">
                <a:cs typeface="Tahoma" pitchFamily="34" charset="0"/>
              </a:rPr>
              <a:t>L.add</a:t>
            </a:r>
            <a:r>
              <a:rPr lang="en-US" altLang="es-CL" sz="2000" dirty="0" smtClean="0">
                <a:cs typeface="Tahoma" pitchFamily="34" charset="0"/>
              </a:rPr>
              <a:t>(s)).remove(s)  contains the same elements as L. </a:t>
            </a:r>
          </a:p>
          <a:p>
            <a:pPr lvl="1" eaLnBrk="1" hangingPunct="1"/>
            <a:r>
              <a:rPr lang="en-US" altLang="es-CL" sz="2000" dirty="0" smtClean="0">
                <a:cs typeface="Tahoma" pitchFamily="34" charset="0"/>
              </a:rPr>
              <a:t>L</a:t>
            </a:r>
            <a:r>
              <a:rPr lang="en-US" altLang="es-CL" sz="2000" dirty="0" smtClean="0">
                <a:cs typeface="Tahoma" pitchFamily="34" charset="0"/>
                <a:sym typeface="Wingdings 3"/>
              </a:rPr>
              <a:t></a:t>
            </a:r>
            <a:r>
              <a:rPr lang="en-US" altLang="es-CL" sz="2000" dirty="0" smtClean="0">
                <a:cs typeface="Tahoma" pitchFamily="34" charset="0"/>
              </a:rPr>
              <a:t> empty(); </a:t>
            </a:r>
          </a:p>
          <a:p>
            <a:pPr marL="457200" lvl="1" indent="0" eaLnBrk="1" hangingPunct="1">
              <a:buNone/>
              <a:tabLst>
                <a:tab pos="722313" algn="l"/>
              </a:tabLst>
            </a:pPr>
            <a:r>
              <a:rPr lang="en-US" altLang="es-CL" sz="2000" dirty="0" smtClean="0">
                <a:cs typeface="Tahoma" pitchFamily="34" charset="0"/>
              </a:rPr>
              <a:t>	</a:t>
            </a:r>
            <a:r>
              <a:rPr lang="en-US" altLang="es-CL" sz="2000" dirty="0" err="1" smtClean="0">
                <a:cs typeface="Tahoma" pitchFamily="34" charset="0"/>
              </a:rPr>
              <a:t>L.isEmpty</a:t>
            </a:r>
            <a:r>
              <a:rPr lang="en-US" altLang="es-CL" sz="2000" dirty="0" smtClean="0">
                <a:cs typeface="Tahoma" pitchFamily="34" charset="0"/>
              </a:rPr>
              <a:t>() = true </a:t>
            </a:r>
          </a:p>
          <a:p>
            <a:pPr marL="457200" lvl="1" indent="0" eaLnBrk="1" hangingPunct="1">
              <a:buNone/>
              <a:tabLst>
                <a:tab pos="722313" algn="l"/>
              </a:tabLst>
            </a:pPr>
            <a:r>
              <a:rPr lang="en-US" altLang="es-CL" sz="2000" dirty="0" smtClean="0">
                <a:cs typeface="Tahoma" pitchFamily="34" charset="0"/>
              </a:rPr>
              <a:t>	</a:t>
            </a:r>
            <a:r>
              <a:rPr lang="en-US" altLang="es-CL" sz="2000" dirty="0" err="1" smtClean="0">
                <a:cs typeface="Tahoma" pitchFamily="34" charset="0"/>
              </a:rPr>
              <a:t>L.size</a:t>
            </a:r>
            <a:r>
              <a:rPr lang="en-US" altLang="es-CL" sz="2000" dirty="0" smtClean="0">
                <a:cs typeface="Tahoma" pitchFamily="34" charset="0"/>
              </a:rPr>
              <a:t>() = 0</a:t>
            </a:r>
          </a:p>
          <a:p>
            <a:pPr lvl="1" eaLnBrk="1" hangingPunct="1"/>
            <a:r>
              <a:rPr lang="en-US" altLang="es-CL" sz="2000" dirty="0" smtClean="0">
                <a:cs typeface="Tahoma" pitchFamily="34" charset="0"/>
              </a:rPr>
              <a:t>(</a:t>
            </a:r>
            <a:r>
              <a:rPr lang="en-US" altLang="es-CL" sz="2000" dirty="0" err="1" smtClean="0">
                <a:cs typeface="Tahoma" pitchFamily="34" charset="0"/>
              </a:rPr>
              <a:t>L.add</a:t>
            </a:r>
            <a:r>
              <a:rPr lang="en-US" altLang="es-CL" sz="2000" dirty="0" smtClean="0">
                <a:cs typeface="Tahoma" pitchFamily="34" charset="0"/>
              </a:rPr>
              <a:t>(s)).</a:t>
            </a:r>
            <a:r>
              <a:rPr lang="en-US" altLang="es-CL" sz="2000" dirty="0" err="1" smtClean="0">
                <a:cs typeface="Tahoma" pitchFamily="34" charset="0"/>
              </a:rPr>
              <a:t>isEmpty</a:t>
            </a:r>
            <a:r>
              <a:rPr lang="en-US" altLang="es-CL" sz="2000" dirty="0" smtClean="0">
                <a:cs typeface="Tahoma" pitchFamily="34" charset="0"/>
              </a:rPr>
              <a:t>() = false </a:t>
            </a:r>
          </a:p>
          <a:p>
            <a:pPr lvl="1" eaLnBrk="1" hangingPunct="1"/>
            <a:r>
              <a:rPr lang="en-US" altLang="es-CL" sz="2000" dirty="0" err="1" smtClean="0">
                <a:cs typeface="Tahoma" pitchFamily="34" charset="0"/>
              </a:rPr>
              <a:t>L.size</a:t>
            </a:r>
            <a:r>
              <a:rPr lang="en-US" altLang="es-CL" sz="2000" dirty="0" smtClean="0">
                <a:cs typeface="Tahoma" pitchFamily="34" charset="0"/>
              </a:rPr>
              <a:t>() + 1 = (</a:t>
            </a:r>
            <a:r>
              <a:rPr lang="en-US" altLang="es-CL" sz="2000" dirty="0" err="1" smtClean="0">
                <a:cs typeface="Tahoma" pitchFamily="34" charset="0"/>
              </a:rPr>
              <a:t>L.add</a:t>
            </a:r>
            <a:r>
              <a:rPr lang="en-US" altLang="es-CL" sz="2000" dirty="0" smtClean="0">
                <a:cs typeface="Tahoma" pitchFamily="34" charset="0"/>
              </a:rPr>
              <a:t>(s)).size()</a:t>
            </a:r>
          </a:p>
          <a:p>
            <a:pPr eaLnBrk="1" hangingPunct="1"/>
            <a:r>
              <a:rPr lang="en-US" altLang="es-CL" sz="2400" dirty="0" smtClean="0">
                <a:cs typeface="Tahoma" pitchFamily="34" charset="0"/>
              </a:rPr>
              <a:t>Exceptions</a:t>
            </a:r>
            <a:r>
              <a:rPr lang="en-US" altLang="es-CL" sz="2800" b="1" dirty="0" smtClean="0">
                <a:cs typeface="Tahoma" pitchFamily="34" charset="0"/>
              </a:rPr>
              <a:t>:</a:t>
            </a:r>
            <a:r>
              <a:rPr lang="en-US" altLang="es-CL" sz="2800" dirty="0" smtClean="0">
                <a:cs typeface="Tahoma" pitchFamily="34" charset="0"/>
              </a:rPr>
              <a:t> </a:t>
            </a:r>
          </a:p>
          <a:p>
            <a:pPr lvl="1" eaLnBrk="1" hangingPunct="1"/>
            <a:r>
              <a:rPr lang="en-US" altLang="es-CL" sz="2000" dirty="0" smtClean="0">
                <a:cs typeface="Tahoma" pitchFamily="34" charset="0"/>
              </a:rPr>
              <a:t>L</a:t>
            </a:r>
            <a:r>
              <a:rPr lang="en-US" altLang="es-CL" sz="2000" dirty="0" smtClean="0">
                <a:cs typeface="Tahoma" pitchFamily="34" charset="0"/>
                <a:sym typeface="Wingdings 3"/>
              </a:rPr>
              <a:t></a:t>
            </a:r>
            <a:r>
              <a:rPr lang="en-US" altLang="es-CL" sz="2000" dirty="0" smtClean="0">
                <a:cs typeface="Tahoma" pitchFamily="34" charset="0"/>
              </a:rPr>
              <a:t> empty(); </a:t>
            </a:r>
            <a:r>
              <a:rPr lang="en-US" altLang="es-CL" sz="2000" dirty="0" err="1" smtClean="0">
                <a:cs typeface="Tahoma" pitchFamily="34" charset="0"/>
              </a:rPr>
              <a:t>L.remove</a:t>
            </a:r>
            <a:r>
              <a:rPr lang="en-US" altLang="es-CL" sz="2000" dirty="0" smtClean="0">
                <a:cs typeface="Tahoma" pitchFamily="34" charset="0"/>
              </a:rPr>
              <a:t>(s) is illegal</a:t>
            </a:r>
            <a:r>
              <a:rPr lang="en-US" altLang="es-CL" sz="2400" dirty="0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s-CL" sz="2800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068BC05-24D8-48CD-91C9-04D22B9D72FF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s-CL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Importance of the contract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1963" y="1208088"/>
            <a:ext cx="8218487" cy="5072062"/>
          </a:xfrm>
        </p:spPr>
        <p:txBody>
          <a:bodyPr/>
          <a:lstStyle/>
          <a:p>
            <a:pPr eaLnBrk="1" hangingPunct="1"/>
            <a:r>
              <a:rPr lang="en-US" altLang="es-CL" smtClean="0"/>
              <a:t>A contract is an agreement between two parties; in this case</a:t>
            </a:r>
          </a:p>
          <a:p>
            <a:pPr lvl="1" eaLnBrk="1" hangingPunct="1"/>
            <a:r>
              <a:rPr lang="en-US" altLang="es-CL" smtClean="0"/>
              <a:t>The </a:t>
            </a:r>
            <a:r>
              <a:rPr lang="en-US" altLang="es-CL" smtClean="0">
                <a:solidFill>
                  <a:schemeClr val="tx2"/>
                </a:solidFill>
              </a:rPr>
              <a:t>implementer</a:t>
            </a:r>
            <a:r>
              <a:rPr lang="en-US" altLang="es-CL" smtClean="0"/>
              <a:t> of the ADT, who is concerned with making the operations correct and efficient</a:t>
            </a:r>
          </a:p>
          <a:p>
            <a:pPr lvl="1" eaLnBrk="1" hangingPunct="1"/>
            <a:r>
              <a:rPr lang="en-US" altLang="es-CL" smtClean="0"/>
              <a:t>The </a:t>
            </a:r>
            <a:r>
              <a:rPr lang="en-US" altLang="es-CL" smtClean="0">
                <a:solidFill>
                  <a:schemeClr val="tx2"/>
                </a:solidFill>
              </a:rPr>
              <a:t>applications programmer</a:t>
            </a:r>
            <a:r>
              <a:rPr lang="en-US" altLang="es-CL" smtClean="0"/>
              <a:t>, who just wants to </a:t>
            </a:r>
            <a:r>
              <a:rPr lang="en-US" altLang="es-CL" i="1" smtClean="0"/>
              <a:t>use</a:t>
            </a:r>
            <a:r>
              <a:rPr lang="en-US" altLang="es-CL" smtClean="0"/>
              <a:t> the ADT</a:t>
            </a:r>
          </a:p>
          <a:p>
            <a:pPr eaLnBrk="1" hangingPunct="1"/>
            <a:r>
              <a:rPr lang="en-US" altLang="es-CL" smtClean="0"/>
              <a:t>It doesn’t matter if you are </a:t>
            </a:r>
            <a:r>
              <a:rPr lang="en-US" altLang="es-CL" i="1" smtClean="0"/>
              <a:t>both</a:t>
            </a:r>
            <a:r>
              <a:rPr lang="en-US" altLang="es-CL" smtClean="0"/>
              <a:t> of these parties; the contract is </a:t>
            </a:r>
            <a:r>
              <a:rPr lang="en-US" altLang="es-CL" i="1" smtClean="0"/>
              <a:t>still essential</a:t>
            </a:r>
            <a:r>
              <a:rPr lang="en-US" altLang="es-CL" smtClean="0"/>
              <a:t> for good code</a:t>
            </a:r>
          </a:p>
          <a:p>
            <a:pPr eaLnBrk="1" hangingPunct="1"/>
            <a:endParaRPr lang="en-US" altLang="es-C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92CC74-8D9D-44D5-B884-67C84D4436D8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s-CL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CL" dirty="0" smtClean="0"/>
              <a:t>When coding…	</a:t>
            </a:r>
            <a:endParaRPr lang="es-CL" altLang="es-CL" dirty="0" smtClean="0"/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7634" y="1905000"/>
            <a:ext cx="8365991" cy="41148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en-GB" altLang="es-CL" sz="2800" dirty="0" smtClean="0"/>
              <a:t>The program should, ideally, be separated in:</a:t>
            </a:r>
          </a:p>
          <a:p>
            <a:pPr lvl="1" eaLnBrk="1" hangingPunct="1"/>
            <a:r>
              <a:rPr lang="en-GB" altLang="es-CL" sz="2400" dirty="0" smtClean="0">
                <a:solidFill>
                  <a:schemeClr val="tx2"/>
                </a:solidFill>
              </a:rPr>
              <a:t>Interface</a:t>
            </a:r>
            <a:r>
              <a:rPr lang="en-GB" altLang="es-CL" sz="2400" dirty="0" smtClean="0"/>
              <a:t>: defines the ADT</a:t>
            </a:r>
          </a:p>
          <a:p>
            <a:pPr lvl="1" eaLnBrk="1" hangingPunct="1"/>
            <a:r>
              <a:rPr lang="en-GB" altLang="es-CL" sz="2400" dirty="0" smtClean="0">
                <a:solidFill>
                  <a:schemeClr val="tx2"/>
                </a:solidFill>
              </a:rPr>
              <a:t>Implementation</a:t>
            </a:r>
            <a:r>
              <a:rPr lang="en-GB" altLang="es-CL" sz="2400" dirty="0" smtClean="0"/>
              <a:t>: that specifies the data type defined in the ADT</a:t>
            </a:r>
          </a:p>
          <a:p>
            <a:pPr lvl="1" eaLnBrk="1" hangingPunct="1"/>
            <a:r>
              <a:rPr lang="en-GB" altLang="es-CL" sz="2400" dirty="0" smtClean="0">
                <a:solidFill>
                  <a:schemeClr val="tx2"/>
                </a:solidFill>
              </a:rPr>
              <a:t>Client</a:t>
            </a:r>
            <a:r>
              <a:rPr lang="en-GB" altLang="es-CL" sz="2400" dirty="0" smtClean="0"/>
              <a:t>: a program that uses the data type</a:t>
            </a:r>
            <a:endParaRPr lang="en-GB" altLang="es-CL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532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CF7FA3-3FA5-49E0-AE49-2ED48D349F89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s-CL" sz="1400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dirty="0" smtClean="0"/>
              <a:t>Data types</a:t>
            </a:r>
          </a:p>
        </p:txBody>
      </p:sp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dirty="0" smtClean="0"/>
              <a:t>We </a:t>
            </a:r>
            <a:r>
              <a:rPr lang="en-US" altLang="es-CL" dirty="0" smtClean="0">
                <a:solidFill>
                  <a:schemeClr val="tx2"/>
                </a:solidFill>
              </a:rPr>
              <a:t>type</a:t>
            </a:r>
            <a:r>
              <a:rPr lang="en-US" altLang="es-CL" dirty="0" smtClean="0"/>
              <a:t> data--classify it into various categories--such as </a:t>
            </a:r>
            <a:r>
              <a:rPr lang="en-US" altLang="es-CL" dirty="0" err="1" smtClean="0">
                <a:solidFill>
                  <a:schemeClr val="accent2"/>
                </a:solidFill>
                <a:latin typeface="Verdana" pitchFamily="34" charset="0"/>
              </a:rPr>
              <a:t>int</a:t>
            </a:r>
            <a:r>
              <a:rPr lang="en-US" altLang="es-CL" dirty="0" smtClean="0"/>
              <a:t>, </a:t>
            </a:r>
            <a:r>
              <a:rPr lang="en-US" altLang="es-CL" dirty="0" err="1" smtClean="0">
                <a:solidFill>
                  <a:schemeClr val="accent2"/>
                </a:solidFill>
                <a:latin typeface="Verdana" pitchFamily="34" charset="0"/>
              </a:rPr>
              <a:t>bool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string, float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dirty="0" smtClean="0"/>
              <a:t>A </a:t>
            </a:r>
            <a:r>
              <a:rPr lang="en-US" altLang="es-CL" b="1" dirty="0" smtClean="0">
                <a:solidFill>
                  <a:schemeClr val="tx2"/>
                </a:solidFill>
              </a:rPr>
              <a:t>data type</a:t>
            </a:r>
            <a:r>
              <a:rPr lang="en-US" altLang="es-CL" dirty="0" smtClean="0"/>
              <a:t> represents a set of possible values, such as {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...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-2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...</a:t>
            </a:r>
            <a:r>
              <a:rPr lang="en-US" altLang="es-CL" dirty="0" smtClean="0"/>
              <a:t>}, or {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true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false</a:t>
            </a:r>
            <a:r>
              <a:rPr lang="en-US" altLang="es-CL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 dirty="0" smtClean="0"/>
              <a:t>By typing our variables, we allow the computer to find some of our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D243278-3408-47BC-A8EC-EAAB52F5F86F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s-CL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CL" smtClean="0"/>
              <a:t>In C…</a:t>
            </a:r>
            <a:endParaRPr lang="es-CL" altLang="es-CL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65113" y="1658938"/>
            <a:ext cx="4233862" cy="43783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typedef int numType;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numType randNum(){  return rand();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int main(int argc, char *argv[])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int i, N = atoi(argv[1]);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float m1 = 0.0, m2 = 0.0;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numType x;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for (i = 0; i &lt; N; i++)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  x = randNum();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  m1 += ((float) x)/N;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  m2 += ((float) x*x)/N;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printf(" Average: %f\n", m1);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printf("Std. deviation: %f\n", sqrt(m2-m1*m1));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  return (0);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595688" y="15636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2400"/>
              <a:t>avg.c</a:t>
            </a:r>
            <a:endParaRPr lang="es-CL" altLang="es-CL" sz="2400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103813" y="657225"/>
            <a:ext cx="3460750" cy="4921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typedef int Number;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Number randNum( );</a:t>
            </a:r>
            <a:endParaRPr lang="es-CL" altLang="es-CL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7583055" y="619125"/>
            <a:ext cx="998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2000" dirty="0" err="1" smtClean="0"/>
              <a:t>Num.h</a:t>
            </a:r>
            <a:endParaRPr lang="es-CL" altLang="es-CL" sz="2000" dirty="0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5105400" y="1393825"/>
            <a:ext cx="3460750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#include "Num.h"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Number randNum() { return rand();}</a:t>
            </a:r>
            <a:endParaRPr lang="es-CL" altLang="es-CL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7527637" y="1365250"/>
            <a:ext cx="116075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2000" dirty="0" err="1" smtClean="0"/>
              <a:t>Num.c</a:t>
            </a:r>
            <a:endParaRPr lang="es-CL" altLang="es-CL" sz="2000" dirty="0"/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5145088" y="2413000"/>
            <a:ext cx="3960812" cy="4149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Num.h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"</a:t>
            </a:r>
            <a:endParaRPr lang="es-CL" altLang="es-CL" sz="1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i, N =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m1 = 0.0, m2 = 0.0;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altLang="es-CL" sz="10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CL" altLang="es-CL" sz="1000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(i = 0; i &lt; N; i++)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randNum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  m1 += ((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) x)/N;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  m2 += ((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) x*x)/N;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("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Average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: %f\n", m1);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Std.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deviation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: %f\n",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(m2-m1*m1));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altLang="es-CL" sz="1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 (0);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CL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8116888" y="22828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2000"/>
              <a:t>avg.c</a:t>
            </a:r>
            <a:endParaRPr lang="es-CL" altLang="es-CL" sz="2000"/>
          </a:p>
        </p:txBody>
      </p:sp>
      <p:sp>
        <p:nvSpPr>
          <p:cNvPr id="15372" name="AutoShape 11"/>
          <p:cNvSpPr>
            <a:spLocks/>
          </p:cNvSpPr>
          <p:nvPr/>
        </p:nvSpPr>
        <p:spPr bwMode="auto">
          <a:xfrm rot="10800000">
            <a:off x="4648200" y="565150"/>
            <a:ext cx="366713" cy="5788025"/>
          </a:xfrm>
          <a:prstGeom prst="rightBrace">
            <a:avLst>
              <a:gd name="adj1" fmla="val 131529"/>
              <a:gd name="adj2" fmla="val 50495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solidFill>
                <a:schemeClr val="tx2"/>
              </a:solidFill>
            </a:endParaRP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5041900" y="368300"/>
            <a:ext cx="1216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Interface</a:t>
            </a:r>
            <a:endParaRPr lang="es-CL" altLang="es-CL" sz="1600">
              <a:solidFill>
                <a:schemeClr val="tx2"/>
              </a:solidFill>
            </a:endParaRP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4927600" y="1111250"/>
            <a:ext cx="183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Implementation</a:t>
            </a:r>
            <a:endParaRPr lang="es-CL" altLang="es-CL" sz="1600">
              <a:solidFill>
                <a:schemeClr val="tx2"/>
              </a:solidFill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060950" y="2132013"/>
            <a:ext cx="183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Client</a:t>
            </a:r>
            <a:endParaRPr lang="es-CL" altLang="es-CL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522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DAD933-C31F-4FF4-9274-055E5564901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s-CL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247650"/>
            <a:ext cx="7772400" cy="766763"/>
          </a:xfrm>
        </p:spPr>
        <p:txBody>
          <a:bodyPr/>
          <a:lstStyle/>
          <a:p>
            <a:pPr eaLnBrk="1" hangingPunct="1"/>
            <a:r>
              <a:rPr lang="en-GB" altLang="es-CL" smtClean="0"/>
              <a:t>In Java</a:t>
            </a:r>
            <a:endParaRPr lang="es-CL" altLang="es-CL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74638" y="1316038"/>
            <a:ext cx="4233862" cy="9493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263525" algn="l"/>
                <a:tab pos="536575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tabLst>
                <a:tab pos="263525" algn="l"/>
                <a:tab pos="5365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public interface Stack&lt;E&gt;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	public E pop();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       public void push(E element);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2725" y="1027113"/>
            <a:ext cx="1216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Interface</a:t>
            </a:r>
            <a:endParaRPr lang="es-CL" altLang="es-CL" sz="1600">
              <a:solidFill>
                <a:schemeClr val="tx2"/>
              </a:solidFill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239713" y="2736850"/>
            <a:ext cx="4291012" cy="36925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442913" algn="l"/>
                <a:tab pos="715963" algn="l"/>
                <a:tab pos="11684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tabLst>
                <a:tab pos="442913" algn="l"/>
                <a:tab pos="715963" algn="l"/>
                <a:tab pos="11684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public class ArrayStack&lt;E&gt; implements Stack&lt;E&gt; {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protected E S[];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protected int top=-1;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protected int capacity; 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public ArrayStack(int cap){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capacity=cap;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S=(E[])new Object[cap]; 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public E pop()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	E element;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if(top&gt;=0){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	S[top--]=null;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	return element;}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      public void push(E element) {S[++top]=element;}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>
                <a:latin typeface="Courier New" pitchFamily="49" charset="0"/>
                <a:cs typeface="Courier New" pitchFamily="49" charset="0"/>
              </a:rPr>
              <a:t>}</a:t>
            </a:r>
            <a:endParaRPr lang="es-CL" altLang="es-CL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85738" y="2452688"/>
            <a:ext cx="183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Implementation</a:t>
            </a:r>
            <a:endParaRPr lang="es-CL" altLang="es-CL" sz="1600">
              <a:solidFill>
                <a:schemeClr val="tx2"/>
              </a:solidFill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689475" y="1316038"/>
            <a:ext cx="4416425" cy="16351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79388" algn="l"/>
                <a:tab pos="715963" algn="l"/>
                <a:tab pos="11684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tabLst>
                <a:tab pos="179388" algn="l"/>
                <a:tab pos="715963" algn="l"/>
                <a:tab pos="11684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	Object o;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Stack&lt;Integer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&gt; A = new 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&lt;Integer&gt;(30);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(7);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(8);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	o=</a:t>
            </a:r>
            <a:r>
              <a:rPr lang="en-US" altLang="es-CL" sz="1000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>
                <a:latin typeface="Courier New" pitchFamily="49" charset="0"/>
                <a:cs typeface="Courier New" pitchFamily="49" charset="0"/>
              </a:rPr>
              <a:t>}</a:t>
            </a:r>
            <a:endParaRPr lang="es-CL" altLang="es-C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795838" y="1031875"/>
            <a:ext cx="183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Client</a:t>
            </a:r>
            <a:endParaRPr lang="es-CL" altLang="es-CL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DAD933-C31F-4FF4-9274-055E5564901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s-CL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247650"/>
            <a:ext cx="7772400" cy="766763"/>
          </a:xfrm>
        </p:spPr>
        <p:txBody>
          <a:bodyPr/>
          <a:lstStyle/>
          <a:p>
            <a:pPr eaLnBrk="1" hangingPunct="1"/>
            <a:r>
              <a:rPr lang="en-GB" altLang="es-CL" dirty="0" smtClean="0"/>
              <a:t>In C++</a:t>
            </a:r>
            <a:endParaRPr lang="es-CL" altLang="es-CL" dirty="0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74638" y="1316038"/>
            <a:ext cx="4233862" cy="116955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263525" algn="l"/>
                <a:tab pos="536575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tabLst>
                <a:tab pos="263525" algn="l"/>
                <a:tab pos="5365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263525" algn="l"/>
                <a:tab pos="536575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class stack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pop() =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virtual void push(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element) =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altLang="es-C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2725" y="1027113"/>
            <a:ext cx="1216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Interface</a:t>
            </a:r>
            <a:endParaRPr lang="es-CL" altLang="es-CL" sz="1600">
              <a:solidFill>
                <a:schemeClr val="tx2"/>
              </a:solidFill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239713" y="2736850"/>
            <a:ext cx="4291012" cy="393954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442913" algn="l"/>
                <a:tab pos="715963" algn="l"/>
                <a:tab pos="11684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tabLst>
                <a:tab pos="442913" algn="l"/>
                <a:tab pos="715963" algn="l"/>
                <a:tab pos="11684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442913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array_stack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: stack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array_stack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	~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array_stack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pop();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	void push(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element);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private: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* container;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array_stack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::pop()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if(top&gt;=0) return container[top--];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CL" altLang="es-C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85738" y="2452688"/>
            <a:ext cx="183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Implementation</a:t>
            </a:r>
            <a:endParaRPr lang="es-CL" altLang="es-CL" sz="1600">
              <a:solidFill>
                <a:schemeClr val="tx2"/>
              </a:solidFill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689475" y="1316038"/>
            <a:ext cx="4416425" cy="16351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79388" algn="l"/>
                <a:tab pos="715963" algn="l"/>
                <a:tab pos="11684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tabLst>
                <a:tab pos="179388" algn="l"/>
                <a:tab pos="715963" algn="l"/>
                <a:tab pos="11684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tabLst>
                <a:tab pos="179388" algn="l"/>
                <a:tab pos="715963" algn="l"/>
                <a:tab pos="11684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stack s = 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array_stack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s.push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s.push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&lt;&lt; s.pop() &lt;&lt; 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 &lt;&lt; s.pop() &lt;&lt; </a:t>
            </a:r>
            <a:r>
              <a:rPr lang="en-US" altLang="es-CL" sz="1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CL" altLang="es-C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795838" y="1031875"/>
            <a:ext cx="183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s-CL" sz="1600">
                <a:solidFill>
                  <a:schemeClr val="tx2"/>
                </a:solidFill>
              </a:rPr>
              <a:t>Client</a:t>
            </a:r>
            <a:endParaRPr lang="es-CL" altLang="es-CL" sz="1600">
              <a:solidFill>
                <a:schemeClr val="tx2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12640" y="3688080"/>
            <a:ext cx="455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This is a stack of </a:t>
            </a:r>
            <a:r>
              <a:rPr lang="en-US" dirty="0" err="1" smtClean="0"/>
              <a:t>ints</a:t>
            </a:r>
            <a:r>
              <a:rPr lang="en-US" dirty="0" smtClean="0"/>
              <a:t>,</a:t>
            </a:r>
            <a:r>
              <a:rPr lang="es-ES" dirty="0" smtClean="0"/>
              <a:t> </a:t>
            </a:r>
            <a:r>
              <a:rPr lang="en-US" dirty="0" smtClean="0"/>
              <a:t>templates</a:t>
            </a:r>
          </a:p>
          <a:p>
            <a:pPr algn="l"/>
            <a:r>
              <a:rPr lang="en-US" dirty="0" smtClean="0"/>
              <a:t>can be used to generalize this</a:t>
            </a:r>
          </a:p>
          <a:p>
            <a:pPr algn="l"/>
            <a:r>
              <a:rPr lang="en-US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75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132FED4-4D32-42AF-8BAC-D4D3109BAE2D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s-CL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1381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>
                <a:solidFill>
                  <a:srgbClr val="009900"/>
                </a:solidFill>
              </a:rPr>
              <a:t>Example:</a:t>
            </a:r>
            <a:r>
              <a:rPr lang="en-US" altLang="es-CL" dirty="0" smtClean="0"/>
              <a:t> Point ADT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4650" y="1643063"/>
            <a:ext cx="8393113" cy="4889500"/>
          </a:xfrm>
        </p:spPr>
        <p:txBody>
          <a:bodyPr/>
          <a:lstStyle/>
          <a:p>
            <a:pPr eaLnBrk="1" hangingPunct="1"/>
            <a:r>
              <a:rPr lang="en-US" altLang="es-CL" sz="2800" dirty="0" smtClean="0"/>
              <a:t>Point with coordinates x and y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endParaRPr lang="en-US" altLang="es-CL" sz="1200" dirty="0" smtClean="0">
              <a:latin typeface="Verdana" pitchFamily="34" charset="0"/>
            </a:endParaRPr>
          </a:p>
          <a:p>
            <a:pPr lvl="1" eaLnBrk="1" hangingPunct="1">
              <a:buClr>
                <a:srgbClr val="FFFF99"/>
              </a:buClr>
              <a:buNone/>
            </a:pPr>
            <a:r>
              <a:rPr lang="es-CL" sz="1600" dirty="0" err="1" smtClean="0"/>
              <a:t>public</a:t>
            </a:r>
            <a:r>
              <a:rPr lang="es-CL" sz="1600" dirty="0" smtClean="0"/>
              <a:t> interface 2DPoint { 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n-US" sz="1600" dirty="0" smtClean="0"/>
              <a:t>// Return the x-coordinate of this point.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s-CL" sz="1600" dirty="0" err="1" smtClean="0"/>
              <a:t>public</a:t>
            </a:r>
            <a:r>
              <a:rPr lang="es-CL" sz="1600" dirty="0" smtClean="0"/>
              <a:t> </a:t>
            </a:r>
            <a:r>
              <a:rPr lang="es-CL" sz="1600" dirty="0" err="1" smtClean="0"/>
              <a:t>double</a:t>
            </a:r>
            <a:r>
              <a:rPr lang="es-CL" sz="1600" dirty="0" smtClean="0"/>
              <a:t> </a:t>
            </a:r>
            <a:r>
              <a:rPr lang="es-CL" sz="1600" dirty="0" err="1" smtClean="0"/>
              <a:t>getX</a:t>
            </a:r>
            <a:r>
              <a:rPr lang="es-CL" sz="1600" dirty="0" smtClean="0"/>
              <a:t>();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n-US" sz="1600" dirty="0" smtClean="0"/>
              <a:t>// Modifies the x-coordinate of this point.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s-CL" sz="1600" dirty="0" err="1" smtClean="0"/>
              <a:t>public</a:t>
            </a:r>
            <a:r>
              <a:rPr lang="es-CL" sz="1600" dirty="0" smtClean="0"/>
              <a:t> </a:t>
            </a:r>
            <a:r>
              <a:rPr lang="es-CL" sz="1600" dirty="0" err="1" smtClean="0"/>
              <a:t>void</a:t>
            </a:r>
            <a:r>
              <a:rPr lang="es-CL" sz="1600" dirty="0" smtClean="0"/>
              <a:t> </a:t>
            </a:r>
            <a:r>
              <a:rPr lang="es-CL" sz="1600" dirty="0" err="1" smtClean="0"/>
              <a:t>setX</a:t>
            </a:r>
            <a:r>
              <a:rPr lang="es-CL" sz="1600" dirty="0" smtClean="0"/>
              <a:t>();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n-US" sz="1600" dirty="0" smtClean="0"/>
              <a:t>// Return the y-coordinate of this point.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s-CL" sz="1600" dirty="0" err="1" smtClean="0"/>
              <a:t>public</a:t>
            </a:r>
            <a:r>
              <a:rPr lang="es-CL" sz="1600" dirty="0" smtClean="0"/>
              <a:t> </a:t>
            </a:r>
            <a:r>
              <a:rPr lang="es-CL" sz="1600" dirty="0" err="1" smtClean="0"/>
              <a:t>double</a:t>
            </a:r>
            <a:r>
              <a:rPr lang="es-CL" sz="1600" dirty="0" smtClean="0"/>
              <a:t> </a:t>
            </a:r>
            <a:r>
              <a:rPr lang="es-CL" sz="1600" dirty="0" err="1" smtClean="0"/>
              <a:t>getY</a:t>
            </a:r>
            <a:r>
              <a:rPr lang="es-CL" sz="1600" dirty="0" smtClean="0"/>
              <a:t>();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n-US" sz="1600" dirty="0" smtClean="0"/>
              <a:t>// Modifies the y-coordinate of this point.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s-CL" sz="1600" dirty="0" err="1" smtClean="0"/>
              <a:t>public</a:t>
            </a:r>
            <a:r>
              <a:rPr lang="es-CL" sz="1600" dirty="0" smtClean="0"/>
              <a:t> </a:t>
            </a:r>
            <a:r>
              <a:rPr lang="es-CL" sz="1600" dirty="0" err="1" smtClean="0"/>
              <a:t>void</a:t>
            </a:r>
            <a:r>
              <a:rPr lang="es-CL" sz="1600" dirty="0" smtClean="0"/>
              <a:t> </a:t>
            </a:r>
            <a:r>
              <a:rPr lang="es-CL" sz="1600" dirty="0" err="1" smtClean="0"/>
              <a:t>setY</a:t>
            </a:r>
            <a:r>
              <a:rPr lang="es-CL" sz="1600" dirty="0" smtClean="0"/>
              <a:t>();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n-US" sz="1600" dirty="0" smtClean="0"/>
              <a:t>// Print string of form (</a:t>
            </a:r>
            <a:r>
              <a:rPr lang="en-US" sz="1600" dirty="0" err="1" smtClean="0"/>
              <a:t>x,y</a:t>
            </a:r>
            <a:r>
              <a:rPr lang="en-US" sz="1600" dirty="0" smtClean="0"/>
              <a:t>)</a:t>
            </a:r>
            <a:endParaRPr lang="es-CL" sz="1600" dirty="0" smtClean="0"/>
          </a:p>
          <a:p>
            <a:pPr lvl="1" eaLnBrk="1" hangingPunct="1">
              <a:buClr>
                <a:srgbClr val="FFFF99"/>
              </a:buClr>
              <a:buNone/>
            </a:pPr>
            <a:r>
              <a:rPr lang="es-CL" sz="1600" dirty="0" err="1" smtClean="0"/>
              <a:t>public</a:t>
            </a:r>
            <a:r>
              <a:rPr lang="es-CL" sz="1600" dirty="0" smtClean="0"/>
              <a:t> </a:t>
            </a:r>
            <a:r>
              <a:rPr lang="es-CL" sz="1600" dirty="0" err="1" smtClean="0"/>
              <a:t>void</a:t>
            </a:r>
            <a:r>
              <a:rPr lang="es-CL" sz="1600" dirty="0" smtClean="0"/>
              <a:t> </a:t>
            </a:r>
            <a:r>
              <a:rPr lang="es-CL" sz="1600" dirty="0" err="1" smtClean="0"/>
              <a:t>print</a:t>
            </a:r>
            <a:r>
              <a:rPr lang="es-CL" sz="1600" dirty="0" smtClean="0"/>
              <a:t>();</a:t>
            </a:r>
          </a:p>
          <a:p>
            <a:pPr lvl="1" eaLnBrk="1" hangingPunct="1">
              <a:buClr>
                <a:srgbClr val="FFFF99"/>
              </a:buClr>
              <a:buNone/>
            </a:pPr>
            <a:r>
              <a:rPr lang="es-CL" altLang="es-CL" sz="1600" dirty="0">
                <a:latin typeface="Verdana" pitchFamily="34" charset="0"/>
              </a:rPr>
              <a:t>}</a:t>
            </a:r>
            <a:endParaRPr lang="en-US" altLang="es-CL" sz="1600" dirty="0" smtClean="0">
              <a:latin typeface="Verdana" pitchFamily="34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977731" y="4608512"/>
            <a:ext cx="20685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V="1">
            <a:off x="6042819" y="2779712"/>
            <a:ext cx="0" cy="19161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655594" y="4573587"/>
            <a:ext cx="315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altLang="es-CL" sz="200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669756" y="3560762"/>
            <a:ext cx="31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altLang="es-CL" sz="2000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6787490" y="3827411"/>
            <a:ext cx="0" cy="360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3" name="2 CuadroTexto"/>
          <p:cNvSpPr txBox="1"/>
          <p:nvPr/>
        </p:nvSpPr>
        <p:spPr>
          <a:xfrm>
            <a:off x="6734507" y="360531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(</a:t>
            </a:r>
            <a:r>
              <a:rPr lang="es-CL" sz="1400" dirty="0" err="1" smtClean="0"/>
              <a:t>x,y</a:t>
            </a:r>
            <a:r>
              <a:rPr lang="es-CL" sz="1400" dirty="0" smtClean="0"/>
              <a:t>)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xmlns="" val="21449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BAD54A-7B89-406F-BBB3-B5F51BC4178E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s-CL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3381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>
                <a:solidFill>
                  <a:srgbClr val="009900"/>
                </a:solidFill>
              </a:rPr>
              <a:t>Example:</a:t>
            </a:r>
            <a:r>
              <a:rPr lang="en-US" altLang="es-CL" dirty="0" smtClean="0"/>
              <a:t> Point ADT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17513" y="1671638"/>
            <a:ext cx="8469312" cy="47355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s-CL" sz="2800" smtClean="0"/>
              <a:t>How do </a:t>
            </a:r>
            <a:r>
              <a:rPr lang="en-US" altLang="es-CL" sz="2800" dirty="0" smtClean="0"/>
              <a:t>we implement the Point ADT? We need: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s-CL" sz="2000" dirty="0" smtClean="0"/>
              <a:t>A </a:t>
            </a:r>
            <a:r>
              <a:rPr lang="en-US" altLang="es-CL" sz="2000" dirty="0"/>
              <a:t>data representation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s-CL" sz="1800" dirty="0" smtClean="0"/>
              <a:t>must be able to represent all possible values of the ADT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s-CL" sz="1800" dirty="0" smtClean="0"/>
              <a:t>should be private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s-CL" sz="2000" dirty="0" smtClean="0"/>
              <a:t>An algorithm for each of the possible operations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s-CL" sz="1800" dirty="0" smtClean="0"/>
              <a:t>must be consistent with the chosen representation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s-CL" sz="1800" dirty="0" smtClean="0"/>
              <a:t>all auxiliary (helper) operations that are not in the contract should be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64411" y="-115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Implementations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36717" y="1057682"/>
            <a:ext cx="5911030" cy="2643957"/>
          </a:xfrm>
        </p:spPr>
        <p:txBody>
          <a:bodyPr/>
          <a:lstStyle/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dirty="0" smtClean="0">
                <a:latin typeface="Verdana" pitchFamily="34" charset="0"/>
              </a:rPr>
              <a:t>class </a:t>
            </a:r>
            <a:r>
              <a:rPr lang="en-US" altLang="es-CL" sz="1400" dirty="0" err="1" smtClean="0">
                <a:latin typeface="Verdana" pitchFamily="34" charset="0"/>
              </a:rPr>
              <a:t>PointCoords</a:t>
            </a:r>
            <a:r>
              <a:rPr lang="en-US" altLang="es-CL" sz="1400" dirty="0" smtClean="0">
                <a:latin typeface="Verdana" pitchFamily="34" charset="0"/>
              </a:rPr>
              <a:t> implements 2DPoint{ 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dirty="0" smtClean="0">
                <a:latin typeface="Verdana" pitchFamily="34" charset="0"/>
              </a:rPr>
              <a:t>	</a:t>
            </a:r>
            <a:r>
              <a:rPr lang="en-US" altLang="es-CL" sz="1400" dirty="0" smtClean="0">
                <a:solidFill>
                  <a:srgbClr val="C00000"/>
                </a:solidFill>
                <a:latin typeface="Verdana" pitchFamily="34" charset="0"/>
              </a:rPr>
              <a:t>private double x, y;</a:t>
            </a:r>
          </a:p>
          <a:p>
            <a:pPr eaLnBrk="1" hangingPunct="1">
              <a:buClr>
                <a:srgbClr val="FFFF99"/>
              </a:buClr>
              <a:buNone/>
            </a:pPr>
            <a:r>
              <a:rPr lang="en-US" altLang="es-CL" sz="1400" dirty="0" smtClean="0">
                <a:latin typeface="Verdana" pitchFamily="34" charset="0"/>
              </a:rPr>
              <a:t>	public </a:t>
            </a:r>
            <a:r>
              <a:rPr lang="en-US" altLang="es-CL" sz="1400" dirty="0" err="1" smtClean="0">
                <a:latin typeface="Verdana" pitchFamily="34" charset="0"/>
              </a:rPr>
              <a:t>PointCoords</a:t>
            </a:r>
            <a:r>
              <a:rPr lang="en-US" altLang="es-CL" sz="1400" dirty="0" smtClean="0">
                <a:latin typeface="Verdana" pitchFamily="34" charset="0"/>
              </a:rPr>
              <a:t>(double x, double y){</a:t>
            </a:r>
            <a:r>
              <a:rPr lang="en-US" altLang="es-CL" sz="1400" dirty="0" err="1" smtClean="0">
                <a:latin typeface="Verdana" pitchFamily="34" charset="0"/>
              </a:rPr>
              <a:t>this.x</a:t>
            </a:r>
            <a:r>
              <a:rPr lang="en-US" altLang="es-CL" sz="1400" dirty="0" smtClean="0">
                <a:latin typeface="Verdana" pitchFamily="34" charset="0"/>
              </a:rPr>
              <a:t> = x; </a:t>
            </a:r>
            <a:r>
              <a:rPr lang="en-US" altLang="es-CL" sz="1400" dirty="0" err="1" smtClean="0">
                <a:latin typeface="Verdana" pitchFamily="34" charset="0"/>
              </a:rPr>
              <a:t>this.y</a:t>
            </a:r>
            <a:r>
              <a:rPr lang="en-US" altLang="es-CL" sz="1400" dirty="0" smtClean="0">
                <a:latin typeface="Verdana" pitchFamily="34" charset="0"/>
              </a:rPr>
              <a:t> = y;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dirty="0">
                <a:latin typeface="Verdana" pitchFamily="34" charset="0"/>
              </a:rPr>
              <a:t>	</a:t>
            </a:r>
            <a:r>
              <a:rPr lang="en-US" altLang="es-CL" sz="1400" dirty="0" smtClean="0">
                <a:latin typeface="Verdana" pitchFamily="34" charset="0"/>
              </a:rPr>
              <a:t>public double </a:t>
            </a:r>
            <a:r>
              <a:rPr lang="en-US" altLang="es-CL" sz="1400" dirty="0" err="1" smtClean="0">
                <a:latin typeface="Verdana" pitchFamily="34" charset="0"/>
              </a:rPr>
              <a:t>getX</a:t>
            </a:r>
            <a:r>
              <a:rPr lang="en-US" altLang="es-CL" sz="1400" dirty="0" smtClean="0">
                <a:latin typeface="Verdana" pitchFamily="34" charset="0"/>
              </a:rPr>
              <a:t>() { return x;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dirty="0" smtClean="0">
                <a:latin typeface="Verdana" pitchFamily="34" charset="0"/>
              </a:rPr>
              <a:t>	public </a:t>
            </a:r>
            <a:r>
              <a:rPr lang="en-US" altLang="es-CL" sz="1400" dirty="0" err="1" smtClean="0">
                <a:latin typeface="Verdana" pitchFamily="34" charset="0"/>
              </a:rPr>
              <a:t>setX</a:t>
            </a:r>
            <a:r>
              <a:rPr lang="en-US" altLang="es-CL" sz="1400" dirty="0" smtClean="0">
                <a:latin typeface="Verdana" pitchFamily="34" charset="0"/>
              </a:rPr>
              <a:t>(double x) { </a:t>
            </a:r>
            <a:r>
              <a:rPr lang="en-US" altLang="es-CL" sz="1400" dirty="0" err="1" smtClean="0">
                <a:latin typeface="Verdana" pitchFamily="34" charset="0"/>
              </a:rPr>
              <a:t>this.x</a:t>
            </a:r>
            <a:r>
              <a:rPr lang="en-US" altLang="es-CL" sz="1400" dirty="0" smtClean="0">
                <a:latin typeface="Verdana" pitchFamily="34" charset="0"/>
              </a:rPr>
              <a:t> = x; }</a:t>
            </a:r>
          </a:p>
          <a:p>
            <a:pPr eaLnBrk="1" hangingPunct="1">
              <a:buClr>
                <a:srgbClr val="FFFF99"/>
              </a:buClr>
              <a:buNone/>
            </a:pPr>
            <a:r>
              <a:rPr lang="en-US" altLang="es-CL" sz="1400" dirty="0" smtClean="0">
                <a:latin typeface="Verdana" pitchFamily="34" charset="0"/>
              </a:rPr>
              <a:t>	public double </a:t>
            </a:r>
            <a:r>
              <a:rPr lang="en-US" altLang="es-CL" sz="1400" dirty="0" err="1" smtClean="0">
                <a:latin typeface="Verdana" pitchFamily="34" charset="0"/>
              </a:rPr>
              <a:t>getY</a:t>
            </a:r>
            <a:r>
              <a:rPr lang="en-US" altLang="es-CL" sz="1400" dirty="0" smtClean="0">
                <a:latin typeface="Verdana" pitchFamily="34" charset="0"/>
              </a:rPr>
              <a:t>() { return y;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dirty="0" smtClean="0">
                <a:latin typeface="Verdana" pitchFamily="34" charset="0"/>
              </a:rPr>
              <a:t>	public </a:t>
            </a:r>
            <a:r>
              <a:rPr lang="en-US" altLang="es-CL" sz="1400" dirty="0" err="1" smtClean="0">
                <a:latin typeface="Verdana" pitchFamily="34" charset="0"/>
              </a:rPr>
              <a:t>setY</a:t>
            </a:r>
            <a:r>
              <a:rPr lang="en-US" altLang="es-CL" sz="1400" dirty="0" smtClean="0">
                <a:latin typeface="Verdana" pitchFamily="34" charset="0"/>
              </a:rPr>
              <a:t>(double y) { </a:t>
            </a:r>
            <a:r>
              <a:rPr lang="en-US" altLang="es-CL" sz="1400" dirty="0" err="1" smtClean="0">
                <a:latin typeface="Verdana" pitchFamily="34" charset="0"/>
              </a:rPr>
              <a:t>this.y</a:t>
            </a:r>
            <a:r>
              <a:rPr lang="en-US" altLang="es-CL" sz="1400" dirty="0" smtClean="0">
                <a:latin typeface="Verdana" pitchFamily="34" charset="0"/>
              </a:rPr>
              <a:t> = y; }</a:t>
            </a:r>
          </a:p>
          <a:p>
            <a:pPr eaLnBrk="1" hangingPunct="1">
              <a:buClr>
                <a:srgbClr val="FFFF99"/>
              </a:buClr>
              <a:buNone/>
            </a:pPr>
            <a:r>
              <a:rPr lang="en-US" altLang="es-CL" sz="1400" dirty="0" smtClean="0">
                <a:latin typeface="Verdana" pitchFamily="34" charset="0"/>
              </a:rPr>
              <a:t>	public void print() {</a:t>
            </a:r>
          </a:p>
          <a:p>
            <a:pPr eaLnBrk="1" hangingPunct="1">
              <a:buClr>
                <a:srgbClr val="FFFF99"/>
              </a:buClr>
              <a:buNone/>
            </a:pPr>
            <a:r>
              <a:rPr lang="en-US" altLang="es-CL" sz="1400" dirty="0">
                <a:latin typeface="Verdana" pitchFamily="34" charset="0"/>
              </a:rPr>
              <a:t>	</a:t>
            </a:r>
            <a:r>
              <a:rPr lang="en-US" altLang="es-CL" sz="1400" dirty="0" smtClean="0">
                <a:latin typeface="Verdana" pitchFamily="34" charset="0"/>
              </a:rPr>
              <a:t>  </a:t>
            </a:r>
            <a:r>
              <a:rPr lang="en-US" altLang="es-CL" sz="1400" dirty="0" err="1" smtClean="0">
                <a:latin typeface="Verdana" pitchFamily="34" charset="0"/>
              </a:rPr>
              <a:t>System.out.println</a:t>
            </a:r>
            <a:r>
              <a:rPr lang="en-US" altLang="es-CL" sz="1400" dirty="0" smtClean="0">
                <a:latin typeface="Verdana" pitchFamily="34" charset="0"/>
              </a:rPr>
              <a:t>("("+</a:t>
            </a:r>
            <a:r>
              <a:rPr lang="en-US" altLang="es-CL" sz="1400" dirty="0" err="1" smtClean="0">
                <a:latin typeface="Verdana" pitchFamily="34" charset="0"/>
              </a:rPr>
              <a:t>this.getX</a:t>
            </a:r>
            <a:r>
              <a:rPr lang="en-US" altLang="es-CL" sz="1400" dirty="0" smtClean="0">
                <a:latin typeface="Verdana" pitchFamily="34" charset="0"/>
              </a:rPr>
              <a:t>()+","+</a:t>
            </a:r>
            <a:r>
              <a:rPr lang="en-US" altLang="es-CL" sz="1400" dirty="0" err="1" smtClean="0">
                <a:latin typeface="Verdana" pitchFamily="34" charset="0"/>
              </a:rPr>
              <a:t>this.getY</a:t>
            </a:r>
            <a:r>
              <a:rPr lang="en-US" altLang="es-CL" sz="1400" dirty="0" smtClean="0">
                <a:latin typeface="Verdana" pitchFamily="34" charset="0"/>
              </a:rPr>
              <a:t>()+“)");} </a:t>
            </a:r>
          </a:p>
          <a:p>
            <a:pPr eaLnBrk="1" hangingPunct="1">
              <a:buClr>
                <a:srgbClr val="FFFF99"/>
              </a:buClr>
              <a:buNone/>
            </a:pPr>
            <a:r>
              <a:rPr lang="en-US" altLang="es-CL" sz="1400" dirty="0" smtClean="0">
                <a:latin typeface="Verdana" pitchFamily="34" charset="0"/>
              </a:rPr>
              <a:t>}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500714" y="1260999"/>
            <a:ext cx="2376488" cy="2190750"/>
            <a:chOff x="5749925" y="2895600"/>
            <a:chExt cx="2376488" cy="2190750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6057900" y="4724400"/>
              <a:ext cx="20685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V="1">
              <a:off x="6122988" y="2895600"/>
              <a:ext cx="0" cy="191611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6735763" y="4689475"/>
              <a:ext cx="3159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749925" y="3676650"/>
              <a:ext cx="3159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6019800" y="3929063"/>
              <a:ext cx="84931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6858000" y="3930650"/>
              <a:ext cx="0" cy="879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 type="oval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526420" y="3830683"/>
            <a:ext cx="2376487" cy="1789113"/>
            <a:chOff x="3839" y="1242"/>
            <a:chExt cx="1497" cy="1127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4033" y="2141"/>
              <a:ext cx="130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4074" y="1242"/>
              <a:ext cx="0" cy="95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460" y="2119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839" y="1481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4009" y="1640"/>
              <a:ext cx="53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4537" y="1641"/>
              <a:ext cx="0" cy="5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 type="oval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4071" y="1640"/>
              <a:ext cx="466" cy="50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0" name="Arc 12"/>
            <p:cNvSpPr>
              <a:spLocks/>
            </p:cNvSpPr>
            <p:nvPr/>
          </p:nvSpPr>
          <p:spPr bwMode="auto">
            <a:xfrm>
              <a:off x="4242" y="1963"/>
              <a:ext cx="82" cy="17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L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124" y="1921"/>
              <a:ext cx="2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  <a:latin typeface="Symbol" pitchFamily="18" charset="2"/>
                </a:rPr>
                <a:t>a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4151" y="1700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d</a:t>
              </a:r>
            </a:p>
          </p:txBody>
        </p:sp>
      </p:grpSp>
      <p:sp>
        <p:nvSpPr>
          <p:cNvPr id="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93655" y="3555148"/>
            <a:ext cx="6550345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itchFamily="2" charset="2"/>
              <a:buNone/>
              <a:tabLst>
                <a:tab pos="1262063" algn="l"/>
              </a:tabLst>
            </a:pPr>
            <a:endParaRPr lang="en-US" altLang="es-CL" sz="1400" kern="0" dirty="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class </a:t>
            </a:r>
            <a:r>
              <a:rPr lang="en-US" altLang="es-CL" sz="1400" dirty="0" err="1" smtClean="0">
                <a:latin typeface="Verdana" pitchFamily="34" charset="0"/>
              </a:rPr>
              <a:t>PointAngle</a:t>
            </a:r>
            <a:r>
              <a:rPr lang="en-US" altLang="es-CL" sz="1400" dirty="0" smtClean="0">
                <a:latin typeface="Verdana" pitchFamily="34" charset="0"/>
              </a:rPr>
              <a:t> implements 2DPoint { 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</a:t>
            </a:r>
            <a:r>
              <a:rPr lang="en-US" altLang="es-CL" sz="1400" dirty="0" smtClean="0">
                <a:solidFill>
                  <a:srgbClr val="C00000"/>
                </a:solidFill>
                <a:latin typeface="Verdana" pitchFamily="34" charset="0"/>
              </a:rPr>
              <a:t>private double angle, d;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public </a:t>
            </a:r>
            <a:r>
              <a:rPr lang="en-US" altLang="es-CL" sz="1400" dirty="0" err="1" smtClean="0">
                <a:latin typeface="Verdana" pitchFamily="34" charset="0"/>
              </a:rPr>
              <a:t>PointAngle</a:t>
            </a:r>
            <a:r>
              <a:rPr lang="en-US" altLang="es-CL" sz="1400" dirty="0" smtClean="0">
                <a:latin typeface="Verdana" pitchFamily="34" charset="0"/>
              </a:rPr>
              <a:t>(double x, double y){</a:t>
            </a:r>
            <a:r>
              <a:rPr lang="en-US" altLang="es-CL" sz="1400" dirty="0" err="1" smtClean="0">
                <a:latin typeface="Verdana" pitchFamily="34" charset="0"/>
              </a:rPr>
              <a:t>this.convert</a:t>
            </a:r>
            <a:r>
              <a:rPr lang="en-US" altLang="es-CL" sz="1400" dirty="0" smtClean="0">
                <a:latin typeface="Verdana" pitchFamily="34" charset="0"/>
              </a:rPr>
              <a:t>(</a:t>
            </a:r>
            <a:r>
              <a:rPr lang="en-US" altLang="es-CL" sz="1400" dirty="0" err="1" smtClean="0">
                <a:latin typeface="Verdana" pitchFamily="34" charset="0"/>
              </a:rPr>
              <a:t>x,y</a:t>
            </a:r>
            <a:r>
              <a:rPr lang="en-US" altLang="es-CL" sz="1400" dirty="0" smtClean="0">
                <a:latin typeface="Verdana" pitchFamily="34" charset="0"/>
              </a:rPr>
              <a:t>);}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public double </a:t>
            </a:r>
            <a:r>
              <a:rPr lang="en-US" altLang="es-CL" sz="1400" dirty="0" err="1" smtClean="0">
                <a:latin typeface="Verdana" pitchFamily="34" charset="0"/>
              </a:rPr>
              <a:t>getX</a:t>
            </a:r>
            <a:r>
              <a:rPr lang="en-US" altLang="es-CL" sz="1400" dirty="0" smtClean="0">
                <a:latin typeface="Verdana" pitchFamily="34" charset="0"/>
              </a:rPr>
              <a:t>() { return d*</a:t>
            </a:r>
            <a:r>
              <a:rPr lang="en-US" altLang="es-CL" sz="1400" dirty="0" err="1" smtClean="0"/>
              <a:t>Math.cos</a:t>
            </a:r>
            <a:r>
              <a:rPr lang="en-US" altLang="es-CL" sz="1400" dirty="0" smtClean="0"/>
              <a:t>(angle)</a:t>
            </a:r>
            <a:r>
              <a:rPr lang="en-US" altLang="es-CL" sz="1400" dirty="0" smtClean="0">
                <a:latin typeface="Verdana" pitchFamily="34" charset="0"/>
              </a:rPr>
              <a:t>; 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public </a:t>
            </a:r>
            <a:r>
              <a:rPr lang="en-US" altLang="es-CL" sz="1400" dirty="0" err="1" smtClean="0">
                <a:latin typeface="Verdana" pitchFamily="34" charset="0"/>
              </a:rPr>
              <a:t>setX</a:t>
            </a:r>
            <a:r>
              <a:rPr lang="en-US" altLang="es-CL" sz="1400" dirty="0" smtClean="0">
                <a:latin typeface="Verdana" pitchFamily="34" charset="0"/>
              </a:rPr>
              <a:t>(double x) { </a:t>
            </a:r>
            <a:r>
              <a:rPr lang="en-US" altLang="es-CL" sz="1400" dirty="0" err="1" smtClean="0">
                <a:latin typeface="Verdana" pitchFamily="34" charset="0"/>
              </a:rPr>
              <a:t>this.convert</a:t>
            </a:r>
            <a:r>
              <a:rPr lang="en-US" altLang="es-CL" sz="1400" dirty="0" smtClean="0">
                <a:latin typeface="Verdana" pitchFamily="34" charset="0"/>
              </a:rPr>
              <a:t>(</a:t>
            </a:r>
            <a:r>
              <a:rPr lang="en-US" altLang="es-CL" sz="1400" dirty="0" err="1" smtClean="0">
                <a:latin typeface="Verdana" pitchFamily="34" charset="0"/>
              </a:rPr>
              <a:t>x,this.getY</a:t>
            </a:r>
            <a:r>
              <a:rPr lang="en-US" altLang="es-CL" sz="1400" dirty="0" smtClean="0">
                <a:latin typeface="Verdana" pitchFamily="34" charset="0"/>
              </a:rPr>
              <a:t>());}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public double </a:t>
            </a:r>
            <a:r>
              <a:rPr lang="en-US" altLang="es-CL" sz="1400" dirty="0" err="1" smtClean="0">
                <a:latin typeface="Verdana" pitchFamily="34" charset="0"/>
              </a:rPr>
              <a:t>getY</a:t>
            </a:r>
            <a:r>
              <a:rPr lang="en-US" altLang="es-CL" sz="1400" dirty="0" smtClean="0">
                <a:latin typeface="Verdana" pitchFamily="34" charset="0"/>
              </a:rPr>
              <a:t>() { return d*</a:t>
            </a:r>
            <a:r>
              <a:rPr lang="en-US" altLang="es-CL" sz="1400" dirty="0" err="1" smtClean="0"/>
              <a:t>Math.sin</a:t>
            </a:r>
            <a:r>
              <a:rPr lang="en-US" altLang="es-CL" sz="1400" dirty="0" smtClean="0"/>
              <a:t>(angle)</a:t>
            </a:r>
            <a:r>
              <a:rPr lang="en-US" altLang="es-CL" sz="1400" dirty="0" smtClean="0">
                <a:latin typeface="Verdana" pitchFamily="34" charset="0"/>
              </a:rPr>
              <a:t>; 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public </a:t>
            </a:r>
            <a:r>
              <a:rPr lang="en-US" altLang="es-CL" sz="1400" dirty="0" err="1" smtClean="0">
                <a:latin typeface="Verdana" pitchFamily="34" charset="0"/>
              </a:rPr>
              <a:t>setY</a:t>
            </a:r>
            <a:r>
              <a:rPr lang="en-US" altLang="es-CL" sz="1400" dirty="0" smtClean="0">
                <a:latin typeface="Verdana" pitchFamily="34" charset="0"/>
              </a:rPr>
              <a:t>(double y) { </a:t>
            </a:r>
            <a:r>
              <a:rPr lang="en-US" altLang="es-CL" sz="1400" dirty="0" err="1" smtClean="0">
                <a:latin typeface="Verdana" pitchFamily="34" charset="0"/>
              </a:rPr>
              <a:t>this.convert</a:t>
            </a:r>
            <a:r>
              <a:rPr lang="en-US" altLang="es-CL" sz="1400" dirty="0" smtClean="0">
                <a:latin typeface="Verdana" pitchFamily="34" charset="0"/>
              </a:rPr>
              <a:t>(</a:t>
            </a:r>
            <a:r>
              <a:rPr lang="en-US" altLang="es-CL" sz="1400" dirty="0" err="1" smtClean="0">
                <a:latin typeface="Verdana" pitchFamily="34" charset="0"/>
              </a:rPr>
              <a:t>this.getX</a:t>
            </a:r>
            <a:r>
              <a:rPr lang="en-US" altLang="es-CL" sz="1400" dirty="0" smtClean="0">
                <a:latin typeface="Verdana" pitchFamily="34" charset="0"/>
              </a:rPr>
              <a:t>(),y)}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void print() { </a:t>
            </a: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         </a:t>
            </a:r>
            <a:r>
              <a:rPr lang="en-US" altLang="es-CL" sz="1400" dirty="0" err="1" smtClean="0">
                <a:latin typeface="Verdana" pitchFamily="34" charset="0"/>
              </a:rPr>
              <a:t>System.out.println</a:t>
            </a:r>
            <a:r>
              <a:rPr lang="en-US" altLang="es-CL" sz="1400" dirty="0" smtClean="0">
                <a:latin typeface="Verdana" pitchFamily="34" charset="0"/>
              </a:rPr>
              <a:t> ("("+</a:t>
            </a:r>
            <a:r>
              <a:rPr lang="en-US" altLang="es-CL" sz="1400" dirty="0" err="1" smtClean="0">
                <a:latin typeface="Verdana" pitchFamily="34" charset="0"/>
              </a:rPr>
              <a:t>this.getX</a:t>
            </a:r>
            <a:r>
              <a:rPr lang="en-US" altLang="es-CL" sz="1400" dirty="0" smtClean="0">
                <a:latin typeface="Verdana" pitchFamily="34" charset="0"/>
              </a:rPr>
              <a:t>()+","+</a:t>
            </a:r>
            <a:r>
              <a:rPr lang="en-US" altLang="es-CL" sz="1400" dirty="0" err="1" smtClean="0">
                <a:latin typeface="Verdana" pitchFamily="34" charset="0"/>
              </a:rPr>
              <a:t>this.getY</a:t>
            </a:r>
            <a:r>
              <a:rPr lang="en-US" altLang="es-CL" sz="1400" dirty="0" smtClean="0">
                <a:latin typeface="Verdana" pitchFamily="34" charset="0"/>
              </a:rPr>
              <a:t>()+“)");} 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 	private void convert(double x, double y){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	</a:t>
            </a:r>
            <a:r>
              <a:rPr lang="en-US" altLang="es-CL" sz="1400" dirty="0" err="1" smtClean="0">
                <a:latin typeface="Verdana" pitchFamily="34" charset="0"/>
              </a:rPr>
              <a:t>this.angle</a:t>
            </a:r>
            <a:r>
              <a:rPr lang="en-US" altLang="es-CL" sz="1400" dirty="0" smtClean="0">
                <a:latin typeface="Verdana" pitchFamily="34" charset="0"/>
              </a:rPr>
              <a:t> = </a:t>
            </a:r>
            <a:r>
              <a:rPr lang="en-US" altLang="es-CL" sz="1400" dirty="0" err="1" smtClean="0">
                <a:latin typeface="Verdana" pitchFamily="34" charset="0"/>
              </a:rPr>
              <a:t>Math.atan</a:t>
            </a:r>
            <a:r>
              <a:rPr lang="en-US" altLang="es-CL" sz="1400" dirty="0" smtClean="0">
                <a:latin typeface="Verdana" pitchFamily="34" charset="0"/>
              </a:rPr>
              <a:t>(y/x);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		</a:t>
            </a:r>
            <a:r>
              <a:rPr lang="en-US" altLang="es-CL" sz="1400" dirty="0" err="1" smtClean="0">
                <a:latin typeface="Verdana" pitchFamily="34" charset="0"/>
              </a:rPr>
              <a:t>this.d</a:t>
            </a:r>
            <a:r>
              <a:rPr lang="en-US" altLang="es-CL" sz="1400" dirty="0" smtClean="0">
                <a:latin typeface="Verdana" pitchFamily="34" charset="0"/>
              </a:rPr>
              <a:t> = </a:t>
            </a:r>
            <a:r>
              <a:rPr lang="en-US" altLang="es-CL" sz="1400" dirty="0" err="1" smtClean="0">
                <a:latin typeface="Verdana" pitchFamily="34" charset="0"/>
              </a:rPr>
              <a:t>Math.sqrt</a:t>
            </a:r>
            <a:r>
              <a:rPr lang="en-US" altLang="es-CL" sz="1400" dirty="0" smtClean="0">
                <a:latin typeface="Verdana" pitchFamily="34" charset="0"/>
              </a:rPr>
              <a:t>(</a:t>
            </a:r>
            <a:r>
              <a:rPr lang="es-CL" sz="1400" dirty="0" err="1" smtClean="0"/>
              <a:t>Math.pow</a:t>
            </a:r>
            <a:r>
              <a:rPr lang="es-CL" sz="1400" dirty="0" smtClean="0"/>
              <a:t>(x,2)+</a:t>
            </a:r>
            <a:r>
              <a:rPr lang="es-CL" sz="1400" dirty="0" err="1" smtClean="0"/>
              <a:t>Math.pow</a:t>
            </a:r>
            <a:r>
              <a:rPr lang="es-CL" sz="1400" dirty="0" smtClean="0"/>
              <a:t>(y,2)</a:t>
            </a:r>
            <a:r>
              <a:rPr lang="en-US" altLang="es-CL" sz="1400" dirty="0" smtClean="0">
                <a:latin typeface="Verdana" pitchFamily="34" charset="0"/>
              </a:rPr>
              <a:t>); 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None/>
              <a:tabLst>
                <a:tab pos="1262063" algn="l"/>
              </a:tabLst>
            </a:pPr>
            <a:r>
              <a:rPr lang="en-US" altLang="es-CL" sz="1400" dirty="0" smtClean="0"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121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132FED4-4D32-42AF-8BAC-D4D3109BAE2D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s-CL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1381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Clients of Point ADT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6422853" y="346777"/>
            <a:ext cx="1538723" cy="1302205"/>
            <a:chOff x="5749925" y="2895600"/>
            <a:chExt cx="2376488" cy="2190750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6057900" y="4724400"/>
              <a:ext cx="20685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V="1">
              <a:off x="6122988" y="2895600"/>
              <a:ext cx="0" cy="191611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6735763" y="4689475"/>
              <a:ext cx="3159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749925" y="3676650"/>
              <a:ext cx="3159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2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altLang="es-CL" sz="200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6019800" y="3929063"/>
              <a:ext cx="84931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6858000" y="3930650"/>
              <a:ext cx="0" cy="879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 type="oval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L"/>
            </a:p>
          </p:txBody>
        </p:sp>
      </p:grpSp>
      <p:sp>
        <p:nvSpPr>
          <p:cNvPr id="4" name="3 Rectángulo"/>
          <p:cNvSpPr/>
          <p:nvPr/>
        </p:nvSpPr>
        <p:spPr>
          <a:xfrm>
            <a:off x="591955" y="1427704"/>
            <a:ext cx="3864543" cy="267765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>
              <a:buClr>
                <a:srgbClr val="FFFF99"/>
              </a:buClr>
            </a:pPr>
            <a:r>
              <a:rPr lang="en-US" sz="1400" dirty="0" smtClean="0"/>
              <a:t>public </a:t>
            </a:r>
            <a:r>
              <a:rPr lang="en-US" sz="1400" dirty="0" smtClean="0">
                <a:solidFill>
                  <a:srgbClr val="C00000"/>
                </a:solidFill>
              </a:rPr>
              <a:t>interface</a:t>
            </a:r>
            <a:r>
              <a:rPr lang="en-US" sz="1400" dirty="0" smtClean="0"/>
              <a:t> 2DPoint { 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// Return the x-coordinate of this point.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public double </a:t>
            </a:r>
            <a:r>
              <a:rPr lang="en-US" sz="1400" dirty="0" err="1" smtClean="0"/>
              <a:t>getX</a:t>
            </a:r>
            <a:r>
              <a:rPr lang="en-US" sz="1400" dirty="0" smtClean="0"/>
              <a:t>();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// Modifies the x-coordinate of this point.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setX</a:t>
            </a:r>
            <a:r>
              <a:rPr lang="en-US" sz="1400" dirty="0" smtClean="0"/>
              <a:t>();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// Return the y-coordinate of this point.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public double </a:t>
            </a:r>
            <a:r>
              <a:rPr lang="en-US" sz="1400" dirty="0" err="1" smtClean="0"/>
              <a:t>getY</a:t>
            </a:r>
            <a:r>
              <a:rPr lang="en-US" sz="1400" dirty="0" smtClean="0"/>
              <a:t>();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// Modifies the y-coordinate of this point.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setY</a:t>
            </a:r>
            <a:r>
              <a:rPr lang="en-US" sz="1400" dirty="0" smtClean="0"/>
              <a:t>();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// Print string of form 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public void print();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}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90756" y="4625124"/>
            <a:ext cx="6036644" cy="160043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>
              <a:buClr>
                <a:srgbClr val="FFFF99"/>
              </a:buClr>
            </a:pPr>
            <a:r>
              <a:rPr lang="en-US" sz="1400" dirty="0" smtClean="0"/>
              <a:t>public </a:t>
            </a:r>
            <a:r>
              <a:rPr lang="en-US" sz="1400" dirty="0" err="1" smtClean="0">
                <a:solidFill>
                  <a:srgbClr val="C00000"/>
                </a:solidFill>
              </a:rPr>
              <a:t>geometryComparator</a:t>
            </a:r>
            <a:r>
              <a:rPr lang="en-US" sz="1400" dirty="0" smtClean="0"/>
              <a:t> { 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…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// Returns true if the two given points are the same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comparePoint</a:t>
            </a:r>
            <a:r>
              <a:rPr lang="en-US" sz="1400" dirty="0" smtClean="0"/>
              <a:t>(2DPoint p1, 2DPoint p2){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/>
              <a:t>	</a:t>
            </a:r>
            <a:r>
              <a:rPr lang="en-US" sz="1400" dirty="0" smtClean="0"/>
              <a:t>return (p1.getX()==p2.getX() &amp;&amp; p1.getY()==p2.getY())}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…</a:t>
            </a:r>
          </a:p>
          <a:p>
            <a:pPr marL="177800" lvl="1" algn="l">
              <a:buClr>
                <a:srgbClr val="FFFF99"/>
              </a:buClr>
            </a:pPr>
            <a:r>
              <a:rPr lang="en-US" sz="1400" dirty="0" smtClean="0"/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419429" y="4625124"/>
            <a:ext cx="120797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 err="1" smtClean="0">
                <a:solidFill>
                  <a:srgbClr val="C00000"/>
                </a:solidFill>
              </a:rPr>
              <a:t>Client</a:t>
            </a:r>
            <a:r>
              <a:rPr lang="es-CL" sz="1400" dirty="0" smtClean="0">
                <a:solidFill>
                  <a:srgbClr val="C00000"/>
                </a:solidFill>
              </a:rPr>
              <a:t> 1</a:t>
            </a:r>
            <a:endParaRPr lang="es-CL" sz="1400" dirty="0">
              <a:solidFill>
                <a:srgbClr val="C0000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687504" y="1858591"/>
            <a:ext cx="4312118" cy="2246769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>
              <a:buClr>
                <a:srgbClr val="FFFF99"/>
              </a:buClr>
            </a:pPr>
            <a:r>
              <a:rPr lang="en-US" sz="1400" dirty="0" smtClean="0"/>
              <a:t>public </a:t>
            </a:r>
            <a:r>
              <a:rPr lang="en-US" sz="1400" dirty="0" err="1" smtClean="0">
                <a:solidFill>
                  <a:srgbClr val="C00000"/>
                </a:solidFill>
              </a:rPr>
              <a:t>myFigure</a:t>
            </a:r>
            <a:r>
              <a:rPr lang="en-US" sz="1400" dirty="0" smtClean="0"/>
              <a:t>{ 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…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public void foo(){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Point2D p0= </a:t>
            </a:r>
            <a:r>
              <a:rPr lang="en-US" sz="1400" dirty="0" smtClean="0">
                <a:solidFill>
                  <a:srgbClr val="C00000"/>
                </a:solidFill>
              </a:rPr>
              <a:t>new </a:t>
            </a:r>
            <a:r>
              <a:rPr lang="en-US" sz="1400" dirty="0" err="1" smtClean="0">
                <a:solidFill>
                  <a:srgbClr val="C00000"/>
                </a:solidFill>
              </a:rPr>
              <a:t>PointCoords</a:t>
            </a:r>
            <a:r>
              <a:rPr lang="en-US" sz="1400" dirty="0" smtClean="0">
                <a:solidFill>
                  <a:srgbClr val="C00000"/>
                </a:solidFill>
              </a:rPr>
              <a:t>(0,0)</a:t>
            </a:r>
            <a:r>
              <a:rPr lang="en-US" sz="1400" dirty="0" smtClean="0"/>
              <a:t>;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p0.print();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p0.setX(1);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	p0.print();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	p0.setY(2);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	</a:t>
            </a:r>
            <a:r>
              <a:rPr lang="en-US" altLang="es-CL" sz="1400" dirty="0" smtClean="0">
                <a:latin typeface="Verdana" pitchFamily="34" charset="0"/>
              </a:rPr>
              <a:t> </a:t>
            </a:r>
            <a:r>
              <a:rPr lang="en-US" altLang="es-CL" sz="1400" dirty="0" err="1" smtClean="0">
                <a:latin typeface="Verdana" pitchFamily="34" charset="0"/>
              </a:rPr>
              <a:t>System.out.println</a:t>
            </a:r>
            <a:r>
              <a:rPr lang="en-US" altLang="es-CL" sz="1400" dirty="0" smtClean="0">
                <a:latin typeface="Verdana" pitchFamily="34" charset="0"/>
              </a:rPr>
              <a:t>(“x:"+p0.getX());</a:t>
            </a:r>
            <a:endParaRPr lang="en-US" sz="1400" dirty="0" smtClean="0"/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}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8187220" y="1848637"/>
            <a:ext cx="81240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 err="1" smtClean="0">
                <a:solidFill>
                  <a:srgbClr val="C00000"/>
                </a:solidFill>
              </a:rPr>
              <a:t>Client</a:t>
            </a:r>
            <a:r>
              <a:rPr lang="es-CL" sz="1400" dirty="0" smtClean="0">
                <a:solidFill>
                  <a:srgbClr val="C00000"/>
                </a:solidFill>
              </a:rPr>
              <a:t> 2</a:t>
            </a:r>
            <a:endParaRPr lang="es-C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13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47029"/>
            <a:ext cx="8816742" cy="766662"/>
          </a:xfrm>
        </p:spPr>
        <p:txBody>
          <a:bodyPr/>
          <a:lstStyle/>
          <a:p>
            <a:pPr eaLnBrk="1" hangingPunct="1"/>
            <a:r>
              <a:rPr lang="en-US" altLang="es-CL" sz="2800" dirty="0" smtClean="0"/>
              <a:t>What happens if the data representation is public?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221383" y="3351775"/>
            <a:ext cx="4312118" cy="1610392"/>
            <a:chOff x="4687504" y="1848637"/>
            <a:chExt cx="4312118" cy="1610392"/>
          </a:xfrm>
        </p:grpSpPr>
        <p:sp>
          <p:nvSpPr>
            <p:cNvPr id="17" name="16 Rectángulo"/>
            <p:cNvSpPr/>
            <p:nvPr/>
          </p:nvSpPr>
          <p:spPr>
            <a:xfrm>
              <a:off x="4687504" y="1858591"/>
              <a:ext cx="4312118" cy="1600438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l">
                <a:buClr>
                  <a:srgbClr val="FFFF99"/>
                </a:buClr>
              </a:pPr>
              <a:r>
                <a:rPr lang="en-US" sz="1400" dirty="0" smtClean="0"/>
                <a:t>public </a:t>
              </a:r>
              <a:r>
                <a:rPr lang="en-US" sz="1400" dirty="0" err="1" smtClean="0">
                  <a:solidFill>
                    <a:srgbClr val="C00000"/>
                  </a:solidFill>
                </a:rPr>
                <a:t>myFigure</a:t>
              </a:r>
              <a:r>
                <a:rPr lang="en-US" sz="1400" dirty="0" smtClean="0"/>
                <a:t>{ </a:t>
              </a:r>
            </a:p>
            <a:p>
              <a:pPr marL="177800" lvl="1" algn="l">
                <a:buClr>
                  <a:srgbClr val="FFFF99"/>
                </a:buClr>
                <a:tabLst>
                  <a:tab pos="355600" algn="l"/>
                </a:tabLst>
              </a:pPr>
              <a:r>
                <a:rPr lang="en-US" sz="1400" dirty="0" smtClean="0"/>
                <a:t>…</a:t>
              </a:r>
            </a:p>
            <a:p>
              <a:pPr marL="177800" lvl="1" algn="l">
                <a:buClr>
                  <a:srgbClr val="FFFF99"/>
                </a:buClr>
                <a:tabLst>
                  <a:tab pos="355600" algn="l"/>
                </a:tabLst>
              </a:pPr>
              <a:r>
                <a:rPr lang="en-US" sz="1400" dirty="0" smtClean="0"/>
                <a:t>public void foo(){</a:t>
              </a:r>
            </a:p>
            <a:p>
              <a:pPr marL="177800" lvl="1" algn="l">
                <a:buClr>
                  <a:srgbClr val="FFFF99"/>
                </a:buClr>
                <a:tabLst>
                  <a:tab pos="355600" algn="l"/>
                  <a:tab pos="2511425" algn="l"/>
                </a:tabLst>
              </a:pPr>
              <a:r>
                <a:rPr lang="en-US" sz="1400" dirty="0"/>
                <a:t>	</a:t>
              </a:r>
              <a:r>
                <a:rPr lang="en-US" sz="1400" dirty="0" smtClean="0"/>
                <a:t>Point2D p0</a:t>
              </a:r>
              <a:r>
                <a:rPr lang="en-US" sz="1400" dirty="0"/>
                <a:t>= new </a:t>
              </a:r>
              <a:r>
                <a:rPr lang="en-US" sz="1400" dirty="0" err="1" smtClean="0"/>
                <a:t>PointCoords</a:t>
              </a:r>
              <a:r>
                <a:rPr lang="en-US" sz="1400" dirty="0" smtClean="0"/>
                <a:t>(0,0</a:t>
              </a:r>
              <a:r>
                <a:rPr lang="en-US" sz="1400" dirty="0"/>
                <a:t>); p0.print</a:t>
              </a:r>
              <a:r>
                <a:rPr lang="en-US" sz="1400" dirty="0" smtClean="0"/>
                <a:t>(); 	p0.setX(1); p0.print(); p0.setY(2);</a:t>
              </a:r>
            </a:p>
            <a:p>
              <a:pPr marL="177800" lvl="1" algn="l">
                <a:buClr>
                  <a:srgbClr val="FFFF99"/>
                </a:buClr>
                <a:tabLst>
                  <a:tab pos="355600" algn="l"/>
                </a:tabLst>
              </a:pPr>
              <a:r>
                <a:rPr lang="en-US" sz="1400" dirty="0" smtClean="0"/>
                <a:t>	</a:t>
              </a:r>
              <a:r>
                <a:rPr lang="en-US" altLang="es-CL" sz="1400" dirty="0" smtClean="0">
                  <a:latin typeface="Verdana" pitchFamily="34" charset="0"/>
                </a:rPr>
                <a:t> </a:t>
              </a:r>
              <a:r>
                <a:rPr lang="en-US" altLang="es-CL" sz="1400" dirty="0" err="1" smtClean="0">
                  <a:latin typeface="Verdana" pitchFamily="34" charset="0"/>
                </a:rPr>
                <a:t>System.out.println</a:t>
              </a:r>
              <a:r>
                <a:rPr lang="en-US" altLang="es-CL" sz="1400" dirty="0" smtClean="0">
                  <a:latin typeface="Verdana" pitchFamily="34" charset="0"/>
                </a:rPr>
                <a:t>(“x:"+p0.getX());</a:t>
              </a:r>
              <a:endParaRPr lang="en-US" sz="1400" dirty="0" smtClean="0"/>
            </a:p>
            <a:p>
              <a:pPr marL="177800" lvl="1" algn="l">
                <a:buClr>
                  <a:srgbClr val="FFFF99"/>
                </a:buClr>
                <a:tabLst>
                  <a:tab pos="355600" algn="l"/>
                </a:tabLst>
              </a:pPr>
              <a:r>
                <a:rPr lang="en-US" sz="1400" dirty="0" smtClean="0"/>
                <a:t>}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8187220" y="1848637"/>
              <a:ext cx="812402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L" sz="1400" dirty="0" err="1" smtClean="0">
                  <a:solidFill>
                    <a:srgbClr val="C00000"/>
                  </a:solidFill>
                </a:rPr>
                <a:t>Client</a:t>
              </a:r>
              <a:r>
                <a:rPr lang="es-CL" sz="1400" dirty="0" smtClean="0">
                  <a:solidFill>
                    <a:srgbClr val="C00000"/>
                  </a:solidFill>
                </a:rPr>
                <a:t> 2</a:t>
              </a:r>
              <a:endParaRPr lang="es-CL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4687504" y="3366028"/>
            <a:ext cx="4312118" cy="160043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>
              <a:buClr>
                <a:srgbClr val="FFFF99"/>
              </a:buClr>
            </a:pPr>
            <a:r>
              <a:rPr lang="en-US" sz="1400" dirty="0" smtClean="0"/>
              <a:t>public </a:t>
            </a:r>
            <a:r>
              <a:rPr lang="en-US" sz="1400" dirty="0" err="1" smtClean="0">
                <a:solidFill>
                  <a:srgbClr val="C00000"/>
                </a:solidFill>
              </a:rPr>
              <a:t>myFigure</a:t>
            </a:r>
            <a:r>
              <a:rPr lang="en-US" sz="1400" dirty="0" smtClean="0"/>
              <a:t>{ 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…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public void bar(){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Point2D p0= new </a:t>
            </a:r>
            <a:r>
              <a:rPr lang="en-US" sz="1400" dirty="0" err="1" smtClean="0"/>
              <a:t>PointCoords</a:t>
            </a:r>
            <a:r>
              <a:rPr lang="en-US" sz="1400" dirty="0" smtClean="0"/>
              <a:t>(0,0); p0.print();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p0.x=1; p0.print(); p0.y=2;</a:t>
            </a:r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	</a:t>
            </a:r>
            <a:r>
              <a:rPr lang="en-US" altLang="es-CL" sz="1400" dirty="0" smtClean="0">
                <a:latin typeface="Verdana" pitchFamily="34" charset="0"/>
              </a:rPr>
              <a:t> </a:t>
            </a:r>
            <a:r>
              <a:rPr lang="en-US" altLang="es-CL" sz="1400" dirty="0" err="1" smtClean="0">
                <a:latin typeface="Verdana" pitchFamily="34" charset="0"/>
              </a:rPr>
              <a:t>System.out.println</a:t>
            </a:r>
            <a:r>
              <a:rPr lang="en-US" altLang="es-CL" sz="1400" dirty="0" smtClean="0">
                <a:latin typeface="Verdana" pitchFamily="34" charset="0"/>
              </a:rPr>
              <a:t>(“x:"+p0.getX());</a:t>
            </a:r>
            <a:endParaRPr lang="en-US" sz="1400" dirty="0" smtClean="0"/>
          </a:p>
          <a:p>
            <a:pPr marL="177800" lvl="1" algn="l">
              <a:buClr>
                <a:srgbClr val="FFFF99"/>
              </a:buClr>
              <a:tabLst>
                <a:tab pos="355600" algn="l"/>
              </a:tabLst>
            </a:pPr>
            <a:r>
              <a:rPr lang="en-US" sz="1400" dirty="0" smtClean="0"/>
              <a:t>}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8187220" y="3374404"/>
            <a:ext cx="812402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 err="1" smtClean="0">
                <a:solidFill>
                  <a:srgbClr val="C00000"/>
                </a:solidFill>
              </a:rPr>
              <a:t>Client</a:t>
            </a:r>
            <a:r>
              <a:rPr lang="es-CL" sz="1400" dirty="0" smtClean="0">
                <a:solidFill>
                  <a:srgbClr val="C00000"/>
                </a:solidFill>
              </a:rPr>
              <a:t> 3</a:t>
            </a:r>
            <a:endParaRPr lang="es-CL" sz="1400" dirty="0">
              <a:solidFill>
                <a:srgbClr val="C00000"/>
              </a:solidFill>
            </a:endParaRPr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9884" y="932553"/>
            <a:ext cx="8739738" cy="26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class </a:t>
            </a:r>
            <a:r>
              <a:rPr lang="en-US" altLang="es-CL" sz="1400" kern="0" dirty="0" err="1" smtClean="0">
                <a:latin typeface="Verdana" pitchFamily="34" charset="0"/>
              </a:rPr>
              <a:t>PointCoords</a:t>
            </a:r>
            <a:r>
              <a:rPr lang="en-US" altLang="es-CL" sz="1400" kern="0" dirty="0" smtClean="0">
                <a:latin typeface="Verdana" pitchFamily="34" charset="0"/>
              </a:rPr>
              <a:t> implements 2DPoint{ 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	</a:t>
            </a:r>
            <a:r>
              <a:rPr lang="en-US" altLang="es-CL" sz="1400" strike="sngStrike" kern="0" dirty="0" smtClean="0">
                <a:solidFill>
                  <a:srgbClr val="C00000"/>
                </a:solidFill>
                <a:latin typeface="Verdana" pitchFamily="34" charset="0"/>
              </a:rPr>
              <a:t>private</a:t>
            </a:r>
            <a:r>
              <a:rPr lang="en-US" altLang="es-CL" sz="1400" kern="0" dirty="0" smtClean="0">
                <a:solidFill>
                  <a:srgbClr val="C00000"/>
                </a:solidFill>
                <a:latin typeface="Verdana" pitchFamily="34" charset="0"/>
              </a:rPr>
              <a:t> public double x, y;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	public </a:t>
            </a:r>
            <a:r>
              <a:rPr lang="en-US" altLang="es-CL" sz="1400" kern="0" dirty="0" err="1" smtClean="0">
                <a:latin typeface="Verdana" pitchFamily="34" charset="0"/>
              </a:rPr>
              <a:t>PointCoords</a:t>
            </a:r>
            <a:r>
              <a:rPr lang="en-US" altLang="es-CL" sz="1400" kern="0" dirty="0" smtClean="0">
                <a:latin typeface="Verdana" pitchFamily="34" charset="0"/>
              </a:rPr>
              <a:t>(double x, double y){</a:t>
            </a:r>
            <a:r>
              <a:rPr lang="en-US" altLang="es-CL" sz="1400" kern="0" dirty="0" err="1" smtClean="0">
                <a:latin typeface="Verdana" pitchFamily="34" charset="0"/>
              </a:rPr>
              <a:t>this.x</a:t>
            </a:r>
            <a:r>
              <a:rPr lang="en-US" altLang="es-CL" sz="1400" kern="0" dirty="0" smtClean="0">
                <a:latin typeface="Verdana" pitchFamily="34" charset="0"/>
              </a:rPr>
              <a:t> = x; </a:t>
            </a:r>
            <a:r>
              <a:rPr lang="en-US" altLang="es-CL" sz="1400" kern="0" dirty="0" err="1" smtClean="0">
                <a:latin typeface="Verdana" pitchFamily="34" charset="0"/>
              </a:rPr>
              <a:t>this.y</a:t>
            </a:r>
            <a:r>
              <a:rPr lang="en-US" altLang="es-CL" sz="1400" kern="0" dirty="0" smtClean="0">
                <a:latin typeface="Verdana" pitchFamily="34" charset="0"/>
              </a:rPr>
              <a:t> = y;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	public double </a:t>
            </a:r>
            <a:r>
              <a:rPr lang="en-US" altLang="es-CL" sz="1400" kern="0" dirty="0" err="1" smtClean="0">
                <a:latin typeface="Verdana" pitchFamily="34" charset="0"/>
              </a:rPr>
              <a:t>getX</a:t>
            </a:r>
            <a:r>
              <a:rPr lang="en-US" altLang="es-CL" sz="1400" kern="0" dirty="0" smtClean="0">
                <a:latin typeface="Verdana" pitchFamily="34" charset="0"/>
              </a:rPr>
              <a:t>() { return x;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	public </a:t>
            </a:r>
            <a:r>
              <a:rPr lang="en-US" altLang="es-CL" sz="1400" kern="0" dirty="0" err="1" smtClean="0">
                <a:latin typeface="Verdana" pitchFamily="34" charset="0"/>
              </a:rPr>
              <a:t>setX</a:t>
            </a:r>
            <a:r>
              <a:rPr lang="en-US" altLang="es-CL" sz="1400" kern="0" dirty="0" smtClean="0">
                <a:latin typeface="Verdana" pitchFamily="34" charset="0"/>
              </a:rPr>
              <a:t>(double x) { </a:t>
            </a:r>
            <a:r>
              <a:rPr lang="en-US" altLang="es-CL" sz="1400" kern="0" dirty="0" err="1" smtClean="0">
                <a:latin typeface="Verdana" pitchFamily="34" charset="0"/>
              </a:rPr>
              <a:t>this.x</a:t>
            </a:r>
            <a:r>
              <a:rPr lang="en-US" altLang="es-CL" sz="1400" kern="0" dirty="0" smtClean="0">
                <a:latin typeface="Verdana" pitchFamily="34" charset="0"/>
              </a:rPr>
              <a:t> = x;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	public double </a:t>
            </a:r>
            <a:r>
              <a:rPr lang="en-US" altLang="es-CL" sz="1400" kern="0" dirty="0" err="1" smtClean="0">
                <a:latin typeface="Verdana" pitchFamily="34" charset="0"/>
              </a:rPr>
              <a:t>getY</a:t>
            </a:r>
            <a:r>
              <a:rPr lang="en-US" altLang="es-CL" sz="1400" kern="0" dirty="0" smtClean="0">
                <a:latin typeface="Verdana" pitchFamily="34" charset="0"/>
              </a:rPr>
              <a:t>() { return y;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	public </a:t>
            </a:r>
            <a:r>
              <a:rPr lang="en-US" altLang="es-CL" sz="1400" kern="0" dirty="0" err="1" smtClean="0">
                <a:latin typeface="Verdana" pitchFamily="34" charset="0"/>
              </a:rPr>
              <a:t>setY</a:t>
            </a:r>
            <a:r>
              <a:rPr lang="en-US" altLang="es-CL" sz="1400" kern="0" dirty="0" smtClean="0">
                <a:latin typeface="Verdana" pitchFamily="34" charset="0"/>
              </a:rPr>
              <a:t>(double y) { </a:t>
            </a:r>
            <a:r>
              <a:rPr lang="en-US" altLang="es-CL" sz="1400" kern="0" dirty="0" err="1" smtClean="0">
                <a:latin typeface="Verdana" pitchFamily="34" charset="0"/>
              </a:rPr>
              <a:t>this.y</a:t>
            </a:r>
            <a:r>
              <a:rPr lang="en-US" altLang="es-CL" sz="1400" kern="0" dirty="0" smtClean="0">
                <a:latin typeface="Verdana" pitchFamily="34" charset="0"/>
              </a:rPr>
              <a:t> = y; }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	public void print() {</a:t>
            </a:r>
            <a:r>
              <a:rPr lang="en-US" altLang="es-CL" sz="1400" kern="0" dirty="0" err="1" smtClean="0">
                <a:latin typeface="Verdana" pitchFamily="34" charset="0"/>
              </a:rPr>
              <a:t>System.out.println</a:t>
            </a:r>
            <a:r>
              <a:rPr lang="en-US" altLang="es-CL" sz="1400" kern="0" dirty="0" smtClean="0">
                <a:latin typeface="Verdana" pitchFamily="34" charset="0"/>
              </a:rPr>
              <a:t>("("+</a:t>
            </a:r>
            <a:r>
              <a:rPr lang="en-US" altLang="es-CL" sz="1400" kern="0" dirty="0" err="1" smtClean="0">
                <a:latin typeface="Verdana" pitchFamily="34" charset="0"/>
              </a:rPr>
              <a:t>this.getX</a:t>
            </a:r>
            <a:r>
              <a:rPr lang="en-US" altLang="es-CL" sz="1400" kern="0" dirty="0" smtClean="0">
                <a:latin typeface="Verdana" pitchFamily="34" charset="0"/>
              </a:rPr>
              <a:t>()+","+</a:t>
            </a:r>
            <a:r>
              <a:rPr lang="en-US" altLang="es-CL" sz="1400" kern="0" dirty="0" err="1" smtClean="0">
                <a:latin typeface="Verdana" pitchFamily="34" charset="0"/>
              </a:rPr>
              <a:t>this.getY</a:t>
            </a:r>
            <a:r>
              <a:rPr lang="en-US" altLang="es-CL" sz="1400" kern="0" dirty="0" smtClean="0">
                <a:latin typeface="Verdana" pitchFamily="34" charset="0"/>
              </a:rPr>
              <a:t>()+“)");} </a:t>
            </a:r>
          </a:p>
          <a:p>
            <a:pPr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lang="en-US" altLang="es-CL" sz="1400" kern="0" dirty="0" smtClean="0">
                <a:latin typeface="Verdana" pitchFamily="34" charset="0"/>
              </a:rPr>
              <a:t>}</a:t>
            </a:r>
          </a:p>
        </p:txBody>
      </p:sp>
      <p:sp>
        <p:nvSpPr>
          <p:cNvPr id="2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9884" y="5242609"/>
            <a:ext cx="8653110" cy="203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s-CL" sz="1800" kern="0" dirty="0" smtClean="0"/>
              <a:t>Methods foo() and bar() do the same.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s-CL" sz="1800" kern="0" dirty="0" smtClean="0"/>
              <a:t>What happens if then the implementer of class Point realizes the implementation can be improved by changing the representation?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s-CL" sz="1400" dirty="0" smtClean="0">
                <a:solidFill>
                  <a:srgbClr val="C00000"/>
                </a:solidFill>
                <a:latin typeface="Verdana" pitchFamily="34" charset="0"/>
              </a:rPr>
              <a:t>double angle, d</a:t>
            </a:r>
            <a:r>
              <a:rPr lang="en-US" altLang="es-CL" sz="1400" kern="0" dirty="0" smtClean="0"/>
              <a:t> </a:t>
            </a:r>
          </a:p>
          <a:p>
            <a:pPr lvl="1" eaLnBrk="1" hangingPunct="1">
              <a:lnSpc>
                <a:spcPct val="120000"/>
              </a:lnSpc>
            </a:pPr>
            <a:endParaRPr lang="en-US" altLang="es-CL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2941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19287E7-D52C-4420-A49E-0C28AFFE5E3B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s-CL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777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z="3200" dirty="0" smtClean="0"/>
              <a:t>ADT contract and implementation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9725"/>
            <a:ext cx="8110538" cy="44100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s-CL" sz="2000" dirty="0"/>
              <a:t>Create an interface and a class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s-CL" sz="1600" kern="1200" dirty="0">
                <a:latin typeface="Verdana" pitchFamily="34" charset="0"/>
                <a:ea typeface="+mn-ea"/>
                <a:cs typeface="+mn-cs"/>
              </a:rPr>
              <a:t>The ADT contract is the </a:t>
            </a:r>
            <a:r>
              <a:rPr lang="en-US" altLang="es-CL" sz="1600" kern="1200" dirty="0" smtClean="0">
                <a:latin typeface="Verdana" pitchFamily="34" charset="0"/>
                <a:ea typeface="+mn-ea"/>
                <a:cs typeface="+mn-cs"/>
              </a:rPr>
              <a:t>interface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s-CL" sz="1600" kern="1200" dirty="0" smtClean="0">
                <a:latin typeface="Verdana" pitchFamily="34" charset="0"/>
                <a:ea typeface="+mn-ea"/>
                <a:cs typeface="+mn-cs"/>
              </a:rPr>
              <a:t>The </a:t>
            </a:r>
            <a:r>
              <a:rPr lang="en-US" altLang="es-CL" sz="1600" kern="1200" dirty="0">
                <a:latin typeface="Verdana" pitchFamily="34" charset="0"/>
                <a:ea typeface="+mn-ea"/>
                <a:cs typeface="+mn-cs"/>
              </a:rPr>
              <a:t>implementation is the Class</a:t>
            </a:r>
          </a:p>
          <a:p>
            <a:pPr marL="342900" lvl="2" indent="-342900" eaLnBrk="1" hangingPunct="1">
              <a:lnSpc>
                <a:spcPct val="120000"/>
              </a:lnSpc>
              <a:buSzPct val="110000"/>
              <a:buBlip>
                <a:blip r:embed="rId3"/>
              </a:buBlip>
            </a:pPr>
            <a:r>
              <a:rPr lang="en-US" altLang="es-CL" sz="2000" dirty="0">
                <a:ea typeface="+mn-ea"/>
                <a:cs typeface="+mn-cs"/>
              </a:rPr>
              <a:t>Create a well documented </a:t>
            </a:r>
            <a:r>
              <a:rPr lang="en-US" altLang="es-CL" sz="2000" dirty="0" smtClean="0">
                <a:ea typeface="+mn-ea"/>
                <a:cs typeface="+mn-cs"/>
              </a:rPr>
              <a:t>interface </a:t>
            </a:r>
            <a:r>
              <a:rPr lang="en-US" altLang="es-CL" sz="2000" dirty="0">
                <a:ea typeface="+mn-ea"/>
                <a:cs typeface="+mn-cs"/>
              </a:rPr>
              <a:t>so that the </a:t>
            </a:r>
            <a:r>
              <a:rPr lang="en-US" altLang="es-CL" sz="2000" dirty="0" smtClean="0">
                <a:ea typeface="+mn-ea"/>
                <a:cs typeface="+mn-cs"/>
              </a:rPr>
              <a:t>documentation </a:t>
            </a:r>
            <a:r>
              <a:rPr lang="en-US" altLang="es-CL" sz="2000" dirty="0">
                <a:ea typeface="+mn-ea"/>
                <a:cs typeface="+mn-cs"/>
              </a:rPr>
              <a:t>can be also used as the ADT </a:t>
            </a:r>
            <a:r>
              <a:rPr lang="en-US" altLang="es-CL" sz="2000" dirty="0" smtClean="0">
                <a:ea typeface="+mn-ea"/>
                <a:cs typeface="+mn-cs"/>
              </a:rPr>
              <a:t>contract</a:t>
            </a:r>
          </a:p>
          <a:p>
            <a:pPr lvl="1" eaLnBrk="1" hangingPunct="1">
              <a:lnSpc>
                <a:spcPct val="110000"/>
              </a:lnSpc>
              <a:tabLst>
                <a:tab pos="631825" algn="l"/>
                <a:tab pos="2633663" algn="l"/>
              </a:tabLst>
            </a:pPr>
            <a:r>
              <a:rPr lang="en-US" altLang="es-CL" sz="1800" dirty="0"/>
              <a:t>The </a:t>
            </a:r>
            <a:r>
              <a:rPr lang="en-US" altLang="es-CL" sz="1800" dirty="0" smtClean="0"/>
              <a:t>documentation </a:t>
            </a:r>
            <a:r>
              <a:rPr lang="en-US" altLang="es-CL" sz="1800" dirty="0"/>
              <a:t>should describe:</a:t>
            </a:r>
          </a:p>
          <a:p>
            <a:pPr lvl="2" eaLnBrk="1" hangingPunct="1">
              <a:lnSpc>
                <a:spcPct val="110000"/>
              </a:lnSpc>
              <a:tabLst>
                <a:tab pos="631825" algn="l"/>
                <a:tab pos="2633663" algn="l"/>
              </a:tabLst>
            </a:pPr>
            <a:r>
              <a:rPr lang="en-US" altLang="es-CL" sz="1600" dirty="0"/>
              <a:t>public fields</a:t>
            </a:r>
          </a:p>
          <a:p>
            <a:pPr lvl="2" eaLnBrk="1" hangingPunct="1">
              <a:lnSpc>
                <a:spcPct val="110000"/>
              </a:lnSpc>
              <a:tabLst>
                <a:tab pos="631825" algn="l"/>
                <a:tab pos="2633663" algn="l"/>
              </a:tabLst>
            </a:pPr>
            <a:r>
              <a:rPr lang="en-US" altLang="es-CL" sz="1600" dirty="0"/>
              <a:t>headings of </a:t>
            </a:r>
            <a:r>
              <a:rPr lang="en-US" altLang="es-CL" sz="1600" dirty="0" smtClean="0"/>
              <a:t>methods</a:t>
            </a:r>
            <a:endParaRPr lang="en-US" altLang="es-CL" sz="1600" dirty="0"/>
          </a:p>
          <a:p>
            <a:pPr lvl="1" eaLnBrk="1" hangingPunct="1">
              <a:lnSpc>
                <a:spcPct val="110000"/>
              </a:lnSpc>
              <a:tabLst>
                <a:tab pos="631825" algn="l"/>
                <a:tab pos="2633663" algn="l"/>
              </a:tabLst>
            </a:pPr>
            <a:r>
              <a:rPr lang="en-US" altLang="es-CL" sz="2000" dirty="0" smtClean="0"/>
              <a:t>The class also needs documentation to complement the ones of the interface:</a:t>
            </a:r>
          </a:p>
          <a:p>
            <a:pPr lvl="2" eaLnBrk="1" hangingPunct="1">
              <a:lnSpc>
                <a:spcPct val="110000"/>
              </a:lnSpc>
              <a:tabLst>
                <a:tab pos="631825" algn="l"/>
                <a:tab pos="2633663" algn="l"/>
              </a:tabLst>
            </a:pPr>
            <a:r>
              <a:rPr lang="en-US" altLang="es-CL" sz="1600" dirty="0"/>
              <a:t>headings of </a:t>
            </a:r>
            <a:r>
              <a:rPr lang="en-US" altLang="es-CL" sz="1600" dirty="0" smtClean="0"/>
              <a:t>constructors</a:t>
            </a:r>
            <a:endParaRPr lang="en-US" altLang="es-CL" sz="1600" dirty="0"/>
          </a:p>
          <a:p>
            <a:pPr lvl="2" eaLnBrk="1" hangingPunct="1">
              <a:lnSpc>
                <a:spcPct val="110000"/>
              </a:lnSpc>
              <a:tabLst>
                <a:tab pos="631825" algn="l"/>
                <a:tab pos="2633663" algn="l"/>
              </a:tabLst>
            </a:pPr>
            <a:endParaRPr lang="en-US" altLang="es-CL" sz="1600" dirty="0"/>
          </a:p>
          <a:p>
            <a:pPr marL="457200" lvl="3" indent="0" eaLnBrk="1" hangingPunct="1">
              <a:lnSpc>
                <a:spcPct val="120000"/>
              </a:lnSpc>
              <a:buSzPct val="110000"/>
              <a:buNone/>
            </a:pPr>
            <a:endParaRPr lang="en-US" altLang="es-CL" sz="1600" dirty="0" smtClean="0">
              <a:ea typeface="+mn-ea"/>
              <a:cs typeface="+mn-cs"/>
            </a:endParaRPr>
          </a:p>
          <a:p>
            <a:pPr marL="800100" lvl="3" indent="-342900" eaLnBrk="1" hangingPunct="1">
              <a:lnSpc>
                <a:spcPct val="120000"/>
              </a:lnSpc>
              <a:buSzPct val="110000"/>
              <a:buBlip>
                <a:blip r:embed="rId3"/>
              </a:buBlip>
            </a:pPr>
            <a:endParaRPr lang="en-US" altLang="es-CL" sz="1600" dirty="0">
              <a:ea typeface="+mn-ea"/>
              <a:cs typeface="+mn-cs"/>
            </a:endParaRPr>
          </a:p>
          <a:p>
            <a:pPr marL="0" indent="0">
              <a:buNone/>
            </a:pPr>
            <a:endParaRPr lang="en-US" altLang="es-CL" sz="3600" kern="1200" dirty="0">
              <a:ea typeface="+mn-ea"/>
              <a:cs typeface="+mn-cs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s-CL" sz="1600" kern="1200" dirty="0">
              <a:solidFill>
                <a:srgbClr val="C00000"/>
              </a:solidFill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482DD9-E215-4F99-A261-855A897BCCD4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s-CL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93038" cy="669925"/>
          </a:xfrm>
        </p:spPr>
        <p:txBody>
          <a:bodyPr/>
          <a:lstStyle/>
          <a:p>
            <a:pPr eaLnBrk="1" hangingPunct="1"/>
            <a:r>
              <a:rPr lang="en-US" altLang="es-CL" sz="3200" dirty="0" smtClean="0"/>
              <a:t>Responsibilities of the class’ implementer </a:t>
            </a:r>
          </a:p>
        </p:txBody>
      </p:sp>
      <p:sp>
        <p:nvSpPr>
          <p:cNvPr id="279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s-CL" sz="2400" dirty="0" smtClean="0"/>
              <a:t>A class is responsible for its own values</a:t>
            </a:r>
          </a:p>
          <a:p>
            <a:pPr lvl="1" eaLnBrk="1" hangingPunct="1"/>
            <a:r>
              <a:rPr lang="en-US" altLang="es-CL" sz="2000" dirty="0" smtClean="0"/>
              <a:t>It should protect them from careless or malicious users</a:t>
            </a:r>
          </a:p>
          <a:p>
            <a:pPr eaLnBrk="1" hangingPunct="1"/>
            <a:r>
              <a:rPr lang="en-US" altLang="es-CL" sz="2400" dirty="0" smtClean="0"/>
              <a:t>Ideally, a class should be written to be </a:t>
            </a:r>
            <a:r>
              <a:rPr lang="en-US" altLang="es-CL" sz="2400" i="1" dirty="0" smtClean="0"/>
              <a:t>generally</a:t>
            </a:r>
            <a:r>
              <a:rPr lang="en-US" altLang="es-CL" sz="2400" dirty="0" smtClean="0"/>
              <a:t> useful</a:t>
            </a:r>
          </a:p>
          <a:p>
            <a:pPr lvl="1" eaLnBrk="1" hangingPunct="1"/>
            <a:r>
              <a:rPr lang="en-US" altLang="es-CL" sz="2000" dirty="0" smtClean="0"/>
              <a:t>The goal is to make the class reusable</a:t>
            </a:r>
          </a:p>
          <a:p>
            <a:pPr lvl="1" eaLnBrk="1" hangingPunct="1"/>
            <a:r>
              <a:rPr lang="en-US" altLang="es-CL" sz="2000" dirty="0" smtClean="0"/>
              <a:t>The class should </a:t>
            </a:r>
            <a:r>
              <a:rPr lang="en-US" altLang="es-CL" sz="2000" i="1" dirty="0" smtClean="0"/>
              <a:t>not</a:t>
            </a:r>
            <a:r>
              <a:rPr lang="en-US" altLang="es-CL" sz="2000" dirty="0" smtClean="0"/>
              <a:t> be responsible for anything specific to the application in which it is used</a:t>
            </a:r>
          </a:p>
          <a:p>
            <a:pPr eaLnBrk="1" hangingPunct="1"/>
            <a:r>
              <a:rPr lang="en-US" altLang="es-CL" sz="2400" dirty="0" smtClean="0"/>
              <a:t>In practice, most classes are application-specific</a:t>
            </a:r>
          </a:p>
          <a:p>
            <a:pPr eaLnBrk="1" hangingPunct="1"/>
            <a:r>
              <a:rPr lang="en-US" altLang="es-CL" sz="2400" dirty="0" smtClean="0"/>
              <a:t>Java’s/STL’s classes are, on the whole, extremely well designed</a:t>
            </a:r>
          </a:p>
          <a:p>
            <a:pPr lvl="1" eaLnBrk="1" hangingPunct="1"/>
            <a:r>
              <a:rPr lang="en-US" altLang="es-CL" sz="2000" dirty="0" smtClean="0"/>
              <a:t>They weren’t written specifically for </a:t>
            </a:r>
            <a:r>
              <a:rPr lang="en-US" altLang="es-CL" sz="2000" i="1" dirty="0" smtClean="0"/>
              <a:t>your</a:t>
            </a:r>
            <a:r>
              <a:rPr lang="en-US" altLang="es-CL" sz="2000" dirty="0" smtClean="0"/>
              <a:t> program</a:t>
            </a:r>
          </a:p>
          <a:p>
            <a:pPr lvl="1" eaLnBrk="1" hangingPunct="1"/>
            <a:r>
              <a:rPr lang="en-US" altLang="es-CL" sz="2000" dirty="0" smtClean="0"/>
              <a:t>Strive to make your classes more like Java’s/STL’s!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04E8829-DF2E-4B04-ADB9-AAEA284C7167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s-CL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Data types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2568575"/>
          </a:xfrm>
        </p:spPr>
        <p:txBody>
          <a:bodyPr/>
          <a:lstStyle/>
          <a:p>
            <a:pPr eaLnBrk="1" hangingPunct="1"/>
            <a:r>
              <a:rPr lang="en-US" altLang="es-CL" sz="3600" dirty="0" smtClean="0"/>
              <a:t>Characterized by:</a:t>
            </a:r>
          </a:p>
          <a:p>
            <a:pPr lvl="1" eaLnBrk="1" hangingPunct="1"/>
            <a:r>
              <a:rPr lang="en-US" altLang="es-CL" sz="3200" dirty="0" smtClean="0"/>
              <a:t>a set of </a:t>
            </a:r>
            <a:r>
              <a:rPr lang="en-US" altLang="es-CL" sz="3200" i="1" dirty="0" smtClean="0">
                <a:solidFill>
                  <a:srgbClr val="C00000"/>
                </a:solidFill>
              </a:rPr>
              <a:t>values</a:t>
            </a:r>
            <a:endParaRPr lang="en-US" altLang="es-CL" sz="3200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es-CL" sz="3200" dirty="0" smtClean="0"/>
              <a:t>a </a:t>
            </a:r>
            <a:r>
              <a:rPr lang="en-US" altLang="es-CL" sz="3200" i="1" dirty="0">
                <a:solidFill>
                  <a:srgbClr val="C00000"/>
                </a:solidFill>
              </a:rPr>
              <a:t>data</a:t>
            </a:r>
            <a:r>
              <a:rPr lang="en-US" altLang="es-CL" sz="3200" i="1" dirty="0" smtClean="0"/>
              <a:t> </a:t>
            </a:r>
            <a:r>
              <a:rPr lang="en-US" altLang="es-CL" sz="3200" i="1" dirty="0">
                <a:solidFill>
                  <a:srgbClr val="C00000"/>
                </a:solidFill>
              </a:rPr>
              <a:t>representation</a:t>
            </a:r>
            <a:r>
              <a:rPr lang="en-US" altLang="es-CL" sz="3200" i="1" dirty="0" smtClean="0"/>
              <a:t>,</a:t>
            </a:r>
            <a:r>
              <a:rPr lang="en-US" altLang="es-CL" sz="3200" dirty="0" smtClean="0"/>
              <a:t> which is common to all these values, and </a:t>
            </a:r>
          </a:p>
          <a:p>
            <a:pPr lvl="1" eaLnBrk="1" hangingPunct="1"/>
            <a:r>
              <a:rPr lang="en-US" altLang="es-CL" sz="3200" dirty="0" smtClean="0"/>
              <a:t>a set of </a:t>
            </a:r>
            <a:r>
              <a:rPr lang="en-US" altLang="es-CL" sz="3200" i="1" dirty="0">
                <a:solidFill>
                  <a:srgbClr val="C00000"/>
                </a:solidFill>
              </a:rPr>
              <a:t>operations</a:t>
            </a:r>
            <a:r>
              <a:rPr lang="en-US" altLang="es-CL" sz="3200" i="1" dirty="0" smtClean="0"/>
              <a:t>,</a:t>
            </a:r>
            <a:r>
              <a:rPr lang="en-US" altLang="es-CL" sz="3200" dirty="0" smtClean="0"/>
              <a:t> which can be applied uniformly to all these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7798882-435B-4486-8F28-81F3BC6FD99B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s-CL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ADT Summary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es-CL" sz="2800" smtClean="0"/>
              <a:t>A Data Type describes values, representations, and operations</a:t>
            </a:r>
          </a:p>
          <a:p>
            <a:pPr eaLnBrk="1" hangingPunct="1"/>
            <a:r>
              <a:rPr lang="en-US" altLang="es-CL" sz="2800" smtClean="0"/>
              <a:t>An Abstract Data Type describes values and operations, but </a:t>
            </a:r>
            <a:r>
              <a:rPr lang="en-US" altLang="es-CL" sz="2800" i="1" smtClean="0"/>
              <a:t>not</a:t>
            </a:r>
            <a:r>
              <a:rPr lang="en-US" altLang="es-CL" sz="2800" smtClean="0"/>
              <a:t> representations</a:t>
            </a:r>
          </a:p>
          <a:p>
            <a:pPr lvl="1" eaLnBrk="1" hangingPunct="1"/>
            <a:r>
              <a:rPr lang="en-US" altLang="es-CL" sz="2400" smtClean="0"/>
              <a:t>An ADT should </a:t>
            </a:r>
            <a:r>
              <a:rPr lang="en-US" altLang="es-CL" sz="2400" i="1" smtClean="0"/>
              <a:t>protect its data</a:t>
            </a:r>
            <a:r>
              <a:rPr lang="en-US" altLang="es-CL" sz="2400" smtClean="0"/>
              <a:t> and </a:t>
            </a:r>
            <a:r>
              <a:rPr lang="en-US" altLang="es-CL" sz="2400" i="1" smtClean="0"/>
              <a:t>keep it valid</a:t>
            </a:r>
          </a:p>
          <a:p>
            <a:pPr lvl="2" eaLnBrk="1" hangingPunct="1"/>
            <a:r>
              <a:rPr lang="en-US" altLang="es-CL" smtClean="0"/>
              <a:t>All, or nearly all, data should be private</a:t>
            </a:r>
          </a:p>
          <a:p>
            <a:pPr lvl="2" eaLnBrk="1" hangingPunct="1"/>
            <a:r>
              <a:rPr lang="en-US" altLang="es-CL" smtClean="0"/>
              <a:t>Access to data should be via getters and setters</a:t>
            </a:r>
          </a:p>
          <a:p>
            <a:pPr lvl="1" eaLnBrk="1" hangingPunct="1"/>
            <a:r>
              <a:rPr lang="en-US" altLang="es-CL" sz="2400" smtClean="0"/>
              <a:t>An ADT should provide:</a:t>
            </a:r>
          </a:p>
          <a:p>
            <a:pPr lvl="2" eaLnBrk="1" hangingPunct="1"/>
            <a:r>
              <a:rPr lang="en-US" altLang="es-CL" smtClean="0"/>
              <a:t>A </a:t>
            </a:r>
            <a:r>
              <a:rPr lang="en-US" altLang="es-CL" i="1" smtClean="0"/>
              <a:t>contract</a:t>
            </a:r>
            <a:endParaRPr lang="en-US" altLang="es-CL" smtClean="0"/>
          </a:p>
          <a:p>
            <a:pPr lvl="2" eaLnBrk="1" hangingPunct="1"/>
            <a:r>
              <a:rPr lang="en-US" altLang="es-CL" smtClean="0"/>
              <a:t>A </a:t>
            </a:r>
            <a:r>
              <a:rPr lang="en-US" altLang="es-CL" i="1" smtClean="0"/>
              <a:t>necessary and sufficient</a:t>
            </a:r>
            <a:r>
              <a:rPr lang="en-US" altLang="es-CL" smtClean="0"/>
              <a:t> set of operations</a:t>
            </a:r>
            <a:endParaRPr lang="en-US" altLang="es-CL" sz="2000" smtClean="0"/>
          </a:p>
          <a:p>
            <a:pPr eaLnBrk="1" hangingPunct="1"/>
            <a:endParaRPr lang="en-US" altLang="es-C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/>
              <a:t>Implementations</a:t>
            </a:r>
          </a:p>
        </p:txBody>
      </p:sp>
      <p:sp>
        <p:nvSpPr>
          <p:cNvPr id="100" name="99 Marcador de contenido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6550"/>
            <a:ext cx="8153400" cy="4413250"/>
          </a:xfrm>
        </p:spPr>
        <p:txBody>
          <a:bodyPr/>
          <a:lstStyle/>
          <a:p>
            <a:pPr>
              <a:defRPr/>
            </a:pPr>
            <a:r>
              <a:rPr lang="es-CL" dirty="0" err="1" smtClean="0"/>
              <a:t>Array</a:t>
            </a:r>
            <a:r>
              <a:rPr lang="es-CL" dirty="0" smtClean="0"/>
              <a:t>: data </a:t>
            </a:r>
            <a:r>
              <a:rPr lang="es-CL" dirty="0" err="1" smtClean="0"/>
              <a:t>representation</a:t>
            </a:r>
            <a:r>
              <a:rPr lang="es-CL" dirty="0" smtClean="0"/>
              <a:t> </a:t>
            </a:r>
            <a:r>
              <a:rPr lang="es-CL" sz="2800" b="1" i="1" kern="1200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s-CL" dirty="0" smtClean="0"/>
              <a:t> and </a:t>
            </a:r>
            <a:r>
              <a:rPr lang="es-CL" sz="2800" b="1" i="1" kern="1200" dirty="0" err="1" smtClean="0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endParaRPr lang="es-CL" sz="2400" b="1" i="1" kern="12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defRPr/>
            </a:pPr>
            <a:endParaRPr lang="es-CL" dirty="0" smtClean="0"/>
          </a:p>
          <a:p>
            <a:pPr>
              <a:defRPr/>
            </a:pPr>
            <a:endParaRPr lang="es-CL" dirty="0" smtClean="0"/>
          </a:p>
          <a:p>
            <a:pPr>
              <a:defRPr/>
            </a:pPr>
            <a:r>
              <a:rPr lang="es-CL" dirty="0" err="1" smtClean="0"/>
              <a:t>Linked</a:t>
            </a:r>
            <a:r>
              <a:rPr lang="es-CL" dirty="0" smtClean="0"/>
              <a:t> </a:t>
            </a:r>
            <a:r>
              <a:rPr lang="es-CL" dirty="0" err="1" smtClean="0"/>
              <a:t>List</a:t>
            </a:r>
            <a:r>
              <a:rPr lang="es-CL" dirty="0" smtClean="0"/>
              <a:t>: data </a:t>
            </a:r>
            <a:r>
              <a:rPr lang="es-CL" dirty="0" err="1" smtClean="0"/>
              <a:t>representation</a:t>
            </a:r>
            <a:r>
              <a:rPr lang="es-CL" dirty="0" smtClean="0"/>
              <a:t> </a:t>
            </a:r>
            <a:r>
              <a:rPr lang="es-CL" sz="3600" b="1" i="1" kern="1200" dirty="0" smtClean="0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s-CL" dirty="0" smtClean="0"/>
              <a:t> and </a:t>
            </a:r>
            <a:r>
              <a:rPr lang="es-CL" b="1" i="1" kern="1200" dirty="0" err="1" smtClean="0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endParaRPr lang="es-CL" sz="2400" b="1" i="1" kern="1200" dirty="0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F29CEB-ED18-48D5-9301-347A5DF5E1F2}" type="slidenum">
              <a:rPr lang="en-US" altLang="es-CL" sz="1400" smtClean="0"/>
              <a:pPr eaLnBrk="1" hangingPunct="1"/>
              <a:t>31</a:t>
            </a:fld>
            <a:endParaRPr lang="en-US" altLang="es-CL" sz="140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6400" y="4633913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12975" y="4633913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944688" y="4902200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81263" y="4902200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87713" y="4633913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24288" y="4633913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092575" y="4902200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99025" y="4633913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35600" y="4633913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703888" y="4902200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510338" y="4633913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046913" y="4633913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7315200" y="4902200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56000" y="4902200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167313" y="4902200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778625" y="4902200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074025" y="472757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000" b="1">
                <a:sym typeface="Symbol" pitchFamily="18" charset="2"/>
              </a:rPr>
              <a:t></a:t>
            </a:r>
            <a:endParaRPr lang="en-US" altLang="es-CL" sz="2000" b="1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33425" y="46720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066800" y="4938713"/>
            <a:ext cx="577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pic>
        <p:nvPicPr>
          <p:cNvPr id="25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45163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6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745163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425" y="5745163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8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5745163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371600" y="4100513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24000" y="4062413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000"/>
              <a:t>nodes</a:t>
            </a: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1371600" y="5472113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00738" y="6335713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34" name="Freeform 4"/>
          <p:cNvSpPr>
            <a:spLocks/>
          </p:cNvSpPr>
          <p:nvPr/>
        </p:nvSpPr>
        <p:spPr bwMode="auto">
          <a:xfrm>
            <a:off x="5176838" y="2444750"/>
            <a:ext cx="1509712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1366838" y="2444750"/>
            <a:ext cx="2982912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171950" y="243205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354138" y="2432050"/>
            <a:ext cx="28178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354138" y="244475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4349750" y="281146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366838" y="2811463"/>
            <a:ext cx="29829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175250" y="243205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5187950" y="2432050"/>
            <a:ext cx="26400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7802563" y="244475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5340350" y="281146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5353050" y="2811463"/>
            <a:ext cx="24622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1747838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1747838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1747838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128838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2128838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2128838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270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270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270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2889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2889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2889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8" name="Rectangle 28"/>
          <p:cNvSpPr>
            <a:spLocks noChangeArrowheads="1"/>
          </p:cNvSpPr>
          <p:nvPr/>
        </p:nvSpPr>
        <p:spPr bwMode="auto">
          <a:xfrm>
            <a:off x="2509838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2509838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2509838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3651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3651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3651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2658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265863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62658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4032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8" name="Rectangle 38"/>
          <p:cNvSpPr>
            <a:spLocks noChangeArrowheads="1"/>
          </p:cNvSpPr>
          <p:nvPr/>
        </p:nvSpPr>
        <p:spPr bwMode="auto">
          <a:xfrm>
            <a:off x="4032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4032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58864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1" name="Rectangle 41"/>
          <p:cNvSpPr>
            <a:spLocks noChangeArrowheads="1"/>
          </p:cNvSpPr>
          <p:nvPr/>
        </p:nvSpPr>
        <p:spPr bwMode="auto">
          <a:xfrm>
            <a:off x="58864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58864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3" name="Rectangle 43"/>
          <p:cNvSpPr>
            <a:spLocks noChangeArrowheads="1"/>
          </p:cNvSpPr>
          <p:nvPr/>
        </p:nvSpPr>
        <p:spPr bwMode="auto">
          <a:xfrm>
            <a:off x="55054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4" name="Rectangle 44"/>
          <p:cNvSpPr>
            <a:spLocks noChangeArrowheads="1"/>
          </p:cNvSpPr>
          <p:nvPr/>
        </p:nvSpPr>
        <p:spPr bwMode="auto">
          <a:xfrm>
            <a:off x="55054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5" name="Rectangle 45"/>
          <p:cNvSpPr>
            <a:spLocks noChangeArrowheads="1"/>
          </p:cNvSpPr>
          <p:nvPr/>
        </p:nvSpPr>
        <p:spPr bwMode="auto">
          <a:xfrm>
            <a:off x="55054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6" name="Rectangle 46"/>
          <p:cNvSpPr>
            <a:spLocks noChangeArrowheads="1"/>
          </p:cNvSpPr>
          <p:nvPr/>
        </p:nvSpPr>
        <p:spPr bwMode="auto">
          <a:xfrm>
            <a:off x="66595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7" name="Rectangle 47"/>
          <p:cNvSpPr>
            <a:spLocks noChangeArrowheads="1"/>
          </p:cNvSpPr>
          <p:nvPr/>
        </p:nvSpPr>
        <p:spPr bwMode="auto">
          <a:xfrm>
            <a:off x="6659563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66595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9" name="Rectangle 49"/>
          <p:cNvSpPr>
            <a:spLocks noChangeArrowheads="1"/>
          </p:cNvSpPr>
          <p:nvPr/>
        </p:nvSpPr>
        <p:spPr bwMode="auto">
          <a:xfrm>
            <a:off x="70405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0" name="Rectangle 50"/>
          <p:cNvSpPr>
            <a:spLocks noChangeArrowheads="1"/>
          </p:cNvSpPr>
          <p:nvPr/>
        </p:nvSpPr>
        <p:spPr bwMode="auto">
          <a:xfrm>
            <a:off x="7040563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1" name="Rectangle 51"/>
          <p:cNvSpPr>
            <a:spLocks noChangeArrowheads="1"/>
          </p:cNvSpPr>
          <p:nvPr/>
        </p:nvSpPr>
        <p:spPr bwMode="auto">
          <a:xfrm>
            <a:off x="70405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" name="Rectangle 52"/>
          <p:cNvSpPr>
            <a:spLocks noChangeArrowheads="1"/>
          </p:cNvSpPr>
          <p:nvPr/>
        </p:nvSpPr>
        <p:spPr bwMode="auto">
          <a:xfrm>
            <a:off x="74215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3" name="Rectangle 53"/>
          <p:cNvSpPr>
            <a:spLocks noChangeArrowheads="1"/>
          </p:cNvSpPr>
          <p:nvPr/>
        </p:nvSpPr>
        <p:spPr bwMode="auto">
          <a:xfrm>
            <a:off x="74215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909638" y="2482850"/>
            <a:ext cx="296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altLang="es-CL" b="1">
              <a:solidFill>
                <a:schemeClr val="accent2"/>
              </a:solidFill>
            </a:endParaRPr>
          </a:p>
        </p:txBody>
      </p:sp>
      <p:sp>
        <p:nvSpPr>
          <p:cNvPr id="85" name="Rectangle 55"/>
          <p:cNvSpPr>
            <a:spLocks noChangeArrowheads="1"/>
          </p:cNvSpPr>
          <p:nvPr/>
        </p:nvSpPr>
        <p:spPr bwMode="auto">
          <a:xfrm>
            <a:off x="1481138" y="28257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altLang="es-CL">
              <a:solidFill>
                <a:schemeClr val="accent2"/>
              </a:solidFill>
            </a:endParaRPr>
          </a:p>
        </p:txBody>
      </p:sp>
      <p:sp>
        <p:nvSpPr>
          <p:cNvPr id="86" name="Rectangle 56"/>
          <p:cNvSpPr>
            <a:spLocks noChangeArrowheads="1"/>
          </p:cNvSpPr>
          <p:nvPr/>
        </p:nvSpPr>
        <p:spPr bwMode="auto">
          <a:xfrm>
            <a:off x="1887538" y="28257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altLang="es-CL">
              <a:solidFill>
                <a:schemeClr val="accent2"/>
              </a:solidFill>
            </a:endParaRPr>
          </a:p>
        </p:txBody>
      </p:sp>
      <p:sp>
        <p:nvSpPr>
          <p:cNvPr id="87" name="Rectangle 57"/>
          <p:cNvSpPr>
            <a:spLocks noChangeArrowheads="1"/>
          </p:cNvSpPr>
          <p:nvPr/>
        </p:nvSpPr>
        <p:spPr bwMode="auto">
          <a:xfrm>
            <a:off x="2268538" y="28257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altLang="es-CL">
              <a:solidFill>
                <a:schemeClr val="accent2"/>
              </a:solidFill>
            </a:endParaRPr>
          </a:p>
        </p:txBody>
      </p:sp>
      <p:sp>
        <p:nvSpPr>
          <p:cNvPr id="88" name="Rectangle 58"/>
          <p:cNvSpPr>
            <a:spLocks noChangeArrowheads="1"/>
          </p:cNvSpPr>
          <p:nvPr/>
        </p:nvSpPr>
        <p:spPr bwMode="auto">
          <a:xfrm>
            <a:off x="6345238" y="2827338"/>
            <a:ext cx="512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endParaRPr lang="en-US" altLang="es-CL" b="1">
              <a:solidFill>
                <a:schemeClr val="accent2"/>
              </a:solidFill>
            </a:endParaRPr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4159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0" name="Freeform 60"/>
          <p:cNvSpPr>
            <a:spLocks/>
          </p:cNvSpPr>
          <p:nvPr/>
        </p:nvSpPr>
        <p:spPr bwMode="auto">
          <a:xfrm>
            <a:off x="4159250" y="244475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1" name="Freeform 61"/>
          <p:cNvSpPr>
            <a:spLocks/>
          </p:cNvSpPr>
          <p:nvPr/>
        </p:nvSpPr>
        <p:spPr bwMode="auto">
          <a:xfrm>
            <a:off x="4248150" y="262096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2" name="Rectangle 62"/>
          <p:cNvSpPr>
            <a:spLocks noChangeArrowheads="1"/>
          </p:cNvSpPr>
          <p:nvPr/>
        </p:nvSpPr>
        <p:spPr bwMode="auto">
          <a:xfrm>
            <a:off x="43497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3" name="Freeform 63"/>
          <p:cNvSpPr>
            <a:spLocks/>
          </p:cNvSpPr>
          <p:nvPr/>
        </p:nvSpPr>
        <p:spPr bwMode="auto">
          <a:xfrm>
            <a:off x="4324350" y="267176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51498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5" name="Freeform 65"/>
          <p:cNvSpPr>
            <a:spLocks/>
          </p:cNvSpPr>
          <p:nvPr/>
        </p:nvSpPr>
        <p:spPr bwMode="auto">
          <a:xfrm>
            <a:off x="5149850" y="244475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6" name="Freeform 66"/>
          <p:cNvSpPr>
            <a:spLocks/>
          </p:cNvSpPr>
          <p:nvPr/>
        </p:nvSpPr>
        <p:spPr bwMode="auto">
          <a:xfrm>
            <a:off x="5238750" y="262096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53403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8" name="Freeform 68"/>
          <p:cNvSpPr>
            <a:spLocks/>
          </p:cNvSpPr>
          <p:nvPr/>
        </p:nvSpPr>
        <p:spPr bwMode="auto">
          <a:xfrm>
            <a:off x="5314950" y="267176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4603750" y="231775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 b="1">
                <a:latin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66842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9" grpId="0" animBg="1"/>
      <p:bldP spid="30" grpId="0"/>
      <p:bldP spid="31" grpId="0" animBg="1"/>
      <p:bldP spid="32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 err="1" smtClean="0"/>
              <a:t>Array</a:t>
            </a:r>
            <a:endParaRPr lang="es-CL" altLang="es-CL" dirty="0" smtClean="0"/>
          </a:p>
        </p:txBody>
      </p:sp>
      <p:sp>
        <p:nvSpPr>
          <p:cNvPr id="100" name="99 Marcador de contenido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6550"/>
            <a:ext cx="8153400" cy="4413250"/>
          </a:xfrm>
        </p:spPr>
        <p:txBody>
          <a:bodyPr/>
          <a:lstStyle/>
          <a:p>
            <a:pPr>
              <a:defRPr/>
            </a:pPr>
            <a:r>
              <a:rPr lang="es-CL" dirty="0" err="1" smtClean="0"/>
              <a:t>Array</a:t>
            </a:r>
            <a:r>
              <a:rPr lang="es-CL" dirty="0" smtClean="0"/>
              <a:t>: data </a:t>
            </a:r>
            <a:r>
              <a:rPr lang="es-CL" dirty="0" err="1" smtClean="0"/>
              <a:t>representation</a:t>
            </a:r>
            <a:r>
              <a:rPr lang="es-CL" dirty="0" smtClean="0"/>
              <a:t> </a:t>
            </a:r>
            <a:r>
              <a:rPr lang="es-CL" sz="2800" b="1" i="1" kern="1200" dirty="0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s-CL" dirty="0" smtClean="0"/>
              <a:t> and </a:t>
            </a:r>
            <a:r>
              <a:rPr lang="es-CL" sz="2800" b="1" i="1" kern="1200" dirty="0" err="1" smtClean="0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endParaRPr lang="es-CL" sz="2800" b="1" i="1" kern="12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defRPr/>
            </a:pPr>
            <a:endParaRPr lang="es-CL" sz="2800" b="1" i="1" kern="1200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defRPr/>
            </a:pPr>
            <a:endParaRPr lang="es-CL" sz="2800" b="1" i="1" kern="12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s-CL" altLang="es-CL" dirty="0" err="1"/>
              <a:t>Given</a:t>
            </a:r>
            <a:r>
              <a:rPr lang="es-CL" altLang="es-CL" dirty="0"/>
              <a:t> </a:t>
            </a:r>
            <a:r>
              <a:rPr lang="es-CL" altLang="es-CL" dirty="0" err="1"/>
              <a:t>an</a:t>
            </a:r>
            <a:r>
              <a:rPr lang="es-CL" altLang="es-CL" dirty="0"/>
              <a:t> </a:t>
            </a:r>
            <a:r>
              <a:rPr lang="es-CL" altLang="es-CL" dirty="0" err="1" smtClean="0"/>
              <a:t>array</a:t>
            </a:r>
            <a:r>
              <a:rPr lang="es-CL" altLang="es-CL" dirty="0" smtClean="0"/>
              <a:t> </a:t>
            </a:r>
            <a:r>
              <a:rPr lang="es-CL" altLang="es-CL" dirty="0" err="1"/>
              <a:t>with</a:t>
            </a:r>
            <a:r>
              <a:rPr lang="es-CL" altLang="es-CL" dirty="0"/>
              <a:t> n </a:t>
            </a:r>
            <a:r>
              <a:rPr lang="es-CL" altLang="es-CL" dirty="0" err="1"/>
              <a:t>elements</a:t>
            </a:r>
            <a:r>
              <a:rPr lang="es-CL" altLang="es-CL" dirty="0"/>
              <a:t>, </a:t>
            </a:r>
            <a:r>
              <a:rPr lang="es-CL" altLang="es-CL" dirty="0" err="1"/>
              <a:t>what</a:t>
            </a:r>
            <a:r>
              <a:rPr lang="es-CL" altLang="es-CL" dirty="0"/>
              <a:t> </a:t>
            </a:r>
            <a:r>
              <a:rPr lang="es-CL" altLang="es-CL" dirty="0" err="1"/>
              <a:t>is</a:t>
            </a:r>
            <a:r>
              <a:rPr lang="es-CL" altLang="es-CL" dirty="0"/>
              <a:t> </a:t>
            </a:r>
            <a:r>
              <a:rPr lang="es-CL" altLang="es-CL" dirty="0" err="1"/>
              <a:t>the</a:t>
            </a:r>
            <a:r>
              <a:rPr lang="es-CL" altLang="es-CL" dirty="0"/>
              <a:t> </a:t>
            </a:r>
            <a:r>
              <a:rPr lang="es-CL" altLang="es-CL" dirty="0" err="1"/>
              <a:t>cost</a:t>
            </a:r>
            <a:r>
              <a:rPr lang="es-CL" altLang="es-CL" dirty="0"/>
              <a:t> of</a:t>
            </a:r>
          </a:p>
          <a:p>
            <a:pPr lvl="1"/>
            <a:r>
              <a:rPr lang="es-CL" altLang="es-CL" dirty="0" err="1" smtClean="0"/>
              <a:t>Insert</a:t>
            </a:r>
            <a:r>
              <a:rPr lang="es-CL" altLang="es-CL" dirty="0" smtClean="0"/>
              <a:t>/</a:t>
            </a:r>
            <a:r>
              <a:rPr lang="es-CL" altLang="es-CL" dirty="0" err="1" smtClean="0"/>
              <a:t>remove</a:t>
            </a:r>
            <a:r>
              <a:rPr lang="es-CL" altLang="es-CL" dirty="0" smtClean="0"/>
              <a:t> </a:t>
            </a:r>
            <a:r>
              <a:rPr lang="es-CL" altLang="es-CL" dirty="0" err="1" smtClean="0"/>
              <a:t>first</a:t>
            </a:r>
            <a:r>
              <a:rPr lang="es-CL" altLang="es-CL" dirty="0" smtClean="0"/>
              <a:t>, </a:t>
            </a:r>
          </a:p>
          <a:p>
            <a:pPr lvl="1"/>
            <a:r>
              <a:rPr lang="es-CL" altLang="es-CL" dirty="0" err="1" smtClean="0"/>
              <a:t>Insert</a:t>
            </a:r>
            <a:r>
              <a:rPr lang="es-CL" altLang="es-CL" dirty="0" smtClean="0"/>
              <a:t>/</a:t>
            </a:r>
            <a:r>
              <a:rPr lang="es-CL" altLang="es-CL" dirty="0" err="1" smtClean="0"/>
              <a:t>remove</a:t>
            </a:r>
            <a:r>
              <a:rPr lang="es-CL" altLang="es-CL" dirty="0" smtClean="0"/>
              <a:t> </a:t>
            </a:r>
            <a:r>
              <a:rPr lang="es-CL" altLang="es-CL" dirty="0" err="1" smtClean="0"/>
              <a:t>last</a:t>
            </a:r>
            <a:endParaRPr lang="es-CL" altLang="es-CL" dirty="0" smtClean="0"/>
          </a:p>
          <a:p>
            <a:pPr lvl="1"/>
            <a:r>
              <a:rPr lang="es-CL" altLang="es-CL" dirty="0" err="1" smtClean="0"/>
              <a:t>Insert</a:t>
            </a:r>
            <a:r>
              <a:rPr lang="es-CL" altLang="es-CL" dirty="0" smtClean="0"/>
              <a:t>/</a:t>
            </a:r>
            <a:r>
              <a:rPr lang="es-CL" altLang="es-CL" dirty="0" err="1" smtClean="0"/>
              <a:t>remove</a:t>
            </a:r>
            <a:r>
              <a:rPr lang="es-CL" altLang="es-CL" dirty="0" smtClean="0"/>
              <a:t> in </a:t>
            </a:r>
            <a:r>
              <a:rPr lang="es-CL" altLang="es-CL" dirty="0" err="1" smtClean="0"/>
              <a:t>the</a:t>
            </a:r>
            <a:r>
              <a:rPr lang="es-CL" altLang="es-CL" dirty="0" smtClean="0"/>
              <a:t> </a:t>
            </a:r>
            <a:r>
              <a:rPr lang="es-CL" altLang="es-CL" dirty="0" err="1" smtClean="0"/>
              <a:t>middle</a:t>
            </a:r>
            <a:endParaRPr lang="es-CL" altLang="es-CL" dirty="0" smtClean="0"/>
          </a:p>
          <a:p>
            <a:pPr marL="457200" lvl="1" indent="0">
              <a:buNone/>
            </a:pPr>
            <a:r>
              <a:rPr lang="es-CL" dirty="0" err="1" smtClean="0"/>
              <a:t>While</a:t>
            </a:r>
            <a:r>
              <a:rPr lang="es-CL" dirty="0" smtClean="0"/>
              <a:t> </a:t>
            </a:r>
            <a:r>
              <a:rPr lang="es-CL" dirty="0" err="1" smtClean="0"/>
              <a:t>keeping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order</a:t>
            </a:r>
            <a:r>
              <a:rPr lang="es-CL" dirty="0" smtClean="0"/>
              <a:t> of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array</a:t>
            </a:r>
            <a:endParaRPr lang="es-CL" dirty="0" smtClean="0"/>
          </a:p>
          <a:p>
            <a:pPr>
              <a:defRPr/>
            </a:pPr>
            <a:endParaRPr lang="es-CL" dirty="0" smtClean="0"/>
          </a:p>
        </p:txBody>
      </p:sp>
      <p:sp>
        <p:nvSpPr>
          <p:cNvPr id="4101" name="Slide Number Placeholder 5"/>
          <p:cNvSpPr txBox="1">
            <a:spLocks/>
          </p:cNvSpPr>
          <p:nvPr/>
        </p:nvSpPr>
        <p:spPr bwMode="auto">
          <a:xfrm>
            <a:off x="6400800" y="67294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F69E374-CF72-49AE-9177-39663374935E}" type="slidenum">
              <a:rPr lang="en-US" altLang="es-CL" sz="1400"/>
              <a:pPr algn="r" eaLnBrk="1" hangingPunct="1"/>
              <a:t>32</a:t>
            </a:fld>
            <a:endParaRPr lang="en-US" altLang="es-CL" sz="1400"/>
          </a:p>
        </p:txBody>
      </p:sp>
      <p:sp>
        <p:nvSpPr>
          <p:cNvPr id="4129" name="Slide Number Placeholder 6"/>
          <p:cNvSpPr txBox="1">
            <a:spLocks/>
          </p:cNvSpPr>
          <p:nvPr/>
        </p:nvSpPr>
        <p:spPr bwMode="auto">
          <a:xfrm>
            <a:off x="6411913" y="2836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C7161B98-5C9F-4021-BD48-47E62CBD3B10}" type="slidenum">
              <a:rPr lang="en-US" altLang="es-CL" sz="1400"/>
              <a:pPr algn="r" eaLnBrk="1" hangingPunct="1"/>
              <a:t>32</a:t>
            </a:fld>
            <a:endParaRPr lang="en-US" altLang="es-CL" sz="1400"/>
          </a:p>
        </p:txBody>
      </p:sp>
      <p:sp>
        <p:nvSpPr>
          <p:cNvPr id="34" name="Freeform 4"/>
          <p:cNvSpPr>
            <a:spLocks/>
          </p:cNvSpPr>
          <p:nvPr/>
        </p:nvSpPr>
        <p:spPr bwMode="auto">
          <a:xfrm>
            <a:off x="5176838" y="2444750"/>
            <a:ext cx="1509712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1366838" y="2444750"/>
            <a:ext cx="2982912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171950" y="243205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354138" y="2432050"/>
            <a:ext cx="28178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354138" y="244475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4349750" y="281146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366838" y="2811463"/>
            <a:ext cx="29829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175250" y="243205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5187950" y="2432050"/>
            <a:ext cx="26400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7802563" y="244475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5340350" y="281146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5353050" y="2811463"/>
            <a:ext cx="24622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1747838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1747838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1747838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128838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2128838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2128838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270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270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270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2889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2889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2889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8" name="Rectangle 28"/>
          <p:cNvSpPr>
            <a:spLocks noChangeArrowheads="1"/>
          </p:cNvSpPr>
          <p:nvPr/>
        </p:nvSpPr>
        <p:spPr bwMode="auto">
          <a:xfrm>
            <a:off x="2509838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2509838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2509838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3651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3651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3651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2658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265863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62658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4032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8" name="Rectangle 38"/>
          <p:cNvSpPr>
            <a:spLocks noChangeArrowheads="1"/>
          </p:cNvSpPr>
          <p:nvPr/>
        </p:nvSpPr>
        <p:spPr bwMode="auto">
          <a:xfrm>
            <a:off x="40322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40322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58864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1" name="Rectangle 41"/>
          <p:cNvSpPr>
            <a:spLocks noChangeArrowheads="1"/>
          </p:cNvSpPr>
          <p:nvPr/>
        </p:nvSpPr>
        <p:spPr bwMode="auto">
          <a:xfrm>
            <a:off x="58864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58864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3" name="Rectangle 43"/>
          <p:cNvSpPr>
            <a:spLocks noChangeArrowheads="1"/>
          </p:cNvSpPr>
          <p:nvPr/>
        </p:nvSpPr>
        <p:spPr bwMode="auto">
          <a:xfrm>
            <a:off x="55054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4" name="Rectangle 44"/>
          <p:cNvSpPr>
            <a:spLocks noChangeArrowheads="1"/>
          </p:cNvSpPr>
          <p:nvPr/>
        </p:nvSpPr>
        <p:spPr bwMode="auto">
          <a:xfrm>
            <a:off x="55054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5" name="Rectangle 45"/>
          <p:cNvSpPr>
            <a:spLocks noChangeArrowheads="1"/>
          </p:cNvSpPr>
          <p:nvPr/>
        </p:nvSpPr>
        <p:spPr bwMode="auto">
          <a:xfrm>
            <a:off x="5505450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6" name="Rectangle 46"/>
          <p:cNvSpPr>
            <a:spLocks noChangeArrowheads="1"/>
          </p:cNvSpPr>
          <p:nvPr/>
        </p:nvSpPr>
        <p:spPr bwMode="auto">
          <a:xfrm>
            <a:off x="66595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7" name="Rectangle 47"/>
          <p:cNvSpPr>
            <a:spLocks noChangeArrowheads="1"/>
          </p:cNvSpPr>
          <p:nvPr/>
        </p:nvSpPr>
        <p:spPr bwMode="auto">
          <a:xfrm>
            <a:off x="6659563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66595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9" name="Rectangle 49"/>
          <p:cNvSpPr>
            <a:spLocks noChangeArrowheads="1"/>
          </p:cNvSpPr>
          <p:nvPr/>
        </p:nvSpPr>
        <p:spPr bwMode="auto">
          <a:xfrm>
            <a:off x="70405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0" name="Rectangle 50"/>
          <p:cNvSpPr>
            <a:spLocks noChangeArrowheads="1"/>
          </p:cNvSpPr>
          <p:nvPr/>
        </p:nvSpPr>
        <p:spPr bwMode="auto">
          <a:xfrm>
            <a:off x="7040563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1" name="Rectangle 51"/>
          <p:cNvSpPr>
            <a:spLocks noChangeArrowheads="1"/>
          </p:cNvSpPr>
          <p:nvPr/>
        </p:nvSpPr>
        <p:spPr bwMode="auto">
          <a:xfrm>
            <a:off x="70405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" name="Rectangle 52"/>
          <p:cNvSpPr>
            <a:spLocks noChangeArrowheads="1"/>
          </p:cNvSpPr>
          <p:nvPr/>
        </p:nvSpPr>
        <p:spPr bwMode="auto">
          <a:xfrm>
            <a:off x="7421563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3" name="Rectangle 53"/>
          <p:cNvSpPr>
            <a:spLocks noChangeArrowheads="1"/>
          </p:cNvSpPr>
          <p:nvPr/>
        </p:nvSpPr>
        <p:spPr bwMode="auto">
          <a:xfrm>
            <a:off x="7421563" y="244475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909638" y="2482850"/>
            <a:ext cx="296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altLang="es-CL" b="1">
              <a:solidFill>
                <a:schemeClr val="accent2"/>
              </a:solidFill>
            </a:endParaRPr>
          </a:p>
        </p:txBody>
      </p:sp>
      <p:sp>
        <p:nvSpPr>
          <p:cNvPr id="85" name="Rectangle 55"/>
          <p:cNvSpPr>
            <a:spLocks noChangeArrowheads="1"/>
          </p:cNvSpPr>
          <p:nvPr/>
        </p:nvSpPr>
        <p:spPr bwMode="auto">
          <a:xfrm>
            <a:off x="1481138" y="28257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altLang="es-CL">
              <a:solidFill>
                <a:schemeClr val="accent2"/>
              </a:solidFill>
            </a:endParaRPr>
          </a:p>
        </p:txBody>
      </p:sp>
      <p:sp>
        <p:nvSpPr>
          <p:cNvPr id="86" name="Rectangle 56"/>
          <p:cNvSpPr>
            <a:spLocks noChangeArrowheads="1"/>
          </p:cNvSpPr>
          <p:nvPr/>
        </p:nvSpPr>
        <p:spPr bwMode="auto">
          <a:xfrm>
            <a:off x="1887538" y="28257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altLang="es-CL">
              <a:solidFill>
                <a:schemeClr val="accent2"/>
              </a:solidFill>
            </a:endParaRPr>
          </a:p>
        </p:txBody>
      </p:sp>
      <p:sp>
        <p:nvSpPr>
          <p:cNvPr id="87" name="Rectangle 57"/>
          <p:cNvSpPr>
            <a:spLocks noChangeArrowheads="1"/>
          </p:cNvSpPr>
          <p:nvPr/>
        </p:nvSpPr>
        <p:spPr bwMode="auto">
          <a:xfrm>
            <a:off x="2268538" y="28257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altLang="es-CL">
              <a:solidFill>
                <a:schemeClr val="accent2"/>
              </a:solidFill>
            </a:endParaRPr>
          </a:p>
        </p:txBody>
      </p:sp>
      <p:sp>
        <p:nvSpPr>
          <p:cNvPr id="88" name="Rectangle 58"/>
          <p:cNvSpPr>
            <a:spLocks noChangeArrowheads="1"/>
          </p:cNvSpPr>
          <p:nvPr/>
        </p:nvSpPr>
        <p:spPr bwMode="auto">
          <a:xfrm>
            <a:off x="6345238" y="2827338"/>
            <a:ext cx="512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b="1" i="1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endParaRPr lang="en-US" altLang="es-CL" b="1">
              <a:solidFill>
                <a:schemeClr val="accent2"/>
              </a:solidFill>
            </a:endParaRPr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41592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0" name="Freeform 60"/>
          <p:cNvSpPr>
            <a:spLocks/>
          </p:cNvSpPr>
          <p:nvPr/>
        </p:nvSpPr>
        <p:spPr bwMode="auto">
          <a:xfrm>
            <a:off x="4159250" y="244475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1" name="Freeform 61"/>
          <p:cNvSpPr>
            <a:spLocks/>
          </p:cNvSpPr>
          <p:nvPr/>
        </p:nvSpPr>
        <p:spPr bwMode="auto">
          <a:xfrm>
            <a:off x="4248150" y="262096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2" name="Rectangle 62"/>
          <p:cNvSpPr>
            <a:spLocks noChangeArrowheads="1"/>
          </p:cNvSpPr>
          <p:nvPr/>
        </p:nvSpPr>
        <p:spPr bwMode="auto">
          <a:xfrm>
            <a:off x="43497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3" name="Freeform 63"/>
          <p:cNvSpPr>
            <a:spLocks/>
          </p:cNvSpPr>
          <p:nvPr/>
        </p:nvSpPr>
        <p:spPr bwMode="auto">
          <a:xfrm>
            <a:off x="4324350" y="267176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5149850" y="243205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5" name="Freeform 65"/>
          <p:cNvSpPr>
            <a:spLocks/>
          </p:cNvSpPr>
          <p:nvPr/>
        </p:nvSpPr>
        <p:spPr bwMode="auto">
          <a:xfrm>
            <a:off x="5149850" y="244475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6" name="Freeform 66"/>
          <p:cNvSpPr>
            <a:spLocks/>
          </p:cNvSpPr>
          <p:nvPr/>
        </p:nvSpPr>
        <p:spPr bwMode="auto">
          <a:xfrm>
            <a:off x="5238750" y="262096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5340350" y="282416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8" name="Freeform 68"/>
          <p:cNvSpPr>
            <a:spLocks/>
          </p:cNvSpPr>
          <p:nvPr/>
        </p:nvSpPr>
        <p:spPr bwMode="auto">
          <a:xfrm>
            <a:off x="5314950" y="267176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4603750" y="231775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s-CL" b="1">
                <a:latin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1236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s-CL" altLang="es-CL" dirty="0" err="1" smtClean="0"/>
              <a:t>Linked</a:t>
            </a:r>
            <a:r>
              <a:rPr lang="es-CL" altLang="es-CL" dirty="0" smtClean="0"/>
              <a:t> </a:t>
            </a:r>
            <a:r>
              <a:rPr lang="es-CL" altLang="es-CL" dirty="0" err="1" smtClean="0"/>
              <a:t>List</a:t>
            </a:r>
            <a:endParaRPr lang="es-CL" altLang="es-CL" dirty="0" smtClean="0"/>
          </a:p>
        </p:txBody>
      </p:sp>
      <p:sp>
        <p:nvSpPr>
          <p:cNvPr id="100" name="99 Marcador de contenido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45920"/>
            <a:ext cx="8153400" cy="4373880"/>
          </a:xfrm>
        </p:spPr>
        <p:txBody>
          <a:bodyPr/>
          <a:lstStyle/>
          <a:p>
            <a:pPr>
              <a:defRPr/>
            </a:pPr>
            <a:r>
              <a:rPr lang="es-CL" sz="2400" dirty="0" smtClean="0"/>
              <a:t>Data </a:t>
            </a:r>
            <a:r>
              <a:rPr lang="es-CL" sz="2400" dirty="0" err="1" smtClean="0"/>
              <a:t>representation</a:t>
            </a:r>
            <a:r>
              <a:rPr lang="es-CL" sz="2400" dirty="0" smtClean="0"/>
              <a:t> </a:t>
            </a:r>
            <a:r>
              <a:rPr lang="es-CL" sz="2400" dirty="0" err="1"/>
              <a:t>Node</a:t>
            </a:r>
            <a:r>
              <a:rPr lang="es-CL" sz="2800" b="1" i="1" kern="1200" dirty="0" smtClean="0">
                <a:solidFill>
                  <a:schemeClr val="accent2"/>
                </a:solidFill>
                <a:latin typeface="Times New Roman" pitchFamily="18" charset="0"/>
              </a:rPr>
              <a:t> head</a:t>
            </a:r>
            <a:r>
              <a:rPr lang="es-CL" sz="2400" dirty="0" smtClean="0"/>
              <a:t> and </a:t>
            </a:r>
            <a:r>
              <a:rPr lang="es-CL" sz="2400" dirty="0" err="1" smtClean="0"/>
              <a:t>int</a:t>
            </a:r>
            <a:r>
              <a:rPr lang="es-CL" sz="2400" dirty="0" smtClean="0"/>
              <a:t> </a:t>
            </a:r>
            <a:r>
              <a:rPr lang="es-CL" sz="2400" b="1" i="1" kern="1200" dirty="0" err="1" smtClean="0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endParaRPr lang="es-CL" sz="2400" b="1" i="1" kern="12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endParaRPr lang="es-CL" altLang="es-CL" sz="2400" dirty="0" smtClean="0"/>
          </a:p>
          <a:p>
            <a:endParaRPr lang="es-CL" altLang="es-CL" sz="2400" dirty="0"/>
          </a:p>
          <a:p>
            <a:endParaRPr lang="es-CL" altLang="es-CL" sz="2400" dirty="0" smtClean="0"/>
          </a:p>
          <a:p>
            <a:endParaRPr lang="es-CL" altLang="es-CL" sz="2400" dirty="0"/>
          </a:p>
          <a:p>
            <a:endParaRPr lang="es-CL" altLang="es-CL" sz="2400" dirty="0" smtClean="0"/>
          </a:p>
          <a:p>
            <a:endParaRPr lang="es-CL" altLang="es-CL" sz="2400" dirty="0" smtClean="0"/>
          </a:p>
          <a:p>
            <a:endParaRPr lang="es-CL" altLang="es-CL" sz="1800" dirty="0" smtClean="0"/>
          </a:p>
          <a:p>
            <a:pPr marL="0" indent="0">
              <a:buNone/>
              <a:defRPr/>
            </a:pPr>
            <a:endParaRPr lang="es-CL" sz="1800" b="1" i="1" kern="1200" dirty="0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101" name="Slide Number Placeholder 5"/>
          <p:cNvSpPr txBox="1">
            <a:spLocks/>
          </p:cNvSpPr>
          <p:nvPr/>
        </p:nvSpPr>
        <p:spPr bwMode="auto">
          <a:xfrm>
            <a:off x="6400800" y="67294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F69E374-CF72-49AE-9177-39663374935E}" type="slidenum">
              <a:rPr lang="en-US" altLang="es-CL" sz="1400"/>
              <a:pPr algn="r" eaLnBrk="1" hangingPunct="1"/>
              <a:t>33</a:t>
            </a:fld>
            <a:endParaRPr lang="en-US" altLang="es-CL" sz="1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6400" y="319974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12975" y="3199741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944688" y="346802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81263" y="3468028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87713" y="319974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24288" y="319974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092575" y="3468028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99025" y="319974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35600" y="319974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703888" y="3468028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510338" y="319974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046913" y="319974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7315200" y="3468028"/>
            <a:ext cx="8064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56000" y="346802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167313" y="346802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778625" y="346802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074025" y="329340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000" b="1">
                <a:sym typeface="Symbol" pitchFamily="18" charset="2"/>
              </a:rPr>
              <a:t></a:t>
            </a:r>
            <a:endParaRPr lang="en-US" altLang="es-CL" sz="2000" b="1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22728" y="323784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b="1" i="1" dirty="0" smtClean="0">
                <a:solidFill>
                  <a:schemeClr val="accent2"/>
                </a:solidFill>
                <a:latin typeface="Times New Roman" pitchFamily="18" charset="0"/>
              </a:rPr>
              <a:t>head</a:t>
            </a:r>
            <a:endParaRPr lang="en-US" altLang="es-CL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066800" y="3504541"/>
            <a:ext cx="577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pic>
        <p:nvPicPr>
          <p:cNvPr id="25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099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6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31099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425" y="431099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8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31099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371600" y="2666341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24000" y="2628241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000"/>
              <a:t>nodes</a:t>
            </a: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1371600" y="4037941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00738" y="490154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000">
                <a:solidFill>
                  <a:schemeClr val="tx2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6883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9" grpId="0" animBg="1"/>
      <p:bldP spid="30" grpId="0"/>
      <p:bldP spid="31" grpId="0" animBg="1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9F741F-C3A4-4E67-BD1C-9B53C10688DC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s-CL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dirty="0" smtClean="0"/>
              <a:t>Linked List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CL" dirty="0" smtClean="0"/>
              <a:t>A linked list can be represented by a pointer to the first element in it and an integer that stores its size:</a:t>
            </a:r>
          </a:p>
          <a:p>
            <a:pPr eaLnBrk="1" hangingPunct="1"/>
            <a:endParaRPr lang="en-US" altLang="es-CL" sz="1800" dirty="0" smtClean="0"/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es-CL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node head;</a:t>
            </a:r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es-CL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size;</a:t>
            </a:r>
            <a:r>
              <a:rPr lang="en-US" altLang="es-CL" dirty="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528888" y="4641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2673350" y="58514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138488" y="4641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2833688" y="49465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V="1">
            <a:off x="3443288" y="49465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4357688" y="4641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4967288" y="4641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V="1">
            <a:off x="5272088" y="49465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6186488" y="4641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6796088" y="4641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 flipV="1">
            <a:off x="7100888" y="49465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4502150" y="58514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4662488" y="49465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6330950" y="58514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6491288" y="4946575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37908" name="Text Box 19"/>
          <p:cNvSpPr txBox="1">
            <a:spLocks noChangeArrowheads="1"/>
          </p:cNvSpPr>
          <p:nvPr/>
        </p:nvSpPr>
        <p:spPr bwMode="auto">
          <a:xfrm>
            <a:off x="7988300" y="474813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>
                <a:sym typeface="Symbol" pitchFamily="18" charset="2"/>
              </a:rPr>
              <a:t></a:t>
            </a:r>
            <a:endParaRPr lang="en-US" altLang="es-CL" sz="2000" b="1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 flipV="1">
            <a:off x="1614488" y="49465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623888" y="47179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>
                <a:solidFill>
                  <a:schemeClr val="accent2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xmlns="" val="23343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E58B80C-C9F0-47FB-BE46-1FD11156C287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s-CL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The Node Class (Java)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010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b="1" dirty="0" smtClean="0"/>
              <a:t>public class	</a:t>
            </a:r>
            <a:r>
              <a:rPr lang="en-US" altLang="es-CL" sz="2000" dirty="0" smtClean="0"/>
              <a:t>Node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 // Instance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b="1" dirty="0" smtClean="0"/>
              <a:t>    private  </a:t>
            </a:r>
            <a:r>
              <a:rPr lang="en-US" altLang="es-CL" sz="2000" dirty="0" smtClean="0"/>
              <a:t>Object element;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b="1" dirty="0" smtClean="0"/>
              <a:t>    private  </a:t>
            </a:r>
            <a:r>
              <a:rPr lang="en-US" altLang="es-CL" sz="2000" dirty="0" smtClean="0"/>
              <a:t>Node 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 /** Creates a node with null references to its element and next node.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b="1" dirty="0" smtClean="0"/>
              <a:t>    public  </a:t>
            </a:r>
            <a:r>
              <a:rPr lang="en-US" altLang="es-CL" sz="2000" dirty="0" smtClean="0"/>
              <a:t>Node()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b="1" dirty="0" smtClean="0"/>
              <a:t>       this</a:t>
            </a:r>
            <a:r>
              <a:rPr lang="en-US" altLang="es-CL" sz="2000" dirty="0" smtClean="0"/>
              <a:t>(</a:t>
            </a:r>
            <a:r>
              <a:rPr lang="en-US" altLang="es-CL" sz="2000" b="1" dirty="0" smtClean="0"/>
              <a:t>null</a:t>
            </a:r>
            <a:r>
              <a:rPr lang="en-US" altLang="es-CL" sz="2000" dirty="0" smtClean="0"/>
              <a:t>,  </a:t>
            </a:r>
            <a:r>
              <a:rPr lang="en-US" altLang="es-CL" sz="2000" b="1" dirty="0" smtClean="0"/>
              <a:t>null</a:t>
            </a:r>
            <a:r>
              <a:rPr lang="en-US" altLang="es-CL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 /** Creates a node with the given element and next node.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b="1" dirty="0" smtClean="0"/>
              <a:t>    public  </a:t>
            </a:r>
            <a:r>
              <a:rPr lang="en-US" altLang="es-CL" sz="2000" dirty="0" smtClean="0"/>
              <a:t>Node(Object e,  Node n)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      element  =  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      next  = 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000" dirty="0" smtClean="0"/>
              <a:t>    </a:t>
            </a:r>
            <a:endParaRPr lang="en-US" altLang="es-CL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3D38E48-C217-4A65-83B8-13A0DC73DB6C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s-CL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The Node Class (Java)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6934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// Accessor methods: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/>
              <a:t>    public  </a:t>
            </a:r>
            <a:r>
              <a:rPr lang="en-US" altLang="es-CL" sz="2000"/>
              <a:t>Object getElement(){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/>
              <a:t>       return  </a:t>
            </a:r>
            <a:r>
              <a:rPr lang="en-US" altLang="es-CL" sz="2000"/>
              <a:t>element; }</a:t>
            </a:r>
            <a:r>
              <a:rPr lang="en-US" altLang="es-CL" sz="2000" b="1"/>
              <a:t>  </a:t>
            </a:r>
            <a:r>
              <a:rPr lang="en-US" altLang="es-CL" sz="2400" b="1"/>
              <a:t>  </a:t>
            </a:r>
            <a:endParaRPr lang="en-US" altLang="es-CL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/>
              <a:t>    public  </a:t>
            </a:r>
            <a:r>
              <a:rPr lang="en-US" altLang="es-CL" sz="2000"/>
              <a:t>Node getNext()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/>
              <a:t>       return  </a:t>
            </a:r>
            <a:r>
              <a:rPr lang="en-US" altLang="es-CL" sz="2000"/>
              <a:t>next;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// Modifier methods: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/>
              <a:t>    public void  </a:t>
            </a:r>
            <a:r>
              <a:rPr lang="en-US" altLang="es-CL" sz="2000"/>
              <a:t>setElement(Object newElem)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         element  =  newElem;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 b="1"/>
              <a:t>    public void  </a:t>
            </a:r>
            <a:r>
              <a:rPr lang="en-US" altLang="es-CL" sz="2000"/>
              <a:t>setNext(Node newNext)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         next  =  newNext;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53943FB-CDB5-4384-8817-7430247096A7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s-CL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CL" dirty="0" smtClean="0"/>
              <a:t>The node </a:t>
            </a:r>
            <a:r>
              <a:rPr lang="en-GB" altLang="es-CL" dirty="0" err="1" smtClean="0"/>
              <a:t>struct</a:t>
            </a:r>
            <a:r>
              <a:rPr lang="en-GB" altLang="es-CL" dirty="0" smtClean="0"/>
              <a:t> (C)</a:t>
            </a:r>
            <a:endParaRPr lang="es-CL" altLang="es-CL" dirty="0" smtClean="0"/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99413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s-CL" sz="2000" b="1" smtClean="0">
                <a:latin typeface="Courier New" pitchFamily="49" charset="0"/>
                <a:cs typeface="Courier New" pitchFamily="49" charset="0"/>
              </a:rPr>
              <a:t>typedef struct node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smtClean="0">
                <a:latin typeface="Courier New" pitchFamily="49" charset="0"/>
                <a:cs typeface="Courier New" pitchFamily="49" charset="0"/>
              </a:rPr>
              <a:t>{           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smtClean="0">
                <a:latin typeface="Courier New" pitchFamily="49" charset="0"/>
                <a:cs typeface="Courier New" pitchFamily="49" charset="0"/>
              </a:rPr>
              <a:t>      int data;      // will store 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smtClean="0">
                <a:latin typeface="Courier New" pitchFamily="49" charset="0"/>
                <a:cs typeface="Courier New" pitchFamily="49" charset="0"/>
              </a:rPr>
              <a:t>      node *next;    // reference to the next 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s-CL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53943FB-CDB5-4384-8817-7430247096A7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s-CL" sz="1400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CL" dirty="0" smtClean="0"/>
              <a:t>The node class (C++)</a:t>
            </a:r>
            <a:endParaRPr lang="es-CL" altLang="es-CL" dirty="0" smtClean="0"/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99413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class node {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		node();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		node* </a:t>
            </a:r>
            <a:r>
              <a:rPr lang="en-US" altLang="es-CL" sz="2000" b="1" dirty="0" err="1" smtClean="0">
                <a:latin typeface="Courier New" pitchFamily="49" charset="0"/>
                <a:cs typeface="Courier New" pitchFamily="49" charset="0"/>
              </a:rPr>
              <a:t>getNext</a:t>
            </a: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s-C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s-CL" sz="2000" b="1" dirty="0" err="1" smtClean="0">
                <a:latin typeface="Courier New" pitchFamily="49" charset="0"/>
                <a:cs typeface="Courier New" pitchFamily="49" charset="0"/>
              </a:rPr>
              <a:t>getElement</a:t>
            </a: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s-C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 data;      // will store 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      node *next;    // reference to the next 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s-CL" sz="2000" b="1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s-CL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smtClean="0"/>
              <a:t>Linked List</a:t>
            </a:r>
            <a:endParaRPr lang="en-US" altLang="es-CL" dirty="0" smtClean="0"/>
          </a:p>
        </p:txBody>
      </p:sp>
      <p:sp>
        <p:nvSpPr>
          <p:cNvPr id="3891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s-CL" smtClean="0"/>
              <a:t>Given a linked list with n elements, what is the cost of</a:t>
            </a:r>
          </a:p>
          <a:p>
            <a:pPr lvl="1"/>
            <a:r>
              <a:rPr lang="es-CL" altLang="es-CL" smtClean="0"/>
              <a:t>Insert/remove head, </a:t>
            </a:r>
          </a:p>
          <a:p>
            <a:pPr lvl="1"/>
            <a:r>
              <a:rPr lang="es-CL" altLang="es-CL" smtClean="0"/>
              <a:t>Insert/remove tail</a:t>
            </a:r>
          </a:p>
          <a:p>
            <a:pPr lvl="1"/>
            <a:r>
              <a:rPr lang="es-CL" altLang="es-CL" smtClean="0"/>
              <a:t>Insert/remove after Node</a:t>
            </a:r>
          </a:p>
          <a:p>
            <a:pPr lvl="1"/>
            <a:r>
              <a:rPr lang="en-US" altLang="es-CL" smtClean="0"/>
              <a:t>Etc.</a:t>
            </a:r>
          </a:p>
          <a:p>
            <a:pPr lvl="1"/>
            <a:endParaRPr lang="en-US" alt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D873434-9955-4C87-9EFE-FA2C265D43FA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s-CL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Primitive types</a:t>
            </a:r>
          </a:p>
        </p:txBody>
      </p:sp>
      <p:sp>
        <p:nvSpPr>
          <p:cNvPr id="51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321550" cy="3951288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Common primitive types:</a:t>
            </a:r>
          </a:p>
          <a:p>
            <a:pPr lvl="1" eaLnBrk="1" hangingPunct="1"/>
            <a:r>
              <a:rPr lang="en-US" altLang="es-CL" dirty="0" err="1" smtClean="0">
                <a:solidFill>
                  <a:schemeClr val="accent2"/>
                </a:solidFill>
                <a:latin typeface="Verdana" pitchFamily="34" charset="0"/>
              </a:rPr>
              <a:t>bool</a:t>
            </a:r>
            <a:endParaRPr lang="en-US" altLang="es-CL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char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byte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short</a:t>
            </a:r>
            <a:r>
              <a:rPr lang="en-US" altLang="es-CL" dirty="0" smtClean="0"/>
              <a:t>, </a:t>
            </a:r>
            <a:r>
              <a:rPr lang="en-US" altLang="es-CL" dirty="0" err="1" smtClean="0">
                <a:solidFill>
                  <a:schemeClr val="accent2"/>
                </a:solidFill>
                <a:latin typeface="Verdana" pitchFamily="34" charset="0"/>
              </a:rPr>
              <a:t>int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long</a:t>
            </a:r>
          </a:p>
          <a:p>
            <a:pPr lvl="1" eaLnBrk="1" hangingPunct="1"/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float</a:t>
            </a:r>
            <a:r>
              <a:rPr lang="en-US" altLang="es-CL" dirty="0" smtClean="0"/>
              <a:t>, </a:t>
            </a:r>
            <a:r>
              <a:rPr lang="en-US" altLang="es-CL" dirty="0" smtClean="0">
                <a:solidFill>
                  <a:schemeClr val="accent2"/>
                </a:solidFill>
                <a:latin typeface="Verdana" pitchFamily="34" charset="0"/>
              </a:rPr>
              <a:t>double</a:t>
            </a:r>
          </a:p>
          <a:p>
            <a:pPr eaLnBrk="1" hangingPunct="1"/>
            <a:r>
              <a:rPr lang="en-US" altLang="es-CL" dirty="0" smtClean="0"/>
              <a:t>There is nothing the programmer can do to change anything about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63223E-FE00-4045-A827-39CB718839E6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s-CL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Inserting at the Head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656013" y="2743200"/>
            <a:ext cx="915987" cy="385763"/>
            <a:chOff x="863" y="1536"/>
            <a:chExt cx="577" cy="243"/>
          </a:xfrm>
        </p:grpSpPr>
        <p:sp>
          <p:nvSpPr>
            <p:cNvPr id="39977" name="Rectangle 4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39978" name="Rectangle 5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grpSp>
        <p:nvGrpSpPr>
          <p:cNvPr id="39941" name="Group 6"/>
          <p:cNvGrpSpPr>
            <a:grpSpLocks/>
          </p:cNvGrpSpPr>
          <p:nvPr/>
        </p:nvGrpSpPr>
        <p:grpSpPr bwMode="auto">
          <a:xfrm>
            <a:off x="3579813" y="3687763"/>
            <a:ext cx="915987" cy="385762"/>
            <a:chOff x="863" y="1536"/>
            <a:chExt cx="577" cy="243"/>
          </a:xfrm>
        </p:grpSpPr>
        <p:sp>
          <p:nvSpPr>
            <p:cNvPr id="39975" name="Rectangle 7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39976" name="Rectangle 8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5180013" y="3687763"/>
            <a:ext cx="915987" cy="385762"/>
            <a:chOff x="863" y="1536"/>
            <a:chExt cx="577" cy="243"/>
          </a:xfrm>
        </p:grpSpPr>
        <p:sp>
          <p:nvSpPr>
            <p:cNvPr id="39973" name="Rectangle 10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39974" name="Rectangle 11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grpSp>
        <p:nvGrpSpPr>
          <p:cNvPr id="39943" name="Group 12"/>
          <p:cNvGrpSpPr>
            <a:grpSpLocks/>
          </p:cNvGrpSpPr>
          <p:nvPr/>
        </p:nvGrpSpPr>
        <p:grpSpPr bwMode="auto">
          <a:xfrm>
            <a:off x="6780213" y="3687763"/>
            <a:ext cx="915987" cy="385762"/>
            <a:chOff x="863" y="1536"/>
            <a:chExt cx="577" cy="243"/>
          </a:xfrm>
        </p:grpSpPr>
        <p:sp>
          <p:nvSpPr>
            <p:cNvPr id="39971" name="Rectangle 13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39972" name="Rectangle 14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sp>
        <p:nvSpPr>
          <p:cNvPr id="39944" name="Rectangle 15"/>
          <p:cNvSpPr>
            <a:spLocks noChangeArrowheads="1"/>
          </p:cNvSpPr>
          <p:nvPr/>
        </p:nvSpPr>
        <p:spPr bwMode="auto">
          <a:xfrm>
            <a:off x="3656013" y="2743200"/>
            <a:ext cx="457200" cy="3841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Verdana" pitchFamily="34" charset="0"/>
              </a:rPr>
              <a:t>44</a:t>
            </a:r>
          </a:p>
        </p:txBody>
      </p:sp>
      <p:sp>
        <p:nvSpPr>
          <p:cNvPr id="39945" name="Rectangle 16"/>
          <p:cNvSpPr>
            <a:spLocks noChangeArrowheads="1"/>
          </p:cNvSpPr>
          <p:nvPr/>
        </p:nvSpPr>
        <p:spPr bwMode="auto">
          <a:xfrm>
            <a:off x="3581400" y="36909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97</a:t>
            </a:r>
            <a:endParaRPr lang="en-US" altLang="es-CL" sz="2400">
              <a:latin typeface="Times New Roman" pitchFamily="18" charset="0"/>
            </a:endParaRPr>
          </a:p>
        </p:txBody>
      </p:sp>
      <p:sp>
        <p:nvSpPr>
          <p:cNvPr id="39946" name="Rectangle 17"/>
          <p:cNvSpPr>
            <a:spLocks noChangeArrowheads="1"/>
          </p:cNvSpPr>
          <p:nvPr/>
        </p:nvSpPr>
        <p:spPr bwMode="auto">
          <a:xfrm>
            <a:off x="5181600" y="36909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23</a:t>
            </a:r>
            <a:endParaRPr lang="en-US" altLang="es-CL" sz="2400">
              <a:latin typeface="Times New Roman" pitchFamily="18" charset="0"/>
            </a:endParaRPr>
          </a:p>
        </p:txBody>
      </p:sp>
      <p:sp>
        <p:nvSpPr>
          <p:cNvPr id="39947" name="Rectangle 18"/>
          <p:cNvSpPr>
            <a:spLocks noChangeArrowheads="1"/>
          </p:cNvSpPr>
          <p:nvPr/>
        </p:nvSpPr>
        <p:spPr bwMode="auto">
          <a:xfrm>
            <a:off x="6781800" y="36909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17</a:t>
            </a:r>
            <a:endParaRPr lang="en-US" altLang="es-CL" sz="2400">
              <a:latin typeface="Times New Roman" pitchFamily="18" charset="0"/>
            </a:endParaRPr>
          </a:p>
        </p:txBody>
      </p:sp>
      <p:grpSp>
        <p:nvGrpSpPr>
          <p:cNvPr id="39948" name="Group 19"/>
          <p:cNvGrpSpPr>
            <a:grpSpLocks/>
          </p:cNvGrpSpPr>
          <p:nvPr/>
        </p:nvGrpSpPr>
        <p:grpSpPr bwMode="auto">
          <a:xfrm>
            <a:off x="4191000" y="3767138"/>
            <a:ext cx="990600" cy="152400"/>
            <a:chOff x="1008" y="2304"/>
            <a:chExt cx="624" cy="96"/>
          </a:xfrm>
        </p:grpSpPr>
        <p:sp>
          <p:nvSpPr>
            <p:cNvPr id="39969" name="Oval 20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9970" name="Line 21"/>
            <p:cNvSpPr>
              <a:spLocks noChangeShapeType="1"/>
            </p:cNvSpPr>
            <p:nvPr/>
          </p:nvSpPr>
          <p:spPr bwMode="auto">
            <a:xfrm>
              <a:off x="1056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39949" name="Group 22"/>
          <p:cNvGrpSpPr>
            <a:grpSpLocks/>
          </p:cNvGrpSpPr>
          <p:nvPr/>
        </p:nvGrpSpPr>
        <p:grpSpPr bwMode="auto">
          <a:xfrm>
            <a:off x="5791200" y="3767138"/>
            <a:ext cx="990600" cy="152400"/>
            <a:chOff x="1008" y="2304"/>
            <a:chExt cx="624" cy="96"/>
          </a:xfrm>
        </p:grpSpPr>
        <p:sp>
          <p:nvSpPr>
            <p:cNvPr id="39967" name="Oval 23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9968" name="Line 24"/>
            <p:cNvSpPr>
              <a:spLocks noChangeShapeType="1"/>
            </p:cNvSpPr>
            <p:nvPr/>
          </p:nvSpPr>
          <p:spPr bwMode="auto">
            <a:xfrm>
              <a:off x="1056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39950" name="Oval 25"/>
          <p:cNvSpPr>
            <a:spLocks noChangeArrowheads="1"/>
          </p:cNvSpPr>
          <p:nvPr/>
        </p:nvSpPr>
        <p:spPr bwMode="auto">
          <a:xfrm>
            <a:off x="7391400" y="377031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9951" name="Oval 26"/>
          <p:cNvSpPr>
            <a:spLocks noChangeArrowheads="1"/>
          </p:cNvSpPr>
          <p:nvPr/>
        </p:nvSpPr>
        <p:spPr bwMode="auto">
          <a:xfrm>
            <a:off x="2133600" y="32972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9952" name="Rectangle 27"/>
          <p:cNvSpPr>
            <a:spLocks noChangeArrowheads="1"/>
          </p:cNvSpPr>
          <p:nvPr/>
        </p:nvSpPr>
        <p:spPr bwMode="auto">
          <a:xfrm>
            <a:off x="1981200" y="3221038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9953" name="Text Box 28"/>
          <p:cNvSpPr txBox="1">
            <a:spLocks noChangeArrowheads="1"/>
          </p:cNvSpPr>
          <p:nvPr/>
        </p:nvSpPr>
        <p:spPr bwMode="auto">
          <a:xfrm>
            <a:off x="1219200" y="3124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Verdana" pitchFamily="34" charset="0"/>
              </a:rPr>
              <a:t>head</a:t>
            </a:r>
            <a:endParaRPr lang="en-US" altLang="es-CL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9954" name="Freeform 29"/>
          <p:cNvSpPr>
            <a:spLocks/>
          </p:cNvSpPr>
          <p:nvPr/>
        </p:nvSpPr>
        <p:spPr bwMode="auto">
          <a:xfrm>
            <a:off x="2286000" y="3352800"/>
            <a:ext cx="1295400" cy="533400"/>
          </a:xfrm>
          <a:custGeom>
            <a:avLst/>
            <a:gdLst>
              <a:gd name="T0" fmla="*/ 0 w 1514"/>
              <a:gd name="T1" fmla="*/ 0 h 264"/>
              <a:gd name="T2" fmla="*/ 2147483647 w 1514"/>
              <a:gd name="T3" fmla="*/ 2147483647 h 264"/>
              <a:gd name="T4" fmla="*/ 2147483647 w 1514"/>
              <a:gd name="T5" fmla="*/ 2147483647 h 264"/>
              <a:gd name="T6" fmla="*/ 2147483647 w 1514"/>
              <a:gd name="T7" fmla="*/ 2147483647 h 2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4" h="264">
                <a:moveTo>
                  <a:pt x="0" y="0"/>
                </a:moveTo>
                <a:cubicBezTo>
                  <a:pt x="100" y="2"/>
                  <a:pt x="414" y="4"/>
                  <a:pt x="602" y="24"/>
                </a:cubicBezTo>
                <a:cubicBezTo>
                  <a:pt x="790" y="44"/>
                  <a:pt x="978" y="80"/>
                  <a:pt x="1130" y="120"/>
                </a:cubicBezTo>
                <a:cubicBezTo>
                  <a:pt x="1282" y="160"/>
                  <a:pt x="1398" y="212"/>
                  <a:pt x="1514" y="26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00574" name="Freeform 30"/>
          <p:cNvSpPr>
            <a:spLocks/>
          </p:cNvSpPr>
          <p:nvPr/>
        </p:nvSpPr>
        <p:spPr bwMode="auto">
          <a:xfrm>
            <a:off x="2667000" y="3200400"/>
            <a:ext cx="558800" cy="558800"/>
          </a:xfrm>
          <a:custGeom>
            <a:avLst/>
            <a:gdLst>
              <a:gd name="T0" fmla="*/ 0 w 352"/>
              <a:gd name="T1" fmla="*/ 2147483647 h 352"/>
              <a:gd name="T2" fmla="*/ 2147483647 w 352"/>
              <a:gd name="T3" fmla="*/ 2147483647 h 352"/>
              <a:gd name="T4" fmla="*/ 2147483647 w 352"/>
              <a:gd name="T5" fmla="*/ 2147483647 h 352"/>
              <a:gd name="T6" fmla="*/ 2147483647 w 352"/>
              <a:gd name="T7" fmla="*/ 2147483647 h 352"/>
              <a:gd name="T8" fmla="*/ 2147483647 w 352"/>
              <a:gd name="T9" fmla="*/ 2147483647 h 352"/>
              <a:gd name="T10" fmla="*/ 2147483647 w 352"/>
              <a:gd name="T11" fmla="*/ 2147483647 h 352"/>
              <a:gd name="T12" fmla="*/ 2147483647 w 352"/>
              <a:gd name="T13" fmla="*/ 2147483647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2" h="352">
                <a:moveTo>
                  <a:pt x="0" y="248"/>
                </a:moveTo>
                <a:cubicBezTo>
                  <a:pt x="88" y="124"/>
                  <a:pt x="176" y="0"/>
                  <a:pt x="192" y="8"/>
                </a:cubicBezTo>
                <a:cubicBezTo>
                  <a:pt x="208" y="16"/>
                  <a:pt x="88" y="288"/>
                  <a:pt x="96" y="296"/>
                </a:cubicBezTo>
                <a:cubicBezTo>
                  <a:pt x="104" y="304"/>
                  <a:pt x="224" y="48"/>
                  <a:pt x="240" y="56"/>
                </a:cubicBezTo>
                <a:cubicBezTo>
                  <a:pt x="256" y="64"/>
                  <a:pt x="176" y="336"/>
                  <a:pt x="192" y="344"/>
                </a:cubicBezTo>
                <a:cubicBezTo>
                  <a:pt x="208" y="352"/>
                  <a:pt x="320" y="104"/>
                  <a:pt x="336" y="104"/>
                </a:cubicBezTo>
                <a:cubicBezTo>
                  <a:pt x="352" y="104"/>
                  <a:pt x="296" y="304"/>
                  <a:pt x="288" y="34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56" name="Oval 31"/>
          <p:cNvSpPr>
            <a:spLocks noChangeArrowheads="1"/>
          </p:cNvSpPr>
          <p:nvPr/>
        </p:nvSpPr>
        <p:spPr bwMode="auto">
          <a:xfrm>
            <a:off x="3200400" y="1676400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9957" name="Rectangle 32"/>
          <p:cNvSpPr>
            <a:spLocks noChangeArrowheads="1"/>
          </p:cNvSpPr>
          <p:nvPr/>
        </p:nvSpPr>
        <p:spPr bwMode="auto">
          <a:xfrm>
            <a:off x="3048000" y="1600200"/>
            <a:ext cx="4572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39958" name="Text Box 33"/>
          <p:cNvSpPr txBox="1">
            <a:spLocks noChangeArrowheads="1"/>
          </p:cNvSpPr>
          <p:nvPr/>
        </p:nvSpPr>
        <p:spPr bwMode="auto">
          <a:xfrm>
            <a:off x="3886200" y="1524000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Node to be inserted</a:t>
            </a:r>
          </a:p>
        </p:txBody>
      </p:sp>
      <p:sp>
        <p:nvSpPr>
          <p:cNvPr id="39959" name="Freeform 34"/>
          <p:cNvSpPr>
            <a:spLocks/>
          </p:cNvSpPr>
          <p:nvPr/>
        </p:nvSpPr>
        <p:spPr bwMode="auto">
          <a:xfrm>
            <a:off x="3319463" y="1819275"/>
            <a:ext cx="490537" cy="923925"/>
          </a:xfrm>
          <a:custGeom>
            <a:avLst/>
            <a:gdLst>
              <a:gd name="T0" fmla="*/ 0 w 590"/>
              <a:gd name="T1" fmla="*/ 0 h 628"/>
              <a:gd name="T2" fmla="*/ 2147483647 w 590"/>
              <a:gd name="T3" fmla="*/ 2147483647 h 6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0" h="628">
                <a:moveTo>
                  <a:pt x="0" y="0"/>
                </a:moveTo>
                <a:lnTo>
                  <a:pt x="590" y="62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60" name="Text Box 35"/>
          <p:cNvSpPr txBox="1">
            <a:spLocks noChangeArrowheads="1"/>
          </p:cNvSpPr>
          <p:nvPr/>
        </p:nvSpPr>
        <p:spPr bwMode="auto">
          <a:xfrm>
            <a:off x="1066800" y="41148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800">
                <a:latin typeface="Times New Roman" pitchFamily="18" charset="0"/>
              </a:rPr>
              <a:t>To </a:t>
            </a:r>
            <a:r>
              <a:rPr lang="en-US" altLang="es-CL" sz="2800">
                <a:solidFill>
                  <a:schemeClr val="tx2"/>
                </a:solidFill>
                <a:latin typeface="Times New Roman" pitchFamily="18" charset="0"/>
              </a:rPr>
              <a:t>Insert </a:t>
            </a:r>
            <a:r>
              <a:rPr lang="en-US" altLang="es-CL" sz="2800">
                <a:latin typeface="Times New Roman" pitchFamily="18" charset="0"/>
              </a:rPr>
              <a:t>a node:</a:t>
            </a:r>
          </a:p>
        </p:txBody>
      </p:sp>
      <p:sp>
        <p:nvSpPr>
          <p:cNvPr id="1900580" name="Text Box 36"/>
          <p:cNvSpPr txBox="1">
            <a:spLocks noChangeArrowheads="1"/>
          </p:cNvSpPr>
          <p:nvPr/>
        </p:nvSpPr>
        <p:spPr bwMode="auto">
          <a:xfrm>
            <a:off x="1676400" y="4572000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800">
                <a:latin typeface="Times New Roman" pitchFamily="18" charset="0"/>
              </a:rPr>
              <a:t>Change the node to be inserted to point to the first node</a:t>
            </a:r>
          </a:p>
        </p:txBody>
      </p:sp>
      <p:sp>
        <p:nvSpPr>
          <p:cNvPr id="1900581" name="Text Box 37"/>
          <p:cNvSpPr txBox="1">
            <a:spLocks noChangeArrowheads="1"/>
          </p:cNvSpPr>
          <p:nvPr/>
        </p:nvSpPr>
        <p:spPr bwMode="auto">
          <a:xfrm>
            <a:off x="1676400" y="5576888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800">
                <a:latin typeface="Times New Roman" pitchFamily="18" charset="0"/>
              </a:rPr>
              <a:t>Change first to point to the new node</a:t>
            </a:r>
          </a:p>
        </p:txBody>
      </p:sp>
      <p:grpSp>
        <p:nvGrpSpPr>
          <p:cNvPr id="1900582" name="Group 38"/>
          <p:cNvGrpSpPr>
            <a:grpSpLocks/>
          </p:cNvGrpSpPr>
          <p:nvPr/>
        </p:nvGrpSpPr>
        <p:grpSpPr bwMode="auto">
          <a:xfrm>
            <a:off x="3886200" y="2895600"/>
            <a:ext cx="533400" cy="762000"/>
            <a:chOff x="2448" y="1824"/>
            <a:chExt cx="336" cy="480"/>
          </a:xfrm>
        </p:grpSpPr>
        <p:sp>
          <p:nvSpPr>
            <p:cNvPr id="39965" name="Oval 39"/>
            <p:cNvSpPr>
              <a:spLocks noChangeArrowheads="1"/>
            </p:cNvSpPr>
            <p:nvPr/>
          </p:nvSpPr>
          <p:spPr bwMode="auto">
            <a:xfrm>
              <a:off x="2688" y="182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39966" name="Line 40"/>
            <p:cNvSpPr>
              <a:spLocks noChangeShapeType="1"/>
            </p:cNvSpPr>
            <p:nvPr/>
          </p:nvSpPr>
          <p:spPr bwMode="auto">
            <a:xfrm flipH="1">
              <a:off x="2448" y="187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1900585" name="Freeform 41"/>
          <p:cNvSpPr>
            <a:spLocks/>
          </p:cNvSpPr>
          <p:nvPr/>
        </p:nvSpPr>
        <p:spPr bwMode="auto">
          <a:xfrm flipV="1">
            <a:off x="2209800" y="2895600"/>
            <a:ext cx="1447800" cy="457200"/>
          </a:xfrm>
          <a:custGeom>
            <a:avLst/>
            <a:gdLst>
              <a:gd name="T0" fmla="*/ 0 w 1514"/>
              <a:gd name="T1" fmla="*/ 0 h 264"/>
              <a:gd name="T2" fmla="*/ 2147483647 w 1514"/>
              <a:gd name="T3" fmla="*/ 2147483647 h 264"/>
              <a:gd name="T4" fmla="*/ 2147483647 w 1514"/>
              <a:gd name="T5" fmla="*/ 2147483647 h 264"/>
              <a:gd name="T6" fmla="*/ 2147483647 w 1514"/>
              <a:gd name="T7" fmla="*/ 2147483647 h 2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4" h="264">
                <a:moveTo>
                  <a:pt x="0" y="0"/>
                </a:moveTo>
                <a:cubicBezTo>
                  <a:pt x="100" y="2"/>
                  <a:pt x="414" y="4"/>
                  <a:pt x="602" y="24"/>
                </a:cubicBezTo>
                <a:cubicBezTo>
                  <a:pt x="790" y="44"/>
                  <a:pt x="978" y="80"/>
                  <a:pt x="1130" y="120"/>
                </a:cubicBezTo>
                <a:cubicBezTo>
                  <a:pt x="1282" y="160"/>
                  <a:pt x="1398" y="212"/>
                  <a:pt x="1514" y="26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574" grpId="0" animBg="1"/>
      <p:bldP spid="190058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C0752BB-5C30-4F9B-8443-F8AF82CE092D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s-CL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Removing at the Head</a:t>
            </a:r>
          </a:p>
        </p:txBody>
      </p:sp>
      <p:sp>
        <p:nvSpPr>
          <p:cNvPr id="1902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4305300"/>
            <a:ext cx="7772400" cy="1714500"/>
          </a:xfrm>
        </p:spPr>
        <p:txBody>
          <a:bodyPr/>
          <a:lstStyle/>
          <a:p>
            <a:pPr eaLnBrk="1" hangingPunct="1"/>
            <a:r>
              <a:rPr lang="en-US" altLang="es-CL" smtClean="0"/>
              <a:t>To </a:t>
            </a:r>
            <a:r>
              <a:rPr lang="en-US" altLang="es-CL" smtClean="0">
                <a:solidFill>
                  <a:schemeClr val="tx2"/>
                </a:solidFill>
              </a:rPr>
              <a:t>remove</a:t>
            </a:r>
            <a:r>
              <a:rPr lang="en-US" altLang="es-CL" smtClean="0"/>
              <a:t> a node:</a:t>
            </a:r>
          </a:p>
          <a:p>
            <a:pPr lvl="1" eaLnBrk="1" hangingPunct="1"/>
            <a:r>
              <a:rPr lang="en-US" altLang="es-CL" smtClean="0"/>
              <a:t>Copy the pointer from the first node into the header</a:t>
            </a:r>
          </a:p>
        </p:txBody>
      </p:sp>
      <p:sp>
        <p:nvSpPr>
          <p:cNvPr id="1902596" name="Freeform 4"/>
          <p:cNvSpPr>
            <a:spLocks/>
          </p:cNvSpPr>
          <p:nvPr/>
        </p:nvSpPr>
        <p:spPr bwMode="auto">
          <a:xfrm>
            <a:off x="1657350" y="2971800"/>
            <a:ext cx="1552575" cy="993775"/>
          </a:xfrm>
          <a:custGeom>
            <a:avLst/>
            <a:gdLst>
              <a:gd name="T0" fmla="*/ 2147483647 w 978"/>
              <a:gd name="T1" fmla="*/ 2147483647 h 626"/>
              <a:gd name="T2" fmla="*/ 2147483647 w 978"/>
              <a:gd name="T3" fmla="*/ 2147483647 h 626"/>
              <a:gd name="T4" fmla="*/ 2147483647 w 978"/>
              <a:gd name="T5" fmla="*/ 2147483647 h 626"/>
              <a:gd name="T6" fmla="*/ 2147483647 w 978"/>
              <a:gd name="T7" fmla="*/ 2147483647 h 626"/>
              <a:gd name="T8" fmla="*/ 2147483647 w 978"/>
              <a:gd name="T9" fmla="*/ 0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8" h="626">
                <a:moveTo>
                  <a:pt x="978" y="319"/>
                </a:moveTo>
                <a:cubicBezTo>
                  <a:pt x="942" y="363"/>
                  <a:pt x="873" y="536"/>
                  <a:pt x="762" y="581"/>
                </a:cubicBezTo>
                <a:cubicBezTo>
                  <a:pt x="651" y="626"/>
                  <a:pt x="431" y="621"/>
                  <a:pt x="312" y="590"/>
                </a:cubicBezTo>
                <a:cubicBezTo>
                  <a:pt x="193" y="559"/>
                  <a:pt x="100" y="492"/>
                  <a:pt x="50" y="394"/>
                </a:cubicBezTo>
                <a:cubicBezTo>
                  <a:pt x="0" y="296"/>
                  <a:pt x="20" y="82"/>
                  <a:pt x="12" y="0"/>
                </a:cubicBezTo>
              </a:path>
            </a:pathLst>
          </a:custGeom>
          <a:noFill/>
          <a:ln w="19050" cap="flat">
            <a:solidFill>
              <a:schemeClr val="bg2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2514600" y="3302000"/>
            <a:ext cx="915988" cy="385763"/>
            <a:chOff x="863" y="1536"/>
            <a:chExt cx="577" cy="243"/>
          </a:xfrm>
        </p:grpSpPr>
        <p:sp>
          <p:nvSpPr>
            <p:cNvPr id="40998" name="Rectangle 6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40999" name="Rectangle 7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grpSp>
        <p:nvGrpSpPr>
          <p:cNvPr id="40967" name="Group 8"/>
          <p:cNvGrpSpPr>
            <a:grpSpLocks/>
          </p:cNvGrpSpPr>
          <p:nvPr/>
        </p:nvGrpSpPr>
        <p:grpSpPr bwMode="auto">
          <a:xfrm>
            <a:off x="4113213" y="3306763"/>
            <a:ext cx="915987" cy="385762"/>
            <a:chOff x="863" y="1536"/>
            <a:chExt cx="577" cy="243"/>
          </a:xfrm>
        </p:grpSpPr>
        <p:sp>
          <p:nvSpPr>
            <p:cNvPr id="40996" name="Rectangle 9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40997" name="Rectangle 10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grpSp>
        <p:nvGrpSpPr>
          <p:cNvPr id="40968" name="Group 11"/>
          <p:cNvGrpSpPr>
            <a:grpSpLocks/>
          </p:cNvGrpSpPr>
          <p:nvPr/>
        </p:nvGrpSpPr>
        <p:grpSpPr bwMode="auto">
          <a:xfrm>
            <a:off x="5713413" y="3306763"/>
            <a:ext cx="915987" cy="385762"/>
            <a:chOff x="863" y="1536"/>
            <a:chExt cx="577" cy="243"/>
          </a:xfrm>
        </p:grpSpPr>
        <p:sp>
          <p:nvSpPr>
            <p:cNvPr id="40994" name="Rectangle 12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40995" name="Rectangle 13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grpSp>
        <p:nvGrpSpPr>
          <p:cNvPr id="40969" name="Group 14"/>
          <p:cNvGrpSpPr>
            <a:grpSpLocks/>
          </p:cNvGrpSpPr>
          <p:nvPr/>
        </p:nvGrpSpPr>
        <p:grpSpPr bwMode="auto">
          <a:xfrm>
            <a:off x="7313613" y="3306763"/>
            <a:ext cx="915987" cy="385762"/>
            <a:chOff x="863" y="1536"/>
            <a:chExt cx="577" cy="243"/>
          </a:xfrm>
        </p:grpSpPr>
        <p:sp>
          <p:nvSpPr>
            <p:cNvPr id="40992" name="Rectangle 15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sp>
        <p:nvSpPr>
          <p:cNvPr id="40970" name="Rectangle 17"/>
          <p:cNvSpPr>
            <a:spLocks noChangeArrowheads="1"/>
          </p:cNvSpPr>
          <p:nvPr/>
        </p:nvSpPr>
        <p:spPr bwMode="auto">
          <a:xfrm>
            <a:off x="2514600" y="33099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44</a:t>
            </a:r>
            <a:endParaRPr lang="en-US" altLang="es-CL" sz="2400">
              <a:latin typeface="Times New Roman" pitchFamily="18" charset="0"/>
            </a:endParaRPr>
          </a:p>
        </p:txBody>
      </p:sp>
      <p:sp>
        <p:nvSpPr>
          <p:cNvPr id="40971" name="Rectangle 18"/>
          <p:cNvSpPr>
            <a:spLocks noChangeArrowheads="1"/>
          </p:cNvSpPr>
          <p:nvPr/>
        </p:nvSpPr>
        <p:spPr bwMode="auto">
          <a:xfrm>
            <a:off x="4114800" y="33099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97</a:t>
            </a:r>
            <a:endParaRPr lang="en-US" altLang="es-CL" sz="2400">
              <a:latin typeface="Times New Roman" pitchFamily="18" charset="0"/>
            </a:endParaRPr>
          </a:p>
        </p:txBody>
      </p:sp>
      <p:sp>
        <p:nvSpPr>
          <p:cNvPr id="40972" name="Rectangle 19"/>
          <p:cNvSpPr>
            <a:spLocks noChangeArrowheads="1"/>
          </p:cNvSpPr>
          <p:nvPr/>
        </p:nvSpPr>
        <p:spPr bwMode="auto">
          <a:xfrm>
            <a:off x="5715000" y="33099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23</a:t>
            </a:r>
            <a:endParaRPr lang="en-US" altLang="es-CL" sz="2400">
              <a:latin typeface="Times New Roman" pitchFamily="18" charset="0"/>
            </a:endParaRPr>
          </a:p>
        </p:txBody>
      </p:sp>
      <p:sp>
        <p:nvSpPr>
          <p:cNvPr id="40973" name="Rectangle 20"/>
          <p:cNvSpPr>
            <a:spLocks noChangeArrowheads="1"/>
          </p:cNvSpPr>
          <p:nvPr/>
        </p:nvSpPr>
        <p:spPr bwMode="auto">
          <a:xfrm>
            <a:off x="7315200" y="33099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17</a:t>
            </a:r>
            <a:endParaRPr lang="en-US" altLang="es-CL" sz="2400">
              <a:latin typeface="Times New Roman" pitchFamily="18" charset="0"/>
            </a:endParaRPr>
          </a:p>
        </p:txBody>
      </p:sp>
      <p:grpSp>
        <p:nvGrpSpPr>
          <p:cNvPr id="40974" name="Group 21"/>
          <p:cNvGrpSpPr>
            <a:grpSpLocks/>
          </p:cNvGrpSpPr>
          <p:nvPr/>
        </p:nvGrpSpPr>
        <p:grpSpPr bwMode="auto">
          <a:xfrm>
            <a:off x="3124200" y="3386138"/>
            <a:ext cx="990600" cy="152400"/>
            <a:chOff x="1008" y="2304"/>
            <a:chExt cx="624" cy="96"/>
          </a:xfrm>
        </p:grpSpPr>
        <p:sp>
          <p:nvSpPr>
            <p:cNvPr id="40990" name="Oval 22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0991" name="Line 23"/>
            <p:cNvSpPr>
              <a:spLocks noChangeShapeType="1"/>
            </p:cNvSpPr>
            <p:nvPr/>
          </p:nvSpPr>
          <p:spPr bwMode="auto">
            <a:xfrm>
              <a:off x="1056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40975" name="Group 24"/>
          <p:cNvGrpSpPr>
            <a:grpSpLocks/>
          </p:cNvGrpSpPr>
          <p:nvPr/>
        </p:nvGrpSpPr>
        <p:grpSpPr bwMode="auto">
          <a:xfrm>
            <a:off x="4724400" y="3386138"/>
            <a:ext cx="990600" cy="152400"/>
            <a:chOff x="1008" y="2304"/>
            <a:chExt cx="624" cy="96"/>
          </a:xfrm>
        </p:grpSpPr>
        <p:sp>
          <p:nvSpPr>
            <p:cNvPr id="40988" name="Oval 25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0989" name="Line 26"/>
            <p:cNvSpPr>
              <a:spLocks noChangeShapeType="1"/>
            </p:cNvSpPr>
            <p:nvPr/>
          </p:nvSpPr>
          <p:spPr bwMode="auto">
            <a:xfrm>
              <a:off x="1056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40976" name="Group 27"/>
          <p:cNvGrpSpPr>
            <a:grpSpLocks/>
          </p:cNvGrpSpPr>
          <p:nvPr/>
        </p:nvGrpSpPr>
        <p:grpSpPr bwMode="auto">
          <a:xfrm>
            <a:off x="6324600" y="3386138"/>
            <a:ext cx="990600" cy="152400"/>
            <a:chOff x="1008" y="2304"/>
            <a:chExt cx="624" cy="96"/>
          </a:xfrm>
        </p:grpSpPr>
        <p:sp>
          <p:nvSpPr>
            <p:cNvPr id="40986" name="Oval 28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0987" name="Line 29"/>
            <p:cNvSpPr>
              <a:spLocks noChangeShapeType="1"/>
            </p:cNvSpPr>
            <p:nvPr/>
          </p:nvSpPr>
          <p:spPr bwMode="auto">
            <a:xfrm>
              <a:off x="1056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40977" name="Oval 30"/>
          <p:cNvSpPr>
            <a:spLocks noChangeArrowheads="1"/>
          </p:cNvSpPr>
          <p:nvPr/>
        </p:nvSpPr>
        <p:spPr bwMode="auto">
          <a:xfrm>
            <a:off x="7924800" y="338931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grpSp>
        <p:nvGrpSpPr>
          <p:cNvPr id="40978" name="Group 31"/>
          <p:cNvGrpSpPr>
            <a:grpSpLocks/>
          </p:cNvGrpSpPr>
          <p:nvPr/>
        </p:nvGrpSpPr>
        <p:grpSpPr bwMode="auto">
          <a:xfrm>
            <a:off x="1447800" y="2687638"/>
            <a:ext cx="457200" cy="381000"/>
            <a:chOff x="960" y="1584"/>
            <a:chExt cx="288" cy="240"/>
          </a:xfrm>
        </p:grpSpPr>
        <p:sp>
          <p:nvSpPr>
            <p:cNvPr id="40984" name="Oval 32"/>
            <p:cNvSpPr>
              <a:spLocks noChangeArrowheads="1"/>
            </p:cNvSpPr>
            <p:nvPr/>
          </p:nvSpPr>
          <p:spPr bwMode="auto">
            <a:xfrm>
              <a:off x="1056" y="16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0985" name="Rectangle 33"/>
            <p:cNvSpPr>
              <a:spLocks noChangeArrowheads="1"/>
            </p:cNvSpPr>
            <p:nvPr/>
          </p:nvSpPr>
          <p:spPr bwMode="auto">
            <a:xfrm>
              <a:off x="960" y="1584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sp>
        <p:nvSpPr>
          <p:cNvPr id="40979" name="Line 34"/>
          <p:cNvSpPr>
            <a:spLocks noChangeShapeType="1"/>
          </p:cNvSpPr>
          <p:nvPr/>
        </p:nvSpPr>
        <p:spPr bwMode="auto">
          <a:xfrm>
            <a:off x="1676400" y="2840038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0980" name="Text Box 35"/>
          <p:cNvSpPr txBox="1">
            <a:spLocks noChangeArrowheads="1"/>
          </p:cNvSpPr>
          <p:nvPr/>
        </p:nvSpPr>
        <p:spPr bwMode="auto">
          <a:xfrm>
            <a:off x="609600" y="2667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Verdana" pitchFamily="34" charset="0"/>
              </a:rPr>
              <a:t>head</a:t>
            </a:r>
            <a:endParaRPr lang="en-US" altLang="es-CL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1902628" name="Group 36"/>
          <p:cNvGrpSpPr>
            <a:grpSpLocks/>
          </p:cNvGrpSpPr>
          <p:nvPr/>
        </p:nvGrpSpPr>
        <p:grpSpPr bwMode="auto">
          <a:xfrm>
            <a:off x="1711325" y="2844800"/>
            <a:ext cx="2403475" cy="584200"/>
            <a:chOff x="1078" y="1800"/>
            <a:chExt cx="1514" cy="368"/>
          </a:xfrm>
        </p:grpSpPr>
        <p:sp>
          <p:nvSpPr>
            <p:cNvPr id="40982" name="Freeform 37"/>
            <p:cNvSpPr>
              <a:spLocks/>
            </p:cNvSpPr>
            <p:nvPr/>
          </p:nvSpPr>
          <p:spPr bwMode="auto">
            <a:xfrm>
              <a:off x="1078" y="1800"/>
              <a:ext cx="1514" cy="264"/>
            </a:xfrm>
            <a:custGeom>
              <a:avLst/>
              <a:gdLst>
                <a:gd name="T0" fmla="*/ 0 w 1514"/>
                <a:gd name="T1" fmla="*/ 0 h 264"/>
                <a:gd name="T2" fmla="*/ 602 w 1514"/>
                <a:gd name="T3" fmla="*/ 24 h 264"/>
                <a:gd name="T4" fmla="*/ 1130 w 1514"/>
                <a:gd name="T5" fmla="*/ 120 h 264"/>
                <a:gd name="T6" fmla="*/ 1514 w 1514"/>
                <a:gd name="T7" fmla="*/ 264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14" h="264">
                  <a:moveTo>
                    <a:pt x="0" y="0"/>
                  </a:moveTo>
                  <a:cubicBezTo>
                    <a:pt x="100" y="2"/>
                    <a:pt x="414" y="4"/>
                    <a:pt x="602" y="24"/>
                  </a:cubicBezTo>
                  <a:cubicBezTo>
                    <a:pt x="790" y="44"/>
                    <a:pt x="978" y="80"/>
                    <a:pt x="1130" y="120"/>
                  </a:cubicBezTo>
                  <a:cubicBezTo>
                    <a:pt x="1282" y="160"/>
                    <a:pt x="1398" y="212"/>
                    <a:pt x="1514" y="264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40983" name="Freeform 38"/>
            <p:cNvSpPr>
              <a:spLocks/>
            </p:cNvSpPr>
            <p:nvPr/>
          </p:nvSpPr>
          <p:spPr bwMode="auto">
            <a:xfrm>
              <a:off x="1152" y="1816"/>
              <a:ext cx="352" cy="352"/>
            </a:xfrm>
            <a:custGeom>
              <a:avLst/>
              <a:gdLst>
                <a:gd name="T0" fmla="*/ 0 w 352"/>
                <a:gd name="T1" fmla="*/ 248 h 352"/>
                <a:gd name="T2" fmla="*/ 192 w 352"/>
                <a:gd name="T3" fmla="*/ 8 h 352"/>
                <a:gd name="T4" fmla="*/ 96 w 352"/>
                <a:gd name="T5" fmla="*/ 296 h 352"/>
                <a:gd name="T6" fmla="*/ 240 w 352"/>
                <a:gd name="T7" fmla="*/ 56 h 352"/>
                <a:gd name="T8" fmla="*/ 192 w 352"/>
                <a:gd name="T9" fmla="*/ 344 h 352"/>
                <a:gd name="T10" fmla="*/ 336 w 352"/>
                <a:gd name="T11" fmla="*/ 104 h 352"/>
                <a:gd name="T12" fmla="*/ 288 w 352"/>
                <a:gd name="T13" fmla="*/ 344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2" h="352">
                  <a:moveTo>
                    <a:pt x="0" y="248"/>
                  </a:moveTo>
                  <a:cubicBezTo>
                    <a:pt x="88" y="124"/>
                    <a:pt x="176" y="0"/>
                    <a:pt x="192" y="8"/>
                  </a:cubicBezTo>
                  <a:cubicBezTo>
                    <a:pt x="208" y="16"/>
                    <a:pt x="88" y="288"/>
                    <a:pt x="96" y="296"/>
                  </a:cubicBezTo>
                  <a:cubicBezTo>
                    <a:pt x="104" y="304"/>
                    <a:pt x="224" y="48"/>
                    <a:pt x="240" y="56"/>
                  </a:cubicBezTo>
                  <a:cubicBezTo>
                    <a:pt x="256" y="64"/>
                    <a:pt x="176" y="336"/>
                    <a:pt x="192" y="344"/>
                  </a:cubicBezTo>
                  <a:cubicBezTo>
                    <a:pt x="208" y="352"/>
                    <a:pt x="320" y="104"/>
                    <a:pt x="336" y="104"/>
                  </a:cubicBezTo>
                  <a:cubicBezTo>
                    <a:pt x="352" y="104"/>
                    <a:pt x="296" y="304"/>
                    <a:pt x="288" y="344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595" grpId="0" build="p" bldLvl="4" autoUpdateAnimBg="0"/>
      <p:bldP spid="190259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DB4436-1E5B-430A-810D-955CE37F3330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s-CL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Inserting at the Tail</a:t>
            </a:r>
          </a:p>
        </p:txBody>
      </p:sp>
      <p:grpSp>
        <p:nvGrpSpPr>
          <p:cNvPr id="1904643" name="Group 3"/>
          <p:cNvGrpSpPr>
            <a:grpSpLocks/>
          </p:cNvGrpSpPr>
          <p:nvPr/>
        </p:nvGrpSpPr>
        <p:grpSpPr bwMode="auto">
          <a:xfrm>
            <a:off x="6248400" y="3005138"/>
            <a:ext cx="990600" cy="152400"/>
            <a:chOff x="1008" y="2304"/>
            <a:chExt cx="624" cy="96"/>
          </a:xfrm>
        </p:grpSpPr>
        <p:sp>
          <p:nvSpPr>
            <p:cNvPr id="42022" name="Oval 4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2023" name="Line 5"/>
            <p:cNvSpPr>
              <a:spLocks noChangeShapeType="1"/>
            </p:cNvSpPr>
            <p:nvPr/>
          </p:nvSpPr>
          <p:spPr bwMode="auto">
            <a:xfrm>
              <a:off x="1056" y="2352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41989" name="Oval 6"/>
          <p:cNvSpPr>
            <a:spLocks noChangeArrowheads="1"/>
          </p:cNvSpPr>
          <p:nvPr/>
        </p:nvSpPr>
        <p:spPr bwMode="auto">
          <a:xfrm>
            <a:off x="6419850" y="1752600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7334250" y="2928938"/>
            <a:ext cx="457200" cy="3841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Verdana" pitchFamily="34" charset="0"/>
              </a:rPr>
              <a:t>17</a:t>
            </a:r>
            <a:endParaRPr lang="en-US" altLang="es-CL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41991" name="Group 8"/>
          <p:cNvGrpSpPr>
            <a:grpSpLocks/>
          </p:cNvGrpSpPr>
          <p:nvPr/>
        </p:nvGrpSpPr>
        <p:grpSpPr bwMode="auto">
          <a:xfrm>
            <a:off x="7332663" y="2928938"/>
            <a:ext cx="915987" cy="385762"/>
            <a:chOff x="863" y="1536"/>
            <a:chExt cx="577" cy="243"/>
          </a:xfrm>
        </p:grpSpPr>
        <p:sp>
          <p:nvSpPr>
            <p:cNvPr id="42020" name="Rectangle 9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solidFill>
                  <a:srgbClr val="99CCFF"/>
                </a:solidFill>
                <a:latin typeface="Times New Roman" pitchFamily="18" charset="0"/>
              </a:endParaRPr>
            </a:p>
          </p:txBody>
        </p:sp>
        <p:sp>
          <p:nvSpPr>
            <p:cNvPr id="42021" name="Rectangle 10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sp>
        <p:nvSpPr>
          <p:cNvPr id="41992" name="Oval 11"/>
          <p:cNvSpPr>
            <a:spLocks noChangeArrowheads="1"/>
          </p:cNvSpPr>
          <p:nvPr/>
        </p:nvSpPr>
        <p:spPr bwMode="auto">
          <a:xfrm>
            <a:off x="7943850" y="3008313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6267450" y="1676400"/>
            <a:ext cx="4572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1994" name="Text Box 13"/>
          <p:cNvSpPr txBox="1">
            <a:spLocks noChangeArrowheads="1"/>
          </p:cNvSpPr>
          <p:nvPr/>
        </p:nvSpPr>
        <p:spPr bwMode="auto">
          <a:xfrm>
            <a:off x="7105650" y="1600200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Node to be inserted</a:t>
            </a:r>
          </a:p>
        </p:txBody>
      </p:sp>
      <p:sp>
        <p:nvSpPr>
          <p:cNvPr id="41995" name="Line 14"/>
          <p:cNvSpPr>
            <a:spLocks noChangeShapeType="1"/>
          </p:cNvSpPr>
          <p:nvPr/>
        </p:nvSpPr>
        <p:spPr bwMode="auto">
          <a:xfrm flipH="1">
            <a:off x="6800850" y="1828800"/>
            <a:ext cx="304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1996" name="Freeform 15"/>
          <p:cNvSpPr>
            <a:spLocks/>
          </p:cNvSpPr>
          <p:nvPr/>
        </p:nvSpPr>
        <p:spPr bwMode="auto">
          <a:xfrm>
            <a:off x="6538913" y="1895475"/>
            <a:ext cx="936625" cy="996950"/>
          </a:xfrm>
          <a:custGeom>
            <a:avLst/>
            <a:gdLst>
              <a:gd name="T0" fmla="*/ 0 w 590"/>
              <a:gd name="T1" fmla="*/ 0 h 628"/>
              <a:gd name="T2" fmla="*/ 2147483647 w 590"/>
              <a:gd name="T3" fmla="*/ 2147483647 h 6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0" h="628">
                <a:moveTo>
                  <a:pt x="0" y="0"/>
                </a:moveTo>
                <a:lnTo>
                  <a:pt x="590" y="62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04656" name="Text Box 16"/>
          <p:cNvSpPr txBox="1">
            <a:spLocks noChangeArrowheads="1"/>
          </p:cNvSpPr>
          <p:nvPr/>
        </p:nvSpPr>
        <p:spPr bwMode="auto">
          <a:xfrm>
            <a:off x="609600" y="3810000"/>
            <a:ext cx="8077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s-CL" sz="2800"/>
              <a:t>To Insert a node:</a:t>
            </a:r>
          </a:p>
          <a:p>
            <a:pPr lvl="1" eaLnBrk="1" hangingPunct="1"/>
            <a:r>
              <a:rPr lang="en-US" altLang="es-CL" sz="2000"/>
              <a:t>Find the current last node</a:t>
            </a:r>
          </a:p>
          <a:p>
            <a:pPr lvl="1" eaLnBrk="1" hangingPunct="1"/>
            <a:r>
              <a:rPr lang="en-US" altLang="es-CL" sz="2000"/>
              <a:t>Change it to point to the new last node</a:t>
            </a:r>
          </a:p>
          <a:p>
            <a:pPr eaLnBrk="1" hangingPunct="1"/>
            <a:r>
              <a:rPr lang="en-US" altLang="es-CL" sz="2800"/>
              <a:t>It runs in </a:t>
            </a:r>
            <a:r>
              <a:rPr lang="en-US" altLang="es-CL" sz="2800">
                <a:latin typeface="Times New Roman" pitchFamily="18" charset="0"/>
              </a:rPr>
              <a:t>O(</a:t>
            </a:r>
            <a:r>
              <a:rPr lang="en-US" altLang="es-CL" sz="2800" i="1">
                <a:latin typeface="Times New Roman" pitchFamily="18" charset="0"/>
              </a:rPr>
              <a:t>n</a:t>
            </a:r>
            <a:r>
              <a:rPr lang="en-US" altLang="es-CL" sz="2800">
                <a:latin typeface="Times New Roman" pitchFamily="18" charset="0"/>
              </a:rPr>
              <a:t>)</a:t>
            </a:r>
          </a:p>
          <a:p>
            <a:pPr lvl="1" eaLnBrk="1" hangingPunct="1"/>
            <a:r>
              <a:rPr lang="en-US" altLang="es-CL" sz="2000"/>
              <a:t>We can do better than this by modifying the representation of the linked-list by adding a link to the last element in the list</a:t>
            </a:r>
          </a:p>
        </p:txBody>
      </p:sp>
      <p:grpSp>
        <p:nvGrpSpPr>
          <p:cNvPr id="41998" name="Group 17"/>
          <p:cNvGrpSpPr>
            <a:grpSpLocks/>
          </p:cNvGrpSpPr>
          <p:nvPr/>
        </p:nvGrpSpPr>
        <p:grpSpPr bwMode="auto">
          <a:xfrm>
            <a:off x="2438400" y="2905125"/>
            <a:ext cx="3657600" cy="385763"/>
            <a:chOff x="1584" y="2071"/>
            <a:chExt cx="2304" cy="243"/>
          </a:xfrm>
        </p:grpSpPr>
        <p:sp>
          <p:nvSpPr>
            <p:cNvPr id="42017" name="Rectangle 18"/>
            <p:cNvSpPr>
              <a:spLocks noChangeArrowheads="1"/>
            </p:cNvSpPr>
            <p:nvPr/>
          </p:nvSpPr>
          <p:spPr bwMode="auto">
            <a:xfrm>
              <a:off x="3600" y="207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Verdana" pitchFamily="34" charset="0"/>
                </a:rPr>
                <a:t>23</a:t>
              </a:r>
              <a:endParaRPr lang="en-US" altLang="es-CL" sz="2400">
                <a:latin typeface="Times New Roman" pitchFamily="18" charset="0"/>
              </a:endParaRPr>
            </a:p>
          </p:txBody>
        </p:sp>
        <p:sp>
          <p:nvSpPr>
            <p:cNvPr id="42018" name="Rectangle 19"/>
            <p:cNvSpPr>
              <a:spLocks noChangeArrowheads="1"/>
            </p:cNvSpPr>
            <p:nvPr/>
          </p:nvSpPr>
          <p:spPr bwMode="auto">
            <a:xfrm>
              <a:off x="2591" y="207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latin typeface="Times New Roman" pitchFamily="18" charset="0"/>
              </a:endParaRPr>
            </a:p>
          </p:txBody>
        </p:sp>
        <p:sp>
          <p:nvSpPr>
            <p:cNvPr id="42019" name="Rectangle 20"/>
            <p:cNvSpPr>
              <a:spLocks noChangeArrowheads="1"/>
            </p:cNvSpPr>
            <p:nvPr/>
          </p:nvSpPr>
          <p:spPr bwMode="auto">
            <a:xfrm>
              <a:off x="1584" y="207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CL" sz="2400">
                  <a:latin typeface="Verdana" pitchFamily="34" charset="0"/>
                </a:rPr>
                <a:t>44</a:t>
              </a:r>
              <a:endParaRPr lang="en-US" altLang="es-CL" sz="2400">
                <a:latin typeface="Times New Roman" pitchFamily="18" charset="0"/>
              </a:endParaRPr>
            </a:p>
          </p:txBody>
        </p:sp>
      </p:grpSp>
      <p:sp>
        <p:nvSpPr>
          <p:cNvPr id="41999" name="Rectangle 21"/>
          <p:cNvSpPr>
            <a:spLocks noChangeArrowheads="1"/>
          </p:cNvSpPr>
          <p:nvPr/>
        </p:nvSpPr>
        <p:spPr bwMode="auto">
          <a:xfrm>
            <a:off x="4495800" y="2905125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00" name="Rectangle 22"/>
          <p:cNvSpPr>
            <a:spLocks noChangeArrowheads="1"/>
          </p:cNvSpPr>
          <p:nvPr/>
        </p:nvSpPr>
        <p:spPr bwMode="auto">
          <a:xfrm>
            <a:off x="5638800" y="2906713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latin typeface="Times New Roman" pitchFamily="18" charset="0"/>
            </a:endParaRPr>
          </a:p>
        </p:txBody>
      </p:sp>
      <p:sp>
        <p:nvSpPr>
          <p:cNvPr id="42001" name="Rectangle 23"/>
          <p:cNvSpPr>
            <a:spLocks noChangeArrowheads="1"/>
          </p:cNvSpPr>
          <p:nvPr/>
        </p:nvSpPr>
        <p:spPr bwMode="auto">
          <a:xfrm>
            <a:off x="6096000" y="2916238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02" name="Oval 24"/>
          <p:cNvSpPr>
            <a:spLocks noChangeArrowheads="1"/>
          </p:cNvSpPr>
          <p:nvPr/>
        </p:nvSpPr>
        <p:spPr bwMode="auto">
          <a:xfrm>
            <a:off x="3048000" y="29845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03" name="Line 25"/>
          <p:cNvSpPr>
            <a:spLocks noChangeShapeType="1"/>
          </p:cNvSpPr>
          <p:nvPr/>
        </p:nvSpPr>
        <p:spPr bwMode="auto">
          <a:xfrm>
            <a:off x="3124200" y="30607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2004" name="Oval 26"/>
          <p:cNvSpPr>
            <a:spLocks noChangeArrowheads="1"/>
          </p:cNvSpPr>
          <p:nvPr/>
        </p:nvSpPr>
        <p:spPr bwMode="auto">
          <a:xfrm>
            <a:off x="4648200" y="29845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05" name="Line 27"/>
          <p:cNvSpPr>
            <a:spLocks noChangeShapeType="1"/>
          </p:cNvSpPr>
          <p:nvPr/>
        </p:nvSpPr>
        <p:spPr bwMode="auto">
          <a:xfrm>
            <a:off x="4724400" y="30607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2006" name="Oval 2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07" name="Rectangle 29"/>
          <p:cNvSpPr>
            <a:spLocks noChangeArrowheads="1"/>
          </p:cNvSpPr>
          <p:nvPr/>
        </p:nvSpPr>
        <p:spPr bwMode="auto">
          <a:xfrm>
            <a:off x="1371600" y="22860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08" name="Line 30"/>
          <p:cNvSpPr>
            <a:spLocks noChangeShapeType="1"/>
          </p:cNvSpPr>
          <p:nvPr/>
        </p:nvSpPr>
        <p:spPr bwMode="auto">
          <a:xfrm>
            <a:off x="1600200" y="24384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2009" name="Oval 31"/>
          <p:cNvSpPr>
            <a:spLocks noChangeArrowheads="1"/>
          </p:cNvSpPr>
          <p:nvPr/>
        </p:nvSpPr>
        <p:spPr bwMode="auto">
          <a:xfrm>
            <a:off x="6248400" y="300831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10" name="Rectangle 32"/>
          <p:cNvSpPr>
            <a:spLocks noChangeArrowheads="1"/>
          </p:cNvSpPr>
          <p:nvPr/>
        </p:nvSpPr>
        <p:spPr bwMode="auto">
          <a:xfrm>
            <a:off x="2438400" y="2908300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>
              <a:latin typeface="Times New Roman" pitchFamily="18" charset="0"/>
            </a:endParaRPr>
          </a:p>
        </p:txBody>
      </p:sp>
      <p:sp>
        <p:nvSpPr>
          <p:cNvPr id="42011" name="Rectangle 33"/>
          <p:cNvSpPr>
            <a:spLocks noChangeArrowheads="1"/>
          </p:cNvSpPr>
          <p:nvPr/>
        </p:nvSpPr>
        <p:spPr bwMode="auto">
          <a:xfrm>
            <a:off x="2897188" y="2906713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2012" name="Rectangle 34"/>
          <p:cNvSpPr>
            <a:spLocks noChangeArrowheads="1"/>
          </p:cNvSpPr>
          <p:nvPr/>
        </p:nvSpPr>
        <p:spPr bwMode="auto">
          <a:xfrm>
            <a:off x="4038600" y="2901950"/>
            <a:ext cx="4572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latin typeface="Verdana" pitchFamily="34" charset="0"/>
              </a:rPr>
              <a:t>97</a:t>
            </a:r>
            <a:endParaRPr lang="en-US" altLang="es-CL" sz="2400">
              <a:latin typeface="Times New Roman" pitchFamily="18" charset="0"/>
            </a:endParaRPr>
          </a:p>
        </p:txBody>
      </p:sp>
      <p:cxnSp>
        <p:nvCxnSpPr>
          <p:cNvPr id="1904675" name="AutoShape 35"/>
          <p:cNvCxnSpPr>
            <a:cxnSpLocks noChangeShapeType="1"/>
            <a:stCxn id="42011" idx="0"/>
            <a:endCxn id="42012" idx="0"/>
          </p:cNvCxnSpPr>
          <p:nvPr/>
        </p:nvCxnSpPr>
        <p:spPr bwMode="auto">
          <a:xfrm rot="-5400000">
            <a:off x="3694112" y="2333626"/>
            <a:ext cx="4763" cy="1141412"/>
          </a:xfrm>
          <a:prstGeom prst="curvedConnector3">
            <a:avLst>
              <a:gd name="adj1" fmla="val 3533333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676" name="AutoShape 36"/>
          <p:cNvCxnSpPr>
            <a:cxnSpLocks noChangeShapeType="1"/>
            <a:stCxn id="42007" idx="3"/>
            <a:endCxn id="42010" idx="0"/>
          </p:cNvCxnSpPr>
          <p:nvPr/>
        </p:nvCxnSpPr>
        <p:spPr bwMode="auto">
          <a:xfrm>
            <a:off x="1828800" y="2476500"/>
            <a:ext cx="838200" cy="431800"/>
          </a:xfrm>
          <a:prstGeom prst="curvedConnector2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677" name="AutoShape 37"/>
          <p:cNvCxnSpPr>
            <a:cxnSpLocks noChangeShapeType="1"/>
            <a:stCxn id="41999" idx="0"/>
            <a:endCxn id="42000" idx="0"/>
          </p:cNvCxnSpPr>
          <p:nvPr/>
        </p:nvCxnSpPr>
        <p:spPr bwMode="auto">
          <a:xfrm rot="5400000" flipV="1">
            <a:off x="5295106" y="2334419"/>
            <a:ext cx="1588" cy="1143000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6" name="Text Box 38"/>
          <p:cNvSpPr txBox="1">
            <a:spLocks noChangeArrowheads="1"/>
          </p:cNvSpPr>
          <p:nvPr/>
        </p:nvSpPr>
        <p:spPr bwMode="auto">
          <a:xfrm>
            <a:off x="533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Verdana" pitchFamily="34" charset="0"/>
              </a:rPr>
              <a:t>head</a:t>
            </a:r>
            <a:endParaRPr lang="en-US" altLang="es-CL" sz="240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0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56" grpId="0" build="allAtOnce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77E645-90BB-4743-B1F9-DD8D3333CA5B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s-CL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Inserting at the Tail O(1)</a:t>
            </a:r>
          </a:p>
        </p:txBody>
      </p:sp>
      <p:grpSp>
        <p:nvGrpSpPr>
          <p:cNvPr id="1906691" name="Group 3"/>
          <p:cNvGrpSpPr>
            <a:grpSpLocks/>
          </p:cNvGrpSpPr>
          <p:nvPr/>
        </p:nvGrpSpPr>
        <p:grpSpPr bwMode="auto">
          <a:xfrm>
            <a:off x="6324600" y="3690938"/>
            <a:ext cx="990600" cy="152400"/>
            <a:chOff x="1008" y="2304"/>
            <a:chExt cx="624" cy="96"/>
          </a:xfrm>
        </p:grpSpPr>
        <p:sp>
          <p:nvSpPr>
            <p:cNvPr id="43060" name="Oval 4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  <p:sp>
          <p:nvSpPr>
            <p:cNvPr id="43061" name="Line 5"/>
            <p:cNvSpPr>
              <a:spLocks noChangeShapeType="1"/>
            </p:cNvSpPr>
            <p:nvPr/>
          </p:nvSpPr>
          <p:spPr bwMode="auto">
            <a:xfrm>
              <a:off x="1056" y="2352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6496050" y="2438400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7410450" y="3614738"/>
            <a:ext cx="457200" cy="3841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Verdana" pitchFamily="34" charset="0"/>
              </a:rPr>
              <a:t>17</a:t>
            </a:r>
            <a:endParaRPr lang="en-US" altLang="es-CL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43015" name="Group 8"/>
          <p:cNvGrpSpPr>
            <a:grpSpLocks/>
          </p:cNvGrpSpPr>
          <p:nvPr/>
        </p:nvGrpSpPr>
        <p:grpSpPr bwMode="auto">
          <a:xfrm>
            <a:off x="7408863" y="3614738"/>
            <a:ext cx="915987" cy="385762"/>
            <a:chOff x="863" y="1536"/>
            <a:chExt cx="577" cy="243"/>
          </a:xfrm>
        </p:grpSpPr>
        <p:sp>
          <p:nvSpPr>
            <p:cNvPr id="43058" name="Rectangle 9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solidFill>
                  <a:srgbClr val="99CCFF"/>
                </a:solidFill>
                <a:latin typeface="Times New Roman" pitchFamily="18" charset="0"/>
              </a:endParaRPr>
            </a:p>
          </p:txBody>
        </p:sp>
        <p:sp>
          <p:nvSpPr>
            <p:cNvPr id="43059" name="Rectangle 10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sp>
        <p:nvSpPr>
          <p:cNvPr id="43016" name="Oval 11"/>
          <p:cNvSpPr>
            <a:spLocks noChangeArrowheads="1"/>
          </p:cNvSpPr>
          <p:nvPr/>
        </p:nvSpPr>
        <p:spPr bwMode="auto">
          <a:xfrm>
            <a:off x="8020050" y="3694113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6343650" y="2362200"/>
            <a:ext cx="4572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7181850" y="2286000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solidFill>
                  <a:schemeClr val="accent2"/>
                </a:solidFill>
                <a:latin typeface="Times New Roman" pitchFamily="18" charset="0"/>
              </a:rPr>
              <a:t>Node to be inserted</a:t>
            </a:r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 flipH="1">
            <a:off x="6877050" y="2514600"/>
            <a:ext cx="304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020" name="Freeform 15"/>
          <p:cNvSpPr>
            <a:spLocks/>
          </p:cNvSpPr>
          <p:nvPr/>
        </p:nvSpPr>
        <p:spPr bwMode="auto">
          <a:xfrm>
            <a:off x="6615113" y="2581275"/>
            <a:ext cx="936625" cy="996950"/>
          </a:xfrm>
          <a:custGeom>
            <a:avLst/>
            <a:gdLst>
              <a:gd name="T0" fmla="*/ 0 w 590"/>
              <a:gd name="T1" fmla="*/ 0 h 628"/>
              <a:gd name="T2" fmla="*/ 2147483647 w 590"/>
              <a:gd name="T3" fmla="*/ 2147483647 h 6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0" h="628">
                <a:moveTo>
                  <a:pt x="0" y="0"/>
                </a:moveTo>
                <a:lnTo>
                  <a:pt x="590" y="62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06704" name="Text Box 16"/>
          <p:cNvSpPr txBox="1">
            <a:spLocks noChangeArrowheads="1"/>
          </p:cNvSpPr>
          <p:nvPr/>
        </p:nvSpPr>
        <p:spPr bwMode="auto">
          <a:xfrm>
            <a:off x="1066800" y="41148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800">
                <a:latin typeface="Times New Roman" pitchFamily="18" charset="0"/>
              </a:rPr>
              <a:t>To </a:t>
            </a:r>
            <a:r>
              <a:rPr lang="en-US" altLang="es-CL" sz="2800">
                <a:solidFill>
                  <a:schemeClr val="tx2"/>
                </a:solidFill>
                <a:latin typeface="Times New Roman" pitchFamily="18" charset="0"/>
              </a:rPr>
              <a:t>Insert </a:t>
            </a:r>
            <a:r>
              <a:rPr lang="en-US" altLang="es-CL" sz="2800">
                <a:latin typeface="Times New Roman" pitchFamily="18" charset="0"/>
              </a:rPr>
              <a:t>a node:</a:t>
            </a:r>
          </a:p>
        </p:txBody>
      </p:sp>
      <p:sp>
        <p:nvSpPr>
          <p:cNvPr id="1906705" name="Text Box 17"/>
          <p:cNvSpPr txBox="1">
            <a:spLocks noChangeArrowheads="1"/>
          </p:cNvSpPr>
          <p:nvPr/>
        </p:nvSpPr>
        <p:spPr bwMode="auto">
          <a:xfrm>
            <a:off x="1676400" y="4572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800">
                <a:latin typeface="Times New Roman" pitchFamily="18" charset="0"/>
              </a:rPr>
              <a:t>Find the current last node</a:t>
            </a:r>
          </a:p>
        </p:txBody>
      </p:sp>
      <p:sp>
        <p:nvSpPr>
          <p:cNvPr id="1906706" name="Text Box 18"/>
          <p:cNvSpPr txBox="1">
            <a:spLocks noChangeArrowheads="1"/>
          </p:cNvSpPr>
          <p:nvPr/>
        </p:nvSpPr>
        <p:spPr bwMode="auto">
          <a:xfrm>
            <a:off x="1676400" y="50292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800">
                <a:latin typeface="Times New Roman" pitchFamily="18" charset="0"/>
              </a:rPr>
              <a:t>Change it to point to the new last node</a:t>
            </a:r>
          </a:p>
        </p:txBody>
      </p:sp>
      <p:sp>
        <p:nvSpPr>
          <p:cNvPr id="1906707" name="Text Box 19"/>
          <p:cNvSpPr txBox="1">
            <a:spLocks noChangeArrowheads="1"/>
          </p:cNvSpPr>
          <p:nvPr/>
        </p:nvSpPr>
        <p:spPr bwMode="auto">
          <a:xfrm>
            <a:off x="1676400" y="54864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800">
                <a:latin typeface="Times New Roman" pitchFamily="18" charset="0"/>
              </a:rPr>
              <a:t>Change the </a:t>
            </a:r>
            <a:r>
              <a:rPr lang="en-US" altLang="es-CL" sz="2800">
                <a:solidFill>
                  <a:schemeClr val="accent2"/>
                </a:solidFill>
                <a:latin typeface="Verdana" pitchFamily="34" charset="0"/>
              </a:rPr>
              <a:t>tail</a:t>
            </a:r>
            <a:r>
              <a:rPr lang="en-US" altLang="es-CL" sz="2800">
                <a:latin typeface="Times New Roman" pitchFamily="18" charset="0"/>
              </a:rPr>
              <a:t> pointer in the list header</a:t>
            </a:r>
          </a:p>
        </p:txBody>
      </p:sp>
      <p:grpSp>
        <p:nvGrpSpPr>
          <p:cNvPr id="1906708" name="Group 20"/>
          <p:cNvGrpSpPr>
            <a:grpSpLocks/>
          </p:cNvGrpSpPr>
          <p:nvPr/>
        </p:nvGrpSpPr>
        <p:grpSpPr bwMode="auto">
          <a:xfrm>
            <a:off x="584201" y="2514600"/>
            <a:ext cx="6045201" cy="1471613"/>
            <a:chOff x="368" y="1392"/>
            <a:chExt cx="3808" cy="927"/>
          </a:xfrm>
        </p:grpSpPr>
        <p:sp>
          <p:nvSpPr>
            <p:cNvPr id="43034" name="Freeform 21"/>
            <p:cNvSpPr>
              <a:spLocks/>
            </p:cNvSpPr>
            <p:nvPr/>
          </p:nvSpPr>
          <p:spPr bwMode="auto">
            <a:xfrm>
              <a:off x="1056" y="1534"/>
              <a:ext cx="2550" cy="529"/>
            </a:xfrm>
            <a:custGeom>
              <a:avLst/>
              <a:gdLst>
                <a:gd name="T0" fmla="*/ 0 w 2550"/>
                <a:gd name="T1" fmla="*/ 2 h 529"/>
                <a:gd name="T2" fmla="*/ 624 w 2550"/>
                <a:gd name="T3" fmla="*/ 2 h 529"/>
                <a:gd name="T4" fmla="*/ 1125 w 2550"/>
                <a:gd name="T5" fmla="*/ 14 h 529"/>
                <a:gd name="T6" fmla="*/ 1650 w 2550"/>
                <a:gd name="T7" fmla="*/ 60 h 529"/>
                <a:gd name="T8" fmla="*/ 2175 w 2550"/>
                <a:gd name="T9" fmla="*/ 201 h 529"/>
                <a:gd name="T10" fmla="*/ 2550 w 2550"/>
                <a:gd name="T11" fmla="*/ 529 h 5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50" h="529">
                  <a:moveTo>
                    <a:pt x="0" y="2"/>
                  </a:moveTo>
                  <a:cubicBezTo>
                    <a:pt x="180" y="2"/>
                    <a:pt x="437" y="0"/>
                    <a:pt x="624" y="2"/>
                  </a:cubicBezTo>
                  <a:cubicBezTo>
                    <a:pt x="811" y="4"/>
                    <a:pt x="954" y="4"/>
                    <a:pt x="1125" y="14"/>
                  </a:cubicBezTo>
                  <a:cubicBezTo>
                    <a:pt x="1296" y="24"/>
                    <a:pt x="1475" y="29"/>
                    <a:pt x="1650" y="60"/>
                  </a:cubicBezTo>
                  <a:cubicBezTo>
                    <a:pt x="1825" y="91"/>
                    <a:pt x="2025" y="123"/>
                    <a:pt x="2175" y="201"/>
                  </a:cubicBezTo>
                  <a:cubicBezTo>
                    <a:pt x="2325" y="279"/>
                    <a:pt x="2472" y="461"/>
                    <a:pt x="2550" y="52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grpSp>
          <p:nvGrpSpPr>
            <p:cNvPr id="43035" name="Group 22"/>
            <p:cNvGrpSpPr>
              <a:grpSpLocks/>
            </p:cNvGrpSpPr>
            <p:nvPr/>
          </p:nvGrpSpPr>
          <p:grpSpPr bwMode="auto">
            <a:xfrm>
              <a:off x="368" y="1392"/>
              <a:ext cx="3808" cy="927"/>
              <a:chOff x="368" y="1665"/>
              <a:chExt cx="3808" cy="927"/>
            </a:xfrm>
          </p:grpSpPr>
          <p:grpSp>
            <p:nvGrpSpPr>
              <p:cNvPr id="43036" name="Group 23"/>
              <p:cNvGrpSpPr>
                <a:grpSpLocks/>
              </p:cNvGrpSpPr>
              <p:nvPr/>
            </p:nvGrpSpPr>
            <p:grpSpPr bwMode="auto">
              <a:xfrm>
                <a:off x="1584" y="2343"/>
                <a:ext cx="2304" cy="243"/>
                <a:chOff x="1584" y="2071"/>
                <a:chExt cx="2304" cy="243"/>
              </a:xfrm>
            </p:grpSpPr>
            <p:sp>
              <p:nvSpPr>
                <p:cNvPr id="43055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2072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400">
                      <a:latin typeface="Verdana" pitchFamily="34" charset="0"/>
                    </a:rPr>
                    <a:t>23</a:t>
                  </a:r>
                  <a:endParaRPr lang="en-US" altLang="es-CL" sz="2400">
                    <a:latin typeface="Times New Roman" pitchFamily="18" charset="0"/>
                  </a:endParaRPr>
                </a:p>
              </p:txBody>
            </p:sp>
            <p:sp>
              <p:nvSpPr>
                <p:cNvPr id="43056" name="Rectangle 25"/>
                <p:cNvSpPr>
                  <a:spLocks noChangeArrowheads="1"/>
                </p:cNvSpPr>
                <p:nvPr/>
              </p:nvSpPr>
              <p:spPr bwMode="auto">
                <a:xfrm>
                  <a:off x="2591" y="2071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>
                    <a:latin typeface="Times New Roman" pitchFamily="18" charset="0"/>
                  </a:endParaRPr>
                </a:p>
              </p:txBody>
            </p:sp>
            <p:sp>
              <p:nvSpPr>
                <p:cNvPr id="43057" name="Rectangle 26"/>
                <p:cNvSpPr>
                  <a:spLocks noChangeArrowheads="1"/>
                </p:cNvSpPr>
                <p:nvPr/>
              </p:nvSpPr>
              <p:spPr bwMode="auto">
                <a:xfrm>
                  <a:off x="1584" y="2072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400">
                      <a:latin typeface="Verdana" pitchFamily="34" charset="0"/>
                    </a:rPr>
                    <a:t>44</a:t>
                  </a:r>
                  <a:endParaRPr lang="en-US" altLang="es-CL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37" name="Group 27"/>
              <p:cNvGrpSpPr>
                <a:grpSpLocks/>
              </p:cNvGrpSpPr>
              <p:nvPr/>
            </p:nvGrpSpPr>
            <p:grpSpPr bwMode="auto">
              <a:xfrm>
                <a:off x="368" y="1665"/>
                <a:ext cx="3808" cy="927"/>
                <a:chOff x="368" y="1665"/>
                <a:chExt cx="3808" cy="927"/>
              </a:xfrm>
            </p:grpSpPr>
            <p:sp>
              <p:nvSpPr>
                <p:cNvPr id="430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0" y="2343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39" name="Rectangle 29"/>
                <p:cNvSpPr>
                  <a:spLocks noChangeArrowheads="1"/>
                </p:cNvSpPr>
                <p:nvPr/>
              </p:nvSpPr>
              <p:spPr bwMode="auto">
                <a:xfrm>
                  <a:off x="3600" y="2344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>
                    <a:latin typeface="Times New Roman" pitchFamily="18" charset="0"/>
                  </a:endParaRPr>
                </a:p>
              </p:txBody>
            </p:sp>
            <p:sp>
              <p:nvSpPr>
                <p:cNvPr id="430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888" y="2350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41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39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4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2441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/>
                </a:p>
              </p:txBody>
            </p:sp>
            <p:sp>
              <p:nvSpPr>
                <p:cNvPr id="43043" name="Oval 33"/>
                <p:cNvSpPr>
                  <a:spLocks noChangeArrowheads="1"/>
                </p:cNvSpPr>
                <p:nvPr/>
              </p:nvSpPr>
              <p:spPr bwMode="auto">
                <a:xfrm>
                  <a:off x="2976" y="239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44" name="Line 34"/>
                <p:cNvSpPr>
                  <a:spLocks noChangeShapeType="1"/>
                </p:cNvSpPr>
                <p:nvPr/>
              </p:nvSpPr>
              <p:spPr bwMode="auto">
                <a:xfrm>
                  <a:off x="3024" y="2441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/>
                </a:p>
              </p:txBody>
            </p:sp>
            <p:sp>
              <p:nvSpPr>
                <p:cNvPr id="43045" name="Oval 35"/>
                <p:cNvSpPr>
                  <a:spLocks noChangeArrowheads="1"/>
                </p:cNvSpPr>
                <p:nvPr/>
              </p:nvSpPr>
              <p:spPr bwMode="auto">
                <a:xfrm>
                  <a:off x="1008" y="200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46" name="Rectangle 36"/>
                <p:cNvSpPr>
                  <a:spLocks noChangeArrowheads="1"/>
                </p:cNvSpPr>
                <p:nvPr/>
              </p:nvSpPr>
              <p:spPr bwMode="auto">
                <a:xfrm>
                  <a:off x="912" y="1953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47" name="Line 37"/>
                <p:cNvSpPr>
                  <a:spLocks noChangeShapeType="1"/>
                </p:cNvSpPr>
                <p:nvPr/>
              </p:nvSpPr>
              <p:spPr bwMode="auto">
                <a:xfrm>
                  <a:off x="1056" y="2049"/>
                  <a:ext cx="48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L"/>
                </a:p>
              </p:txBody>
            </p:sp>
            <p:sp>
              <p:nvSpPr>
                <p:cNvPr id="4304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8" y="1665"/>
                  <a:ext cx="62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400" dirty="0">
                      <a:solidFill>
                        <a:schemeClr val="accent2"/>
                      </a:solidFill>
                      <a:latin typeface="Verdana" pitchFamily="34" charset="0"/>
                    </a:rPr>
                    <a:t>tail</a:t>
                  </a:r>
                  <a:r>
                    <a:rPr lang="en-US" altLang="es-CL" sz="2400" dirty="0">
                      <a:solidFill>
                        <a:srgbClr val="FFFF99"/>
                      </a:solidFill>
                      <a:latin typeface="Verdana" pitchFamily="34" charset="0"/>
                    </a:rPr>
                    <a:t/>
                  </a:r>
                  <a:br>
                    <a:rPr lang="en-US" altLang="es-CL" sz="2400" dirty="0">
                      <a:solidFill>
                        <a:srgbClr val="FFFF99"/>
                      </a:solidFill>
                      <a:latin typeface="Verdana" pitchFamily="34" charset="0"/>
                    </a:rPr>
                  </a:br>
                  <a:r>
                    <a:rPr lang="en-US" altLang="es-CL" sz="2400" dirty="0">
                      <a:solidFill>
                        <a:schemeClr val="accent2"/>
                      </a:solidFill>
                      <a:latin typeface="Verdana" pitchFamily="34" charset="0"/>
                    </a:rPr>
                    <a:t>head</a:t>
                  </a:r>
                </a:p>
              </p:txBody>
            </p:sp>
            <p:sp>
              <p:nvSpPr>
                <p:cNvPr id="43049" name="Oval 39"/>
                <p:cNvSpPr>
                  <a:spLocks noChangeArrowheads="1"/>
                </p:cNvSpPr>
                <p:nvPr/>
              </p:nvSpPr>
              <p:spPr bwMode="auto">
                <a:xfrm>
                  <a:off x="1008" y="176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12" y="1713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51" name="Oval 41"/>
                <p:cNvSpPr>
                  <a:spLocks noChangeArrowheads="1"/>
                </p:cNvSpPr>
                <p:nvPr/>
              </p:nvSpPr>
              <p:spPr bwMode="auto">
                <a:xfrm>
                  <a:off x="3984" y="240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52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345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>
                    <a:latin typeface="Times New Roman" pitchFamily="18" charset="0"/>
                  </a:endParaRPr>
                </a:p>
              </p:txBody>
            </p:sp>
            <p:sp>
              <p:nvSpPr>
                <p:cNvPr id="43053" name="Rectangle 43"/>
                <p:cNvSpPr>
                  <a:spLocks noChangeArrowheads="1"/>
                </p:cNvSpPr>
                <p:nvPr/>
              </p:nvSpPr>
              <p:spPr bwMode="auto">
                <a:xfrm>
                  <a:off x="1873" y="2344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L" altLang="es-CL" sz="2400"/>
                </a:p>
              </p:txBody>
            </p:sp>
            <p:sp>
              <p:nvSpPr>
                <p:cNvPr id="43054" name="Rectangle 44"/>
                <p:cNvSpPr>
                  <a:spLocks noChangeArrowheads="1"/>
                </p:cNvSpPr>
                <p:nvPr/>
              </p:nvSpPr>
              <p:spPr bwMode="auto">
                <a:xfrm>
                  <a:off x="2592" y="2341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s-CL" sz="2400">
                      <a:latin typeface="Verdana" pitchFamily="34" charset="0"/>
                    </a:rPr>
                    <a:t>97</a:t>
                  </a:r>
                  <a:endParaRPr lang="en-US" altLang="es-CL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906733" name="Group 45"/>
          <p:cNvGrpSpPr>
            <a:grpSpLocks/>
          </p:cNvGrpSpPr>
          <p:nvPr/>
        </p:nvGrpSpPr>
        <p:grpSpPr bwMode="auto">
          <a:xfrm>
            <a:off x="1752600" y="2735263"/>
            <a:ext cx="4964113" cy="1379537"/>
            <a:chOff x="1097" y="1531"/>
            <a:chExt cx="3127" cy="869"/>
          </a:xfrm>
        </p:grpSpPr>
        <p:sp>
          <p:nvSpPr>
            <p:cNvPr id="43032" name="Freeform 46"/>
            <p:cNvSpPr>
              <a:spLocks/>
            </p:cNvSpPr>
            <p:nvPr/>
          </p:nvSpPr>
          <p:spPr bwMode="auto">
            <a:xfrm>
              <a:off x="1097" y="1531"/>
              <a:ext cx="2522" cy="556"/>
            </a:xfrm>
            <a:custGeom>
              <a:avLst/>
              <a:gdLst>
                <a:gd name="T0" fmla="*/ 0 w 2522"/>
                <a:gd name="T1" fmla="*/ 3 h 556"/>
                <a:gd name="T2" fmla="*/ 694 w 2522"/>
                <a:gd name="T3" fmla="*/ 3 h 556"/>
                <a:gd name="T4" fmla="*/ 1125 w 2522"/>
                <a:gd name="T5" fmla="*/ 21 h 556"/>
                <a:gd name="T6" fmla="*/ 1669 w 2522"/>
                <a:gd name="T7" fmla="*/ 59 h 556"/>
                <a:gd name="T8" fmla="*/ 2176 w 2522"/>
                <a:gd name="T9" fmla="*/ 221 h 556"/>
                <a:gd name="T10" fmla="*/ 2522 w 2522"/>
                <a:gd name="T11" fmla="*/ 556 h 5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22" h="556">
                  <a:moveTo>
                    <a:pt x="0" y="3"/>
                  </a:moveTo>
                  <a:cubicBezTo>
                    <a:pt x="116" y="5"/>
                    <a:pt x="507" y="0"/>
                    <a:pt x="694" y="3"/>
                  </a:cubicBezTo>
                  <a:cubicBezTo>
                    <a:pt x="881" y="6"/>
                    <a:pt x="963" y="12"/>
                    <a:pt x="1125" y="21"/>
                  </a:cubicBezTo>
                  <a:cubicBezTo>
                    <a:pt x="1287" y="30"/>
                    <a:pt x="1494" y="26"/>
                    <a:pt x="1669" y="59"/>
                  </a:cubicBezTo>
                  <a:cubicBezTo>
                    <a:pt x="1844" y="92"/>
                    <a:pt x="2034" y="138"/>
                    <a:pt x="2176" y="221"/>
                  </a:cubicBezTo>
                  <a:cubicBezTo>
                    <a:pt x="2318" y="304"/>
                    <a:pt x="2450" y="486"/>
                    <a:pt x="2522" y="556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43033" name="Oval 47"/>
            <p:cNvSpPr>
              <a:spLocks noChangeArrowheads="1"/>
            </p:cNvSpPr>
            <p:nvPr/>
          </p:nvSpPr>
          <p:spPr bwMode="auto">
            <a:xfrm>
              <a:off x="3504" y="2016"/>
              <a:ext cx="720" cy="38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/>
            </a:p>
          </p:txBody>
        </p:sp>
      </p:grpSp>
      <p:grpSp>
        <p:nvGrpSpPr>
          <p:cNvPr id="1906736" name="Group 48"/>
          <p:cNvGrpSpPr>
            <a:grpSpLocks/>
          </p:cNvGrpSpPr>
          <p:nvPr/>
        </p:nvGrpSpPr>
        <p:grpSpPr bwMode="auto">
          <a:xfrm>
            <a:off x="1676400" y="2733675"/>
            <a:ext cx="5611813" cy="893763"/>
            <a:chOff x="1069" y="1561"/>
            <a:chExt cx="3535" cy="563"/>
          </a:xfrm>
        </p:grpSpPr>
        <p:sp>
          <p:nvSpPr>
            <p:cNvPr id="43030" name="Freeform 49"/>
            <p:cNvSpPr>
              <a:spLocks/>
            </p:cNvSpPr>
            <p:nvPr/>
          </p:nvSpPr>
          <p:spPr bwMode="auto">
            <a:xfrm>
              <a:off x="1069" y="1561"/>
              <a:ext cx="3535" cy="558"/>
            </a:xfrm>
            <a:custGeom>
              <a:avLst/>
              <a:gdLst>
                <a:gd name="T0" fmla="*/ 0 w 3535"/>
                <a:gd name="T1" fmla="*/ 5 h 558"/>
                <a:gd name="T2" fmla="*/ 619 w 3535"/>
                <a:gd name="T3" fmla="*/ 5 h 558"/>
                <a:gd name="T4" fmla="*/ 1144 w 3535"/>
                <a:gd name="T5" fmla="*/ 33 h 558"/>
                <a:gd name="T6" fmla="*/ 1678 w 3535"/>
                <a:gd name="T7" fmla="*/ 70 h 558"/>
                <a:gd name="T8" fmla="*/ 2672 w 3535"/>
                <a:gd name="T9" fmla="*/ 261 h 558"/>
                <a:gd name="T10" fmla="*/ 3535 w 3535"/>
                <a:gd name="T11" fmla="*/ 558 h 5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35" h="558">
                  <a:moveTo>
                    <a:pt x="0" y="5"/>
                  </a:moveTo>
                  <a:cubicBezTo>
                    <a:pt x="103" y="5"/>
                    <a:pt x="428" y="0"/>
                    <a:pt x="619" y="5"/>
                  </a:cubicBezTo>
                  <a:cubicBezTo>
                    <a:pt x="810" y="10"/>
                    <a:pt x="968" y="22"/>
                    <a:pt x="1144" y="33"/>
                  </a:cubicBezTo>
                  <a:cubicBezTo>
                    <a:pt x="1320" y="44"/>
                    <a:pt x="1423" y="32"/>
                    <a:pt x="1678" y="70"/>
                  </a:cubicBezTo>
                  <a:cubicBezTo>
                    <a:pt x="1933" y="108"/>
                    <a:pt x="2363" y="180"/>
                    <a:pt x="2672" y="261"/>
                  </a:cubicBezTo>
                  <a:cubicBezTo>
                    <a:pt x="2981" y="342"/>
                    <a:pt x="3355" y="496"/>
                    <a:pt x="3535" y="55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43031" name="Freeform 50"/>
            <p:cNvSpPr>
              <a:spLocks/>
            </p:cNvSpPr>
            <p:nvPr/>
          </p:nvSpPr>
          <p:spPr bwMode="auto">
            <a:xfrm>
              <a:off x="3120" y="1836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336 w 528"/>
                <a:gd name="T3" fmla="*/ 0 h 288"/>
                <a:gd name="T4" fmla="*/ 48 w 528"/>
                <a:gd name="T5" fmla="*/ 48 h 288"/>
                <a:gd name="T6" fmla="*/ 432 w 528"/>
                <a:gd name="T7" fmla="*/ 48 h 288"/>
                <a:gd name="T8" fmla="*/ 144 w 528"/>
                <a:gd name="T9" fmla="*/ 96 h 288"/>
                <a:gd name="T10" fmla="*/ 528 w 528"/>
                <a:gd name="T11" fmla="*/ 144 h 288"/>
                <a:gd name="T12" fmla="*/ 240 w 528"/>
                <a:gd name="T13" fmla="*/ 192 h 288"/>
                <a:gd name="T14" fmla="*/ 528 w 528"/>
                <a:gd name="T15" fmla="*/ 192 h 288"/>
                <a:gd name="T16" fmla="*/ 288 w 528"/>
                <a:gd name="T17" fmla="*/ 288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336" y="0"/>
                  </a:lnTo>
                  <a:lnTo>
                    <a:pt x="48" y="48"/>
                  </a:lnTo>
                  <a:lnTo>
                    <a:pt x="432" y="48"/>
                  </a:lnTo>
                  <a:lnTo>
                    <a:pt x="144" y="96"/>
                  </a:lnTo>
                  <a:lnTo>
                    <a:pt x="528" y="144"/>
                  </a:lnTo>
                  <a:lnTo>
                    <a:pt x="240" y="192"/>
                  </a:lnTo>
                  <a:lnTo>
                    <a:pt x="528" y="192"/>
                  </a:lnTo>
                  <a:lnTo>
                    <a:pt x="288" y="288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1906739" name="Text Box 51"/>
          <p:cNvSpPr txBox="1">
            <a:spLocks noChangeArrowheads="1"/>
          </p:cNvSpPr>
          <p:nvPr/>
        </p:nvSpPr>
        <p:spPr bwMode="auto">
          <a:xfrm>
            <a:off x="1905000" y="1250950"/>
            <a:ext cx="4648200" cy="7302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000"/>
              <a:t>The representation was modified by adding a reference to the last Node</a:t>
            </a:r>
          </a:p>
        </p:txBody>
      </p:sp>
      <p:sp>
        <p:nvSpPr>
          <p:cNvPr id="1906740" name="AutoShape 52"/>
          <p:cNvSpPr>
            <a:spLocks noChangeArrowheads="1"/>
          </p:cNvSpPr>
          <p:nvPr/>
        </p:nvSpPr>
        <p:spPr bwMode="auto">
          <a:xfrm rot="-2198047">
            <a:off x="1057275" y="2032000"/>
            <a:ext cx="838200" cy="304800"/>
          </a:xfrm>
          <a:prstGeom prst="leftArrow">
            <a:avLst>
              <a:gd name="adj1" fmla="val 50000"/>
              <a:gd name="adj2" fmla="val 68750"/>
            </a:avLst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L" altLang="es-C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06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0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704" grpId="0" autoUpdateAnimBg="0"/>
      <p:bldP spid="1906705" grpId="0" autoUpdateAnimBg="0"/>
      <p:bldP spid="1906706" grpId="0" autoUpdateAnimBg="0"/>
      <p:bldP spid="1906707" grpId="0" autoUpdateAnimBg="0"/>
      <p:bldP spid="1906739" grpId="0" animBg="1"/>
      <p:bldP spid="19067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0D3EA1-5337-4932-9403-BFC49456C25A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s-CL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Removing at the Tail</a:t>
            </a:r>
          </a:p>
        </p:txBody>
      </p:sp>
      <p:sp>
        <p:nvSpPr>
          <p:cNvPr id="1908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s-CL" sz="2800" smtClean="0"/>
              <a:t>Removing at the tail of a singly linked list is not efficient!</a:t>
            </a:r>
          </a:p>
          <a:p>
            <a:pPr eaLnBrk="1" hangingPunct="1"/>
            <a:r>
              <a:rPr lang="en-US" altLang="es-CL" sz="2800" smtClean="0"/>
              <a:t>There is no constant-time way to update the tail to point to the previous node</a:t>
            </a:r>
          </a:p>
        </p:txBody>
      </p:sp>
      <p:pic>
        <p:nvPicPr>
          <p:cNvPr id="44037" name="Picture 4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114800" y="2514600"/>
            <a:ext cx="5029200" cy="2212975"/>
          </a:xfr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B111BC-951D-4508-A8D6-65078A58B1C0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s-CL" sz="1400" smtClean="0"/>
          </a:p>
        </p:txBody>
      </p:sp>
      <p:sp>
        <p:nvSpPr>
          <p:cNvPr id="19107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73163"/>
            <a:ext cx="8458200" cy="5227637"/>
          </a:xfrm>
        </p:spPr>
        <p:txBody>
          <a:bodyPr/>
          <a:lstStyle/>
          <a:p>
            <a:pPr eaLnBrk="1" hangingPunct="1"/>
            <a:r>
              <a:rPr lang="en-US" altLang="es-CL" sz="2800" smtClean="0"/>
              <a:t>Suggestion of one student:</a:t>
            </a:r>
          </a:p>
          <a:p>
            <a:pPr lvl="1" eaLnBrk="1" hangingPunct="1"/>
            <a:r>
              <a:rPr lang="en-US" altLang="es-CL" sz="2400" smtClean="0"/>
              <a:t>“Why don’t we add a link to the last but one node?” </a:t>
            </a:r>
          </a:p>
          <a:p>
            <a:pPr eaLnBrk="1" hangingPunct="1"/>
            <a:endParaRPr lang="en-US" altLang="es-CL" sz="2800" smtClean="0"/>
          </a:p>
          <a:p>
            <a:pPr eaLnBrk="1" hangingPunct="1"/>
            <a:endParaRPr lang="en-US" altLang="es-CL" sz="2800" smtClean="0"/>
          </a:p>
          <a:p>
            <a:pPr eaLnBrk="1" hangingPunct="1"/>
            <a:endParaRPr lang="en-US" altLang="es-CL" sz="2800" smtClean="0"/>
          </a:p>
          <a:p>
            <a:pPr eaLnBrk="1" hangingPunct="1"/>
            <a:endParaRPr lang="en-US" altLang="es-CL" sz="2800" smtClean="0"/>
          </a:p>
          <a:p>
            <a:pPr lvl="1" eaLnBrk="1" hangingPunct="1"/>
            <a:endParaRPr lang="en-US" altLang="es-CL" sz="2400" smtClean="0"/>
          </a:p>
          <a:p>
            <a:pPr lvl="1" eaLnBrk="1" hangingPunct="1"/>
            <a:endParaRPr lang="en-US" altLang="es-CL" sz="2400" smtClean="0"/>
          </a:p>
          <a:p>
            <a:pPr lvl="1" eaLnBrk="1" hangingPunct="1"/>
            <a:r>
              <a:rPr lang="en-US" altLang="es-CL" sz="2400" smtClean="0"/>
              <a:t>Removing at the tail is still O(</a:t>
            </a:r>
            <a:r>
              <a:rPr lang="en-US" altLang="es-CL" sz="2400" b="1" i="1" smtClean="0">
                <a:latin typeface="Times New Roman" pitchFamily="18" charset="0"/>
              </a:rPr>
              <a:t>n</a:t>
            </a:r>
            <a:r>
              <a:rPr lang="en-US" altLang="es-CL" sz="2400" smtClean="0"/>
              <a:t>)!</a:t>
            </a:r>
          </a:p>
          <a:p>
            <a:pPr eaLnBrk="1" hangingPunct="1"/>
            <a:endParaRPr lang="en-US" altLang="es-CL" sz="2800" smtClean="0"/>
          </a:p>
        </p:txBody>
      </p:sp>
      <p:pic>
        <p:nvPicPr>
          <p:cNvPr id="45060" name="Picture 3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117725" y="2544763"/>
            <a:ext cx="4953000" cy="2179637"/>
          </a:xfrm>
          <a:solidFill>
            <a:schemeClr val="bg1"/>
          </a:solidFill>
        </p:spPr>
      </p:pic>
      <p:sp>
        <p:nvSpPr>
          <p:cNvPr id="1910788" name="Line 4"/>
          <p:cNvSpPr>
            <a:spLocks noChangeShapeType="1"/>
          </p:cNvSpPr>
          <p:nvPr/>
        </p:nvSpPr>
        <p:spPr bwMode="auto">
          <a:xfrm>
            <a:off x="4613275" y="2730500"/>
            <a:ext cx="2286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910789" name="Text Box 5"/>
          <p:cNvSpPr txBox="1">
            <a:spLocks noChangeArrowheads="1"/>
          </p:cNvSpPr>
          <p:nvPr/>
        </p:nvSpPr>
        <p:spPr bwMode="auto">
          <a:xfrm>
            <a:off x="4156075" y="24257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1400">
                <a:solidFill>
                  <a:srgbClr val="000000"/>
                </a:solidFill>
                <a:latin typeface="Arial" charset="0"/>
              </a:rPr>
              <a:t>preTail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88" grpId="0" animBg="1"/>
      <p:bldP spid="19107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91394B-7134-4244-9262-397B487E9C9A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s-CL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89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Primitive types as data types</a:t>
            </a:r>
          </a:p>
        </p:txBody>
      </p:sp>
      <p:graphicFrame>
        <p:nvGraphicFramePr>
          <p:cNvPr id="6148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3284350172"/>
              </p:ext>
            </p:extLst>
          </p:nvPr>
        </p:nvGraphicFramePr>
        <p:xfrm>
          <a:off x="539750" y="1371600"/>
          <a:ext cx="7961313" cy="4800600"/>
        </p:xfrm>
        <a:graphic>
          <a:graphicData uri="http://schemas.openxmlformats.org/presentationml/2006/ole">
            <p:oleObj spid="_x0000_s6174" name="Document" r:id="rId5" imgW="8145476" imgH="4911449" progId="Word.Document.8">
              <p:embed/>
            </p:oleObj>
          </a:graphicData>
        </a:graphic>
      </p:graphicFrame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19812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39624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65532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8458200" y="1524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533400" y="2133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33400" y="1524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533400" y="15240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33400" y="6172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533400" y="29718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533400" y="4267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124BBD4-FB4E-4317-B52A-2FCE199C9703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s-CL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Classes in C++/Java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321550" cy="4784436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A class is a </a:t>
            </a:r>
            <a:r>
              <a:rPr lang="en-US" altLang="es-CL" i="1" dirty="0" smtClean="0"/>
              <a:t>data type</a:t>
            </a:r>
            <a:endParaRPr lang="en-US" altLang="es-CL" dirty="0" smtClean="0"/>
          </a:p>
          <a:p>
            <a:pPr lvl="1" eaLnBrk="1" hangingPunct="1"/>
            <a:r>
              <a:rPr lang="en-US" altLang="es-CL" dirty="0" smtClean="0"/>
              <a:t>The possible </a:t>
            </a:r>
            <a:r>
              <a:rPr lang="en-US" altLang="es-CL" i="1" dirty="0" smtClean="0">
                <a:solidFill>
                  <a:srgbClr val="C00000"/>
                </a:solidFill>
              </a:rPr>
              <a:t>values</a:t>
            </a:r>
            <a:r>
              <a:rPr lang="en-US" altLang="es-CL" dirty="0" smtClean="0">
                <a:solidFill>
                  <a:srgbClr val="C00000"/>
                </a:solidFill>
              </a:rPr>
              <a:t> </a:t>
            </a:r>
            <a:r>
              <a:rPr lang="en-US" altLang="es-CL" dirty="0" smtClean="0"/>
              <a:t>of a class are called </a:t>
            </a:r>
            <a:r>
              <a:rPr lang="en-US" altLang="es-CL" b="1" i="1" dirty="0"/>
              <a:t>objects</a:t>
            </a:r>
          </a:p>
          <a:p>
            <a:pPr lvl="1" eaLnBrk="1" hangingPunct="1"/>
            <a:r>
              <a:rPr lang="en-US" altLang="es-CL" dirty="0" smtClean="0"/>
              <a:t>The </a:t>
            </a:r>
            <a:r>
              <a:rPr lang="en-US" altLang="es-CL" i="1" dirty="0">
                <a:solidFill>
                  <a:srgbClr val="C00000"/>
                </a:solidFill>
              </a:rPr>
              <a:t>data representation </a:t>
            </a:r>
            <a:r>
              <a:rPr lang="en-US" altLang="es-CL" dirty="0" smtClean="0"/>
              <a:t>is a reference (pointer) to a </a:t>
            </a:r>
            <a:r>
              <a:rPr lang="en-US" altLang="es-CL" b="1" i="1" dirty="0"/>
              <a:t>block of storage</a:t>
            </a:r>
          </a:p>
          <a:p>
            <a:pPr lvl="2" eaLnBrk="1" hangingPunct="1"/>
            <a:r>
              <a:rPr lang="en-US" altLang="es-CL" dirty="0" smtClean="0"/>
              <a:t>The structure of this block is defined by the fields (both inherited and immediate) of the class</a:t>
            </a:r>
          </a:p>
          <a:p>
            <a:pPr lvl="1" eaLnBrk="1" hangingPunct="1"/>
            <a:r>
              <a:rPr lang="en-US" altLang="es-CL" dirty="0" smtClean="0"/>
              <a:t>The </a:t>
            </a:r>
            <a:r>
              <a:rPr lang="en-US" altLang="es-CL" i="1" dirty="0">
                <a:solidFill>
                  <a:srgbClr val="C00000"/>
                </a:solidFill>
              </a:rPr>
              <a:t>operations</a:t>
            </a:r>
            <a:r>
              <a:rPr lang="en-US" altLang="es-CL" dirty="0" smtClean="0"/>
              <a:t> on the objects are called </a:t>
            </a:r>
            <a:r>
              <a:rPr lang="en-US" altLang="es-CL" b="1" i="1" dirty="0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A7DB9F-0CD3-4316-BB75-23DFE1FF6D5B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s-CL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Shopping List class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What are the methods that we need?</a:t>
            </a:r>
          </a:p>
          <a:p>
            <a:pPr lvl="1" eaLnBrk="1" hangingPunct="1"/>
            <a:r>
              <a:rPr lang="en-US" altLang="es-CL" smtClean="0"/>
              <a:t>Constructor</a:t>
            </a:r>
          </a:p>
          <a:p>
            <a:pPr lvl="1" eaLnBrk="1" hangingPunct="1"/>
            <a:r>
              <a:rPr lang="en-US" altLang="es-CL" smtClean="0"/>
              <a:t>Insert element</a:t>
            </a:r>
          </a:p>
          <a:p>
            <a:pPr lvl="1" eaLnBrk="1" hangingPunct="1"/>
            <a:r>
              <a:rPr lang="en-US" altLang="es-CL" smtClean="0"/>
              <a:t>Remove element</a:t>
            </a:r>
          </a:p>
          <a:p>
            <a:pPr lvl="1" eaLnBrk="1" hangingPunct="1"/>
            <a:r>
              <a:rPr lang="en-US" altLang="es-CL" smtClean="0"/>
              <a:t>IsEmpty?</a:t>
            </a:r>
          </a:p>
          <a:p>
            <a:pPr lvl="1" eaLnBrk="1" hangingPunct="1"/>
            <a:endParaRPr lang="en-US" altLang="es-C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50857F-D785-45AD-85BA-492C82E22CA8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s-CL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-28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Insertion into the shopping list</a:t>
            </a:r>
          </a:p>
        </p:txBody>
      </p:sp>
      <p:sp>
        <p:nvSpPr>
          <p:cNvPr id="232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219200"/>
            <a:ext cx="7772400" cy="960438"/>
          </a:xfrm>
        </p:spPr>
        <p:txBody>
          <a:bodyPr/>
          <a:lstStyle/>
          <a:p>
            <a:pPr eaLnBrk="1" hangingPunct="1"/>
            <a:r>
              <a:rPr lang="en-US" altLang="es-CL" smtClean="0"/>
              <a:t>There are many ways you could insert a new item into a list:</a:t>
            </a:r>
          </a:p>
        </p:txBody>
      </p:sp>
      <p:sp>
        <p:nvSpPr>
          <p:cNvPr id="23245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451485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s-CL" smtClean="0"/>
              <a:t>Is all this functionality needed for a shopping list?</a:t>
            </a:r>
          </a:p>
          <a:p>
            <a:pPr eaLnBrk="1" hangingPunct="1"/>
            <a:r>
              <a:rPr lang="en-US" altLang="es-CL" smtClean="0"/>
              <a:t>Is it important to know where and how the items are stored?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819150" y="2136775"/>
            <a:ext cx="3505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As the new first element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As the new last element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Before a given node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After a given node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Before a given value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After a given value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4324350" y="2133600"/>
            <a:ext cx="419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Before the n</a:t>
            </a:r>
            <a:r>
              <a:rPr lang="en-US" altLang="es-CL" sz="2400" baseline="30000">
                <a:latin typeface="Times New Roman" pitchFamily="18" charset="0"/>
              </a:rPr>
              <a:t>th</a:t>
            </a:r>
            <a:r>
              <a:rPr lang="en-US" altLang="es-CL" sz="2400">
                <a:latin typeface="Times New Roman" pitchFamily="18" charset="0"/>
              </a:rPr>
              <a:t> element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After the n</a:t>
            </a:r>
            <a:r>
              <a:rPr lang="en-US" altLang="es-CL" sz="2400" baseline="30000">
                <a:latin typeface="Times New Roman" pitchFamily="18" charset="0"/>
              </a:rPr>
              <a:t>th</a:t>
            </a:r>
            <a:r>
              <a:rPr lang="en-US" altLang="es-CL" sz="2400">
                <a:latin typeface="Times New Roman" pitchFamily="18" charset="0"/>
              </a:rPr>
              <a:t> element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Before the n</a:t>
            </a:r>
            <a:r>
              <a:rPr lang="en-US" altLang="es-CL" sz="2400" baseline="30000">
                <a:latin typeface="Times New Roman" pitchFamily="18" charset="0"/>
              </a:rPr>
              <a:t>th</a:t>
            </a:r>
            <a:r>
              <a:rPr lang="en-US" altLang="es-CL" sz="2400">
                <a:latin typeface="Times New Roman" pitchFamily="18" charset="0"/>
              </a:rPr>
              <a:t> from the end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After the n</a:t>
            </a:r>
            <a:r>
              <a:rPr lang="en-US" altLang="es-CL" sz="2400" baseline="30000">
                <a:latin typeface="Times New Roman" pitchFamily="18" charset="0"/>
              </a:rPr>
              <a:t>th</a:t>
            </a:r>
            <a:r>
              <a:rPr lang="en-US" altLang="es-CL" sz="2400">
                <a:latin typeface="Times New Roman" pitchFamily="18" charset="0"/>
              </a:rPr>
              <a:t> from the end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s-CL" sz="2400">
                <a:latin typeface="Times New Roman" pitchFamily="18" charset="0"/>
              </a:rPr>
              <a:t>In the correct location to keep</a:t>
            </a:r>
            <a:br>
              <a:rPr lang="en-US" altLang="es-CL" sz="2400">
                <a:latin typeface="Times New Roman" pitchFamily="18" charset="0"/>
              </a:rPr>
            </a:br>
            <a:r>
              <a:rPr lang="en-US" altLang="es-CL" sz="2400">
                <a:latin typeface="Times New Roman" pitchFamily="18" charset="0"/>
              </a:rPr>
              <a:t>       the list in sorted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bldLvl="5" autoUpdateAnimBg="0"/>
      <p:bldP spid="232452" grpId="0" build="p" bldLvl="4" autoUpdateAnimBg="0"/>
      <p:bldP spid="232453" grpId="0" autoUpdateAnimBg="0"/>
      <p:bldP spid="2324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4CF1FC2-019C-4413-AD28-AB52F7B154C9}" type="slidenum">
              <a:rPr lang="en-US" altLang="es-CL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s-CL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s-CL" smtClean="0"/>
              <a:t>Efficiency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382713"/>
            <a:ext cx="7183438" cy="395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 smtClean="0"/>
              <a:t>A </a:t>
            </a:r>
            <a:r>
              <a:rPr lang="en-US" altLang="es-CL" smtClean="0">
                <a:solidFill>
                  <a:schemeClr val="tx2"/>
                </a:solidFill>
              </a:rPr>
              <a:t>list</a:t>
            </a:r>
            <a:r>
              <a:rPr lang="en-US" altLang="es-CL" smtClean="0"/>
              <a:t> is just a sequence of values—it could be implemented by a linked list </a:t>
            </a:r>
            <a:r>
              <a:rPr lang="en-US" altLang="es-CL" i="1" smtClean="0"/>
              <a:t>or</a:t>
            </a:r>
            <a:r>
              <a:rPr lang="en-US" altLang="es-CL" smtClean="0"/>
              <a:t> by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Inserting as a new first element is efficient for a linked list representation, inefficient for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Accessing the n</a:t>
            </a:r>
            <a:r>
              <a:rPr lang="en-US" altLang="es-CL" baseline="30000" smtClean="0"/>
              <a:t>th</a:t>
            </a:r>
            <a:r>
              <a:rPr lang="en-US" altLang="es-CL" smtClean="0"/>
              <a:t> element is efficient for an array representation, inefficient for a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CL" smtClean="0"/>
              <a:t>Inserting in the n</a:t>
            </a:r>
            <a:r>
              <a:rPr lang="en-US" altLang="es-CL" baseline="30000" smtClean="0"/>
              <a:t>th</a:t>
            </a:r>
            <a:r>
              <a:rPr lang="en-US" altLang="es-CL" smtClean="0"/>
              <a:t> position is efficient for neither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9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BE2D00"/>
        </a:dk2>
        <a:lt2>
          <a:srgbClr val="B7C1EB"/>
        </a:lt2>
        <a:accent1>
          <a:srgbClr val="ECD882"/>
        </a:accent1>
        <a:accent2>
          <a:srgbClr val="57705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4E6549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2462</Words>
  <Application>Microsoft Office PowerPoint</Application>
  <PresentationFormat>Presentación en pantalla (4:3)</PresentationFormat>
  <Paragraphs>651</Paragraphs>
  <Slides>45</Slides>
  <Notes>41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7" baseType="lpstr">
      <vt:lpstr>Blueprint</vt:lpstr>
      <vt:lpstr>Document</vt:lpstr>
      <vt:lpstr>Abstract Data Types (ADT)</vt:lpstr>
      <vt:lpstr>Data types</vt:lpstr>
      <vt:lpstr>Data types</vt:lpstr>
      <vt:lpstr>Primitive types</vt:lpstr>
      <vt:lpstr>Primitive types as data types</vt:lpstr>
      <vt:lpstr>Classes in C++/Java</vt:lpstr>
      <vt:lpstr>Shopping List class</vt:lpstr>
      <vt:lpstr>Insertion into the shopping list</vt:lpstr>
      <vt:lpstr>Efficiency</vt:lpstr>
      <vt:lpstr>Diapositiva 10</vt:lpstr>
      <vt:lpstr>Abstract data Type (ADT)</vt:lpstr>
      <vt:lpstr>ADT Contracts</vt:lpstr>
      <vt:lpstr>Abstract Data Type (ADT)</vt:lpstr>
      <vt:lpstr>Shopping List ADT</vt:lpstr>
      <vt:lpstr>Shopping List ADT Contract</vt:lpstr>
      <vt:lpstr>Shopping List ADT contract (alternative specification)</vt:lpstr>
      <vt:lpstr>ShopList ADT contract</vt:lpstr>
      <vt:lpstr>Importance of the contract</vt:lpstr>
      <vt:lpstr>When coding… </vt:lpstr>
      <vt:lpstr>In C…</vt:lpstr>
      <vt:lpstr>In Java</vt:lpstr>
      <vt:lpstr>In C++</vt:lpstr>
      <vt:lpstr>Example: Point ADT</vt:lpstr>
      <vt:lpstr>Example: Point ADT</vt:lpstr>
      <vt:lpstr>Implementations</vt:lpstr>
      <vt:lpstr>Clients of Point ADT</vt:lpstr>
      <vt:lpstr>What happens if the data representation is public?</vt:lpstr>
      <vt:lpstr>ADT contract and implementation</vt:lpstr>
      <vt:lpstr>Responsibilities of the class’ implementer </vt:lpstr>
      <vt:lpstr>ADT Summary</vt:lpstr>
      <vt:lpstr>Implementations</vt:lpstr>
      <vt:lpstr>Array</vt:lpstr>
      <vt:lpstr>Linked List</vt:lpstr>
      <vt:lpstr>Linked List</vt:lpstr>
      <vt:lpstr>The Node Class (Java)</vt:lpstr>
      <vt:lpstr>The Node Class (Java)</vt:lpstr>
      <vt:lpstr>The node struct (C)</vt:lpstr>
      <vt:lpstr>The node class (C++)</vt:lpstr>
      <vt:lpstr>Linked List</vt:lpstr>
      <vt:lpstr>Inserting at the Head</vt:lpstr>
      <vt:lpstr>Removing at the Head</vt:lpstr>
      <vt:lpstr>Inserting at the Tail</vt:lpstr>
      <vt:lpstr>Inserting at the Tail O(1)</vt:lpstr>
      <vt:lpstr>Removing at the Tail</vt:lpstr>
      <vt:lpstr>Diapositiva 45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Diego</cp:lastModifiedBy>
  <cp:revision>291</cp:revision>
  <cp:lastPrinted>2013-03-28T10:15:53Z</cp:lastPrinted>
  <dcterms:created xsi:type="dcterms:W3CDTF">2002-01-21T02:22:10Z</dcterms:created>
  <dcterms:modified xsi:type="dcterms:W3CDTF">2016-05-16T14:44:10Z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