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1020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1041" r:id="rId12"/>
    <p:sldId id="539" r:id="rId13"/>
    <p:sldId id="540" r:id="rId14"/>
    <p:sldId id="541" r:id="rId15"/>
    <p:sldId id="543" r:id="rId16"/>
    <p:sldId id="542" r:id="rId17"/>
    <p:sldId id="544" r:id="rId18"/>
    <p:sldId id="545" r:id="rId19"/>
    <p:sldId id="546" r:id="rId20"/>
    <p:sldId id="547" r:id="rId21"/>
    <p:sldId id="1042" r:id="rId22"/>
    <p:sldId id="1043" r:id="rId23"/>
    <p:sldId id="1033" r:id="rId24"/>
    <p:sldId id="1034" r:id="rId25"/>
    <p:sldId id="1035" r:id="rId26"/>
    <p:sldId id="1044" r:id="rId27"/>
    <p:sldId id="551" r:id="rId28"/>
    <p:sldId id="552" r:id="rId29"/>
    <p:sldId id="553" r:id="rId30"/>
    <p:sldId id="554" r:id="rId31"/>
    <p:sldId id="1045" r:id="rId32"/>
    <p:sldId id="555" r:id="rId33"/>
    <p:sldId id="559" r:id="rId34"/>
    <p:sldId id="1037" r:id="rId35"/>
    <p:sldId id="1038" r:id="rId36"/>
    <p:sldId id="1040" r:id="rId37"/>
    <p:sldId id="560" r:id="rId38"/>
    <p:sldId id="561" r:id="rId39"/>
    <p:sldId id="1036" r:id="rId4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FF0000"/>
    <a:srgbClr val="000099"/>
    <a:srgbClr val="0000CC"/>
    <a:srgbClr val="F8F0D0"/>
    <a:srgbClr val="F2E4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8104" autoAdjust="0"/>
  </p:normalViewPr>
  <p:slideViewPr>
    <p:cSldViewPr snapToGrid="0">
      <p:cViewPr varScale="1">
        <p:scale>
          <a:sx n="97" d="100"/>
          <a:sy n="97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93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37.xml"/><Relationship Id="rId3" Type="http://schemas.openxmlformats.org/officeDocument/2006/relationships/slide" Target="slides/slide7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5" Type="http://schemas.openxmlformats.org/officeDocument/2006/relationships/slide" Target="slides/slide24.xml"/><Relationship Id="rId10" Type="http://schemas.openxmlformats.org/officeDocument/2006/relationships/slide" Target="slides/slide16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l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l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fld id="{1B35526B-AB42-4FFC-AD5A-43D4C3D4F5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l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l" defTabSz="96666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fld id="{E86022C8-00FC-4A39-95A5-9979BDA9A2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2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400E3E-AD3B-4A79-9CD5-3EDFB9364D2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25946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4DE48C-7114-4BA7-9E71-D22DB35CB43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73008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58ECE2-BF09-4D75-85D7-30C3E1788DF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5541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AB071D-5D8E-49C6-A1A7-2DD1D33427A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06044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CDFCCC-B093-4C38-BECD-859D035A15BF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41190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9E9D8D-B35B-4877-803F-40906A17624C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78820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94B44A-F5D6-4FDE-88E7-403C4DBA76D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19222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225028-150B-4827-825E-B8466C44992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66282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D17F31-8020-4617-9429-2837DFE2A1C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963975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29A7D5-91DA-4ED8-B9C9-02ED09855063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74390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E307F19-7E53-4A61-8C90-40D16DD557A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73200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5843C0B-1C3A-4E3B-AE47-6487AF0D211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102895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8B335A-DED0-4C62-A22D-23A806F5C56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04967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831FAA-00BC-4CF2-9B3B-8225ED9488D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870960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15BB7D-23FA-4C12-ADDF-B513D27C0EA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4272157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Complexity</a:t>
            </a:r>
            <a:r>
              <a:rPr lang="es-ES" dirty="0" smtClean="0"/>
              <a:t>:</a:t>
            </a:r>
            <a:r>
              <a:rPr lang="es-ES" baseline="0" dirty="0" smtClean="0"/>
              <a:t> O(n)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How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use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Euler</a:t>
            </a:r>
            <a:r>
              <a:rPr lang="es-ES" baseline="0" dirty="0" smtClean="0"/>
              <a:t> Tour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compute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number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descendants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each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node</a:t>
            </a:r>
            <a:r>
              <a:rPr lang="es-ES" baseline="0" dirty="0" smtClean="0"/>
              <a:t>? Contador aumenta en 1 cada vez que un nodo se visita por la izquierda, al </a:t>
            </a:r>
            <a:r>
              <a:rPr lang="es-ES" baseline="0" dirty="0" smtClean="0"/>
              <a:t>volver por la derecha </a:t>
            </a:r>
            <a:r>
              <a:rPr lang="es-ES" baseline="0" dirty="0" smtClean="0"/>
              <a:t>contador – contador antes llamada +</a:t>
            </a:r>
            <a:r>
              <a:rPr lang="es-ES" baseline="0" dirty="0" smtClean="0"/>
              <a:t>1 (si lo queremos incluir a él mismo; es decir, para calcular tamaño </a:t>
            </a:r>
            <a:r>
              <a:rPr lang="es-ES" baseline="0" smtClean="0"/>
              <a:t>del subárbol)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022C8-00FC-4A39-95A5-9979BDA9A2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6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E31C71-BD20-4C71-9E87-1DE39E8262E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r>
              <a:rPr lang="en-US" altLang="es-CL" dirty="0" smtClean="0"/>
              <a:t>The size of the array is N=  max{rank(node)}+1</a:t>
            </a:r>
          </a:p>
          <a:p>
            <a:pPr eaLnBrk="1" hangingPunct="1"/>
            <a:endParaRPr lang="en-US" altLang="es-CL" dirty="0" smtClean="0"/>
          </a:p>
          <a:p>
            <a:pPr eaLnBrk="1" hangingPunct="1"/>
            <a:r>
              <a:rPr lang="en-US" altLang="es-CL" dirty="0" smtClean="0"/>
              <a:t>This is also known</a:t>
            </a:r>
            <a:r>
              <a:rPr lang="en-US" altLang="es-CL" baseline="0" dirty="0" smtClean="0"/>
              <a:t> as the level numbering of the nodes</a:t>
            </a:r>
            <a:endParaRPr lang="en-US" altLang="es-CL" dirty="0" smtClean="0"/>
          </a:p>
        </p:txBody>
      </p:sp>
    </p:spTree>
    <p:extLst>
      <p:ext uri="{BB962C8B-B14F-4D97-AF65-F5344CB8AC3E}">
        <p14:creationId xmlns:p14="http://schemas.microsoft.com/office/powerpoint/2010/main" val="3161658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7F6362-A252-4F45-9FAB-2F595144279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325926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A80448-D00B-4F07-9E8A-E40B94DFD30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42556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B2CCE6-D7A5-4487-84B7-4DEF145225A1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627682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2D8139-27DF-418C-A678-9BE91F554A2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852863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E001802-58D3-4827-A7F5-3F0BCF73120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r>
              <a:rPr lang="en-US" altLang="es-CL" smtClean="0"/>
              <a:t>Let us implement a function that calculates the height of the BT using recursion. Assume that an empty tree is of size -1</a:t>
            </a:r>
          </a:p>
          <a:p>
            <a:pPr eaLnBrk="1" hangingPunct="1"/>
            <a:endParaRPr lang="en-US" altLang="es-CL" smtClean="0"/>
          </a:p>
        </p:txBody>
      </p:sp>
    </p:spTree>
    <p:extLst>
      <p:ext uri="{BB962C8B-B14F-4D97-AF65-F5344CB8AC3E}">
        <p14:creationId xmlns:p14="http://schemas.microsoft.com/office/powerpoint/2010/main" val="92429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D588FAB-093C-4527-90B9-B8BA3B350AB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589224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0E43CED-9F95-465C-BF5F-5D4C9BA7E4E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461647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2C10DB-C60E-4D12-A2AF-694522A089DF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10023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A52990-1D4B-41B4-909B-8886C4E8759C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134128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8C51603-24F2-4156-BE0F-14CF36E8538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78018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4CDD4D-C228-4233-A34D-F6A11CD40AF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443348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CDE52E-50C3-4EEF-BA56-2C97FCFD287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61115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92A3FC-8E71-4219-B559-09992F702F8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30967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E127EA-2CFA-462E-B0AF-7F5DC67DEA7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175397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6F1EFF-5953-43F7-BF94-E62BC94A0A87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95420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CF7EFF-FA9B-4095-AA72-E8FE3C306E61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66995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6AAEB6-1CFA-4994-9B7C-14C6E6617FBE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322676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F59CAC-7B37-4732-B4BD-AC27037542C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val="2822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60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2FEB-D8C2-4669-A8B5-4EC25DD1DE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D72FD-F57B-42D0-95E0-38C8264BDD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3A596-953D-46C4-890E-A35A254775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3960-709E-45F1-9A3C-62D9707DE2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8F07-D0D8-4275-A44E-880EFD6551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300D-C13D-4282-9E2E-13CCF342AC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49FC9-492D-46B7-9ECE-8F09982E66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FE93-5B5B-44EA-BEEA-D161D41E2A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124D-0853-4269-B0D1-CB5F090928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93" y="304800"/>
            <a:ext cx="8254652" cy="772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49" y="1340285"/>
            <a:ext cx="8268222" cy="470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2A3B-8FA8-4C1A-8204-91FF574A28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52B62-FBE8-4AB2-9ED0-79842FC95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0975D-47B1-4140-BA9C-B73AD6B1B4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A052-77F0-4874-A86F-C2B87CBBB5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6C228-26AF-467D-BA77-F2F660D52C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F69EB-583D-4EF8-89FC-4894F14F69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5FC60-AC49-48B3-941D-BB7AA9A2F7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FC697-50C4-402C-98CF-9D8B66C4A3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153988"/>
            <a:ext cx="82931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2538"/>
            <a:ext cx="829310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Click to edit Master text styles</a:t>
            </a:r>
          </a:p>
          <a:p>
            <a:pPr lvl="1"/>
            <a:r>
              <a:rPr lang="en-US" altLang="es-CL" smtClean="0"/>
              <a:t>Second level</a:t>
            </a:r>
          </a:p>
          <a:p>
            <a:pPr lvl="2"/>
            <a:r>
              <a:rPr lang="en-US" altLang="es-CL" smtClean="0"/>
              <a:t>Third level</a:t>
            </a:r>
          </a:p>
          <a:p>
            <a:pPr lvl="3"/>
            <a:r>
              <a:rPr lang="en-US" altLang="es-CL" smtClean="0"/>
              <a:t>Fourth level</a:t>
            </a:r>
          </a:p>
          <a:p>
            <a:pPr lvl="4"/>
            <a:r>
              <a:rPr lang="en-US" altLang="es-CL" smtClean="0"/>
              <a:t>Fifth level</a:t>
            </a:r>
          </a:p>
        </p:txBody>
      </p:sp>
      <p:sp>
        <p:nvSpPr>
          <p:cNvPr id="6457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7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7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C83232-FA13-4AEF-BDF0-2B7446E6AF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9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Trees</a:t>
            </a:r>
          </a:p>
        </p:txBody>
      </p:sp>
      <p:grpSp>
        <p:nvGrpSpPr>
          <p:cNvPr id="2051" name="Group 9"/>
          <p:cNvGrpSpPr>
            <a:grpSpLocks/>
          </p:cNvGrpSpPr>
          <p:nvPr/>
        </p:nvGrpSpPr>
        <p:grpSpPr bwMode="auto">
          <a:xfrm>
            <a:off x="3600450" y="2366963"/>
            <a:ext cx="3708400" cy="3116262"/>
            <a:chOff x="3135" y="1253"/>
            <a:chExt cx="2336" cy="1963"/>
          </a:xfrm>
        </p:grpSpPr>
        <p:sp>
          <p:nvSpPr>
            <p:cNvPr id="2052" name="AutoShape 10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2053" name="AutoShape 11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2054" name="AutoShape 12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D</a:t>
              </a:r>
            </a:p>
          </p:txBody>
        </p:sp>
        <p:sp>
          <p:nvSpPr>
            <p:cNvPr id="2055" name="AutoShape 13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2056" name="AutoShape 14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2057" name="AutoShape 15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H</a:t>
              </a:r>
            </a:p>
          </p:txBody>
        </p:sp>
        <p:sp>
          <p:nvSpPr>
            <p:cNvPr id="2058" name="AutoShape 16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sp>
          <p:nvSpPr>
            <p:cNvPr id="2059" name="AutoShape 17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cxnSp>
          <p:nvCxnSpPr>
            <p:cNvPr id="2060" name="AutoShape 18"/>
            <p:cNvCxnSpPr>
              <a:cxnSpLocks noChangeShapeType="1"/>
              <a:stCxn id="2052" idx="2"/>
              <a:endCxn id="2053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1" name="AutoShape 19"/>
            <p:cNvCxnSpPr>
              <a:cxnSpLocks noChangeShapeType="1"/>
              <a:stCxn id="2052" idx="2"/>
              <a:endCxn id="2055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2" name="AutoShape 20"/>
            <p:cNvCxnSpPr>
              <a:cxnSpLocks noChangeShapeType="1"/>
              <a:stCxn id="2052" idx="2"/>
              <a:endCxn id="2054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3" name="AutoShape 21"/>
            <p:cNvCxnSpPr>
              <a:cxnSpLocks noChangeShapeType="1"/>
              <a:stCxn id="2055" idx="2"/>
              <a:endCxn id="2057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4" name="AutoShape 22"/>
            <p:cNvCxnSpPr>
              <a:cxnSpLocks noChangeShapeType="1"/>
              <a:stCxn id="2055" idx="2"/>
              <a:endCxn id="2056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5" name="AutoShape 23"/>
            <p:cNvCxnSpPr>
              <a:cxnSpLocks noChangeShapeType="1"/>
              <a:stCxn id="2053" idx="2"/>
              <a:endCxn id="2059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6" name="AutoShape 24"/>
            <p:cNvCxnSpPr>
              <a:cxnSpLocks noChangeShapeType="1"/>
              <a:stCxn id="2053" idx="2"/>
              <a:endCxn id="2058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7" name="AutoShape 25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sp>
          <p:nvSpPr>
            <p:cNvPr id="2068" name="AutoShape 26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J</a:t>
              </a:r>
            </a:p>
          </p:txBody>
        </p:sp>
        <p:cxnSp>
          <p:nvCxnSpPr>
            <p:cNvPr id="2069" name="AutoShape 27"/>
            <p:cNvCxnSpPr>
              <a:cxnSpLocks noChangeShapeType="1"/>
              <a:stCxn id="2059" idx="2"/>
              <a:endCxn id="2068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0" name="AutoShape 28"/>
            <p:cNvCxnSpPr>
              <a:cxnSpLocks noChangeShapeType="1"/>
              <a:stCxn id="2059" idx="2"/>
              <a:endCxn id="2067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71" name="AutoShape 29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K</a:t>
              </a:r>
            </a:p>
          </p:txBody>
        </p:sp>
        <p:cxnSp>
          <p:nvCxnSpPr>
            <p:cNvPr id="2072" name="AutoShape 30"/>
            <p:cNvCxnSpPr>
              <a:cxnSpLocks noChangeShapeType="1"/>
              <a:stCxn id="2059" idx="2"/>
              <a:endCxn id="2071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FDC9D98-DAEB-4FDC-A4E3-8D00BB24666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s-CL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traversals using “flags”</a:t>
            </a:r>
          </a:p>
        </p:txBody>
      </p:sp>
      <p:sp>
        <p:nvSpPr>
          <p:cNvPr id="65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924800" cy="98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6563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886200"/>
            <a:ext cx="7113588" cy="460375"/>
          </a:xfrm>
        </p:spPr>
        <p:txBody>
          <a:bodyPr/>
          <a:lstStyle/>
          <a:p>
            <a:pPr eaLnBrk="1" hangingPunct="1"/>
            <a:r>
              <a:rPr lang="en-US" altLang="es-CL" sz="2400" smtClean="0"/>
              <a:t>To traverse the tree, collect the flags:</a:t>
            </a:r>
          </a:p>
        </p:txBody>
      </p:sp>
      <p:grpSp>
        <p:nvGrpSpPr>
          <p:cNvPr id="656389" name="Group 5"/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11341" name="Oval 6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1342" name="Line 7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343" name="Line 8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344" name="AutoShape 9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1345" name="Line 10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346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rebuchet MS" pitchFamily="34" charset="0"/>
                </a:rPr>
                <a:t>preorder</a:t>
              </a:r>
            </a:p>
          </p:txBody>
        </p:sp>
      </p:grpSp>
      <p:grpSp>
        <p:nvGrpSpPr>
          <p:cNvPr id="656396" name="Group 12"/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11334" name="Oval 13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grpSp>
          <p:nvGrpSpPr>
            <p:cNvPr id="11337" name="Group 16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11339" name="AutoShape 17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11340" name="Line 18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sp>
          <p:nvSpPr>
            <p:cNvPr id="11338" name="Text Box 19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rebuchet MS" pitchFamily="34" charset="0"/>
                </a:rPr>
                <a:t>postorder</a:t>
              </a:r>
            </a:p>
          </p:txBody>
        </p:sp>
      </p:grpSp>
      <p:grpSp>
        <p:nvGrpSpPr>
          <p:cNvPr id="656404" name="Group 20"/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11307" name="Oval 21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11308" name="Oval 22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11309" name="Oval 23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11310" name="Oval 24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11311" name="Oval 25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11312" name="Oval 26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11313" name="Oval 27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11314" name="AutoShape 28"/>
            <p:cNvCxnSpPr>
              <a:cxnSpLocks noChangeShapeType="1"/>
              <a:stCxn id="11307" idx="3"/>
              <a:endCxn id="11308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5" name="AutoShape 29"/>
            <p:cNvCxnSpPr>
              <a:cxnSpLocks noChangeShapeType="1"/>
              <a:stCxn id="11307" idx="5"/>
              <a:endCxn id="11309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6" name="AutoShape 30"/>
            <p:cNvCxnSpPr>
              <a:cxnSpLocks noChangeShapeType="1"/>
              <a:stCxn id="11308" idx="3"/>
              <a:endCxn id="11310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7" name="AutoShape 31"/>
            <p:cNvCxnSpPr>
              <a:cxnSpLocks noChangeShapeType="1"/>
              <a:stCxn id="11308" idx="5"/>
              <a:endCxn id="11311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8" name="AutoShape 32"/>
            <p:cNvCxnSpPr>
              <a:cxnSpLocks noChangeShapeType="1"/>
              <a:stCxn id="11309" idx="3"/>
              <a:endCxn id="11312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9" name="AutoShape 33"/>
            <p:cNvCxnSpPr>
              <a:cxnSpLocks noChangeShapeType="1"/>
              <a:stCxn id="11309" idx="5"/>
              <a:endCxn id="11313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0" name="AutoShape 34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21" name="AutoShape 35"/>
            <p:cNvCxnSpPr>
              <a:cxnSpLocks noChangeShapeType="1"/>
              <a:stCxn id="11320" idx="6"/>
              <a:endCxn id="11311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2" name="AutoShape 36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23" name="AutoShape 37"/>
            <p:cNvCxnSpPr>
              <a:cxnSpLocks noChangeShapeType="1"/>
              <a:stCxn id="11322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4" name="AutoShape 38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25" name="AutoShape 39"/>
            <p:cNvCxnSpPr>
              <a:cxnSpLocks noChangeShapeType="1"/>
              <a:stCxn id="11324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6" name="AutoShape 40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27" name="AutoShape 41"/>
            <p:cNvCxnSpPr>
              <a:cxnSpLocks noChangeShapeType="1"/>
              <a:stCxn id="11326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8" name="AutoShape 42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29" name="AutoShape 43"/>
            <p:cNvCxnSpPr>
              <a:cxnSpLocks noChangeShapeType="1"/>
              <a:stCxn id="11328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30" name="AutoShape 44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31" name="AutoShape 45"/>
            <p:cNvCxnSpPr>
              <a:cxnSpLocks noChangeShapeType="1"/>
              <a:stCxn id="11330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32" name="AutoShape 46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33" name="AutoShape 47"/>
            <p:cNvCxnSpPr>
              <a:cxnSpLocks noChangeShapeType="1"/>
              <a:stCxn id="11332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6432" name="Group 48"/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11280" name="Oval 49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11281" name="Oval 50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11282" name="Oval 51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11283" name="Oval 52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11284" name="Oval 53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11285" name="Oval 54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11286" name="Oval 55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11287" name="AutoShape 56"/>
            <p:cNvCxnSpPr>
              <a:cxnSpLocks noChangeShapeType="1"/>
              <a:stCxn id="11280" idx="3"/>
              <a:endCxn id="11281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8" name="AutoShape 57"/>
            <p:cNvCxnSpPr>
              <a:cxnSpLocks noChangeShapeType="1"/>
              <a:stCxn id="11280" idx="5"/>
              <a:endCxn id="11282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9" name="AutoShape 58"/>
            <p:cNvCxnSpPr>
              <a:cxnSpLocks noChangeShapeType="1"/>
              <a:stCxn id="11281" idx="3"/>
              <a:endCxn id="11283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0" name="AutoShape 59"/>
            <p:cNvCxnSpPr>
              <a:cxnSpLocks noChangeShapeType="1"/>
              <a:stCxn id="11281" idx="5"/>
              <a:endCxn id="11284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1" name="AutoShape 60"/>
            <p:cNvCxnSpPr>
              <a:cxnSpLocks noChangeShapeType="1"/>
              <a:stCxn id="11282" idx="3"/>
              <a:endCxn id="11285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2" name="AutoShape 61"/>
            <p:cNvCxnSpPr>
              <a:cxnSpLocks noChangeShapeType="1"/>
              <a:stCxn id="11282" idx="5"/>
              <a:endCxn id="11286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3" name="AutoShape 62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294" name="AutoShape 63"/>
            <p:cNvCxnSpPr>
              <a:cxnSpLocks noChangeShapeType="1"/>
              <a:stCxn id="11293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5" name="AutoShape 64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296" name="AutoShape 65"/>
            <p:cNvCxnSpPr>
              <a:cxnSpLocks noChangeShapeType="1"/>
              <a:stCxn id="11295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7" name="AutoShape 66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298" name="AutoShape 67"/>
            <p:cNvCxnSpPr>
              <a:cxnSpLocks noChangeShapeType="1"/>
              <a:stCxn id="11297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9" name="AutoShape 68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00" name="AutoShape 69"/>
            <p:cNvCxnSpPr>
              <a:cxnSpLocks noChangeShapeType="1"/>
              <a:stCxn id="11299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1" name="AutoShape 70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02" name="AutoShape 71"/>
            <p:cNvCxnSpPr>
              <a:cxnSpLocks noChangeShapeType="1"/>
              <a:stCxn id="11301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3" name="AutoShape 72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04" name="AutoShape 73"/>
            <p:cNvCxnSpPr>
              <a:cxnSpLocks noChangeShapeType="1"/>
              <a:stCxn id="11303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5" name="AutoShape 74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1306" name="AutoShape 75"/>
            <p:cNvCxnSpPr>
              <a:cxnSpLocks noChangeShapeType="1"/>
              <a:stCxn id="11305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6460" name="Group 76"/>
          <p:cNvGrpSpPr>
            <a:grpSpLocks/>
          </p:cNvGrpSpPr>
          <p:nvPr/>
        </p:nvGrpSpPr>
        <p:grpSpPr bwMode="auto">
          <a:xfrm>
            <a:off x="914400" y="4391025"/>
            <a:ext cx="2438400" cy="2111375"/>
            <a:chOff x="576" y="2766"/>
            <a:chExt cx="1536" cy="1330"/>
          </a:xfrm>
        </p:grpSpPr>
        <p:sp>
          <p:nvSpPr>
            <p:cNvPr id="11278" name="Freeform 77"/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279" name="Text Box 78"/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 B D E C F G</a:t>
              </a:r>
            </a:p>
          </p:txBody>
        </p:sp>
      </p:grpSp>
      <p:grpSp>
        <p:nvGrpSpPr>
          <p:cNvPr id="656463" name="Group 79"/>
          <p:cNvGrpSpPr>
            <a:grpSpLocks/>
          </p:cNvGrpSpPr>
          <p:nvPr/>
        </p:nvGrpSpPr>
        <p:grpSpPr bwMode="auto">
          <a:xfrm>
            <a:off x="5943600" y="4430713"/>
            <a:ext cx="2514600" cy="2071687"/>
            <a:chOff x="3744" y="2791"/>
            <a:chExt cx="1584" cy="1305"/>
          </a:xfrm>
        </p:grpSpPr>
        <p:sp>
          <p:nvSpPr>
            <p:cNvPr id="11276" name="Freeform 80"/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277" name="Text Box 81"/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 E B F G C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 bldLvl="5" autoUpdateAnimBg="0"/>
      <p:bldP spid="656388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Binary Trees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3838575" y="2786063"/>
            <a:ext cx="3065463" cy="2651125"/>
            <a:chOff x="151" y="1385"/>
            <a:chExt cx="2116" cy="1884"/>
          </a:xfrm>
        </p:grpSpPr>
        <p:sp>
          <p:nvSpPr>
            <p:cNvPr id="12292" name="AutoShape 4"/>
            <p:cNvSpPr>
              <a:spLocks noChangeAspect="1" noChangeArrowheads="1"/>
            </p:cNvSpPr>
            <p:nvPr/>
          </p:nvSpPr>
          <p:spPr bwMode="auto">
            <a:xfrm>
              <a:off x="1074" y="1385"/>
              <a:ext cx="233" cy="2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401" y="1857"/>
              <a:ext cx="231" cy="26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12294" name="AutoShape 6"/>
            <p:cNvSpPr>
              <a:spLocks noChangeAspect="1" noChangeArrowheads="1"/>
            </p:cNvSpPr>
            <p:nvPr/>
          </p:nvSpPr>
          <p:spPr bwMode="auto">
            <a:xfrm>
              <a:off x="1772" y="1858"/>
              <a:ext cx="233" cy="2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12295" name="AutoShape 7"/>
            <p:cNvSpPr>
              <a:spLocks noChangeAspect="1" noChangeArrowheads="1"/>
            </p:cNvSpPr>
            <p:nvPr/>
          </p:nvSpPr>
          <p:spPr bwMode="auto">
            <a:xfrm>
              <a:off x="1510" y="2432"/>
              <a:ext cx="243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12296" name="AutoShape 8"/>
            <p:cNvSpPr>
              <a:spLocks noChangeAspect="1" noChangeArrowheads="1"/>
            </p:cNvSpPr>
            <p:nvPr/>
          </p:nvSpPr>
          <p:spPr bwMode="auto">
            <a:xfrm>
              <a:off x="2023" y="2432"/>
              <a:ext cx="244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H</a:t>
              </a:r>
            </a:p>
          </p:txBody>
        </p:sp>
        <p:sp>
          <p:nvSpPr>
            <p:cNvPr id="12297" name="AutoShape 9"/>
            <p:cNvSpPr>
              <a:spLocks noChangeAspect="1" noChangeArrowheads="1"/>
            </p:cNvSpPr>
            <p:nvPr/>
          </p:nvSpPr>
          <p:spPr bwMode="auto">
            <a:xfrm>
              <a:off x="151" y="2432"/>
              <a:ext cx="228" cy="2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sp>
          <p:nvSpPr>
            <p:cNvPr id="12298" name="AutoShape 10"/>
            <p:cNvSpPr>
              <a:spLocks noChangeAspect="1" noChangeArrowheads="1"/>
            </p:cNvSpPr>
            <p:nvPr/>
          </p:nvSpPr>
          <p:spPr bwMode="auto">
            <a:xfrm>
              <a:off x="655" y="2433"/>
              <a:ext cx="221" cy="26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cxnSp>
          <p:nvCxnSpPr>
            <p:cNvPr id="12299" name="AutoShape 11"/>
            <p:cNvCxnSpPr>
              <a:cxnSpLocks noChangeShapeType="1"/>
              <a:stCxn id="12292" idx="2"/>
              <a:endCxn id="12293" idx="0"/>
            </p:cNvCxnSpPr>
            <p:nvPr/>
          </p:nvCxnSpPr>
          <p:spPr bwMode="auto">
            <a:xfrm flipH="1">
              <a:off x="517" y="1638"/>
              <a:ext cx="673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0" name="AutoShape 12"/>
            <p:cNvCxnSpPr>
              <a:cxnSpLocks noChangeShapeType="1"/>
              <a:stCxn id="12292" idx="2"/>
              <a:endCxn id="12294" idx="0"/>
            </p:cNvCxnSpPr>
            <p:nvPr/>
          </p:nvCxnSpPr>
          <p:spPr bwMode="auto">
            <a:xfrm>
              <a:off x="1190" y="1638"/>
              <a:ext cx="698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1" name="AutoShape 13"/>
            <p:cNvCxnSpPr>
              <a:cxnSpLocks noChangeShapeType="1"/>
              <a:stCxn id="12294" idx="2"/>
              <a:endCxn id="12296" idx="0"/>
            </p:cNvCxnSpPr>
            <p:nvPr/>
          </p:nvCxnSpPr>
          <p:spPr bwMode="auto">
            <a:xfrm>
              <a:off x="1888" y="2114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2" name="AutoShape 14"/>
            <p:cNvCxnSpPr>
              <a:cxnSpLocks noChangeShapeType="1"/>
              <a:stCxn id="12294" idx="2"/>
              <a:endCxn id="12295" idx="0"/>
            </p:cNvCxnSpPr>
            <p:nvPr/>
          </p:nvCxnSpPr>
          <p:spPr bwMode="auto">
            <a:xfrm flipH="1">
              <a:off x="1632" y="2114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3" name="AutoShape 15"/>
            <p:cNvCxnSpPr>
              <a:cxnSpLocks noChangeShapeType="1"/>
              <a:stCxn id="12293" idx="2"/>
              <a:endCxn id="12298" idx="0"/>
            </p:cNvCxnSpPr>
            <p:nvPr/>
          </p:nvCxnSpPr>
          <p:spPr bwMode="auto">
            <a:xfrm>
              <a:off x="517" y="2113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4" name="AutoShape 16"/>
            <p:cNvCxnSpPr>
              <a:cxnSpLocks noChangeShapeType="1"/>
              <a:stCxn id="12293" idx="2"/>
              <a:endCxn id="12297" idx="0"/>
            </p:cNvCxnSpPr>
            <p:nvPr/>
          </p:nvCxnSpPr>
          <p:spPr bwMode="auto">
            <a:xfrm flipH="1">
              <a:off x="265" y="2113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5" name="AutoShape 17"/>
            <p:cNvSpPr>
              <a:spLocks noChangeAspect="1" noChangeArrowheads="1"/>
            </p:cNvSpPr>
            <p:nvPr/>
          </p:nvSpPr>
          <p:spPr bwMode="auto">
            <a:xfrm>
              <a:off x="1767" y="3009"/>
              <a:ext cx="218" cy="2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L</a:t>
              </a:r>
            </a:p>
          </p:txBody>
        </p:sp>
        <p:sp>
          <p:nvSpPr>
            <p:cNvPr id="12306" name="AutoShape 18"/>
            <p:cNvSpPr>
              <a:spLocks noChangeAspect="1" noChangeArrowheads="1"/>
            </p:cNvSpPr>
            <p:nvPr/>
          </p:nvSpPr>
          <p:spPr bwMode="auto">
            <a:xfrm>
              <a:off x="437" y="3005"/>
              <a:ext cx="198" cy="25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sp>
          <p:nvSpPr>
            <p:cNvPr id="12307" name="AutoShape 19"/>
            <p:cNvSpPr>
              <a:spLocks noChangeAspect="1" noChangeArrowheads="1"/>
            </p:cNvSpPr>
            <p:nvPr/>
          </p:nvSpPr>
          <p:spPr bwMode="auto">
            <a:xfrm>
              <a:off x="937" y="3007"/>
              <a:ext cx="205" cy="25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J</a:t>
              </a:r>
            </a:p>
          </p:txBody>
        </p:sp>
        <p:cxnSp>
          <p:nvCxnSpPr>
            <p:cNvPr id="12308" name="AutoShape 20"/>
            <p:cNvCxnSpPr>
              <a:cxnSpLocks noChangeShapeType="1"/>
              <a:endCxn id="12307" idx="0"/>
            </p:cNvCxnSpPr>
            <p:nvPr/>
          </p:nvCxnSpPr>
          <p:spPr bwMode="auto">
            <a:xfrm>
              <a:off x="789" y="2689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9" name="AutoShape 21"/>
            <p:cNvCxnSpPr>
              <a:cxnSpLocks noChangeShapeType="1"/>
              <a:endCxn id="12306" idx="0"/>
            </p:cNvCxnSpPr>
            <p:nvPr/>
          </p:nvCxnSpPr>
          <p:spPr bwMode="auto">
            <a:xfrm flipH="1">
              <a:off x="537" y="2691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0" name="AutoShape 22"/>
            <p:cNvCxnSpPr>
              <a:cxnSpLocks noChangeShapeType="1"/>
            </p:cNvCxnSpPr>
            <p:nvPr/>
          </p:nvCxnSpPr>
          <p:spPr bwMode="auto">
            <a:xfrm>
              <a:off x="1633" y="2688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Binary Trees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463" y="1339850"/>
            <a:ext cx="4699000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A binary tree is a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Each internal node has at most two children</a:t>
            </a:r>
            <a:endParaRPr lang="en-US" altLang="es-CL" sz="1600" smtClean="0"/>
          </a:p>
          <a:p>
            <a:r>
              <a:rPr lang="en-US" altLang="es-CL" sz="2400" smtClean="0"/>
              <a:t>A binary tree can be recursively defined as:</a:t>
            </a:r>
          </a:p>
          <a:p>
            <a:pPr lvl="1"/>
            <a:r>
              <a:rPr lang="en-US" altLang="es-CL" sz="2000" smtClean="0"/>
              <a:t>An empty tree, or</a:t>
            </a:r>
          </a:p>
          <a:p>
            <a:pPr lvl="1"/>
            <a:r>
              <a:rPr lang="en-US" altLang="es-CL" sz="2000" smtClean="0"/>
              <a:t>a tree whose root has an ordered pair of children, each of which is a binary tree</a:t>
            </a:r>
          </a:p>
          <a:p>
            <a:r>
              <a:rPr lang="en-US" altLang="es-CL" sz="2400" smtClean="0"/>
              <a:t>Applications:</a:t>
            </a:r>
          </a:p>
          <a:p>
            <a:pPr lvl="1"/>
            <a:r>
              <a:rPr lang="en-US" altLang="es-CL" sz="2000" smtClean="0"/>
              <a:t>arithmetic expressions</a:t>
            </a:r>
          </a:p>
          <a:p>
            <a:pPr lvl="1"/>
            <a:r>
              <a:rPr lang="en-US" altLang="es-CL" sz="2000" smtClean="0"/>
              <a:t>decision processes</a:t>
            </a:r>
          </a:p>
          <a:p>
            <a:pPr lvl="1"/>
            <a:r>
              <a:rPr lang="en-US" altLang="es-CL" sz="2000" smtClean="0"/>
              <a:t>searching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D42BE4F-D6ED-4EE2-ABE2-0DE79F3095B0}" type="slidenum">
              <a:rPr lang="en-US" altLang="es-CL" sz="2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s-CL" sz="2400" smtClean="0"/>
          </a:p>
        </p:txBody>
      </p:sp>
      <p:sp>
        <p:nvSpPr>
          <p:cNvPr id="1434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752600"/>
            <a:ext cx="3276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s-CL" altLang="es-CL" sz="2000"/>
          </a:p>
        </p:txBody>
      </p:sp>
      <p:sp>
        <p:nvSpPr>
          <p:cNvPr id="14342" name="AutoShape 5"/>
          <p:cNvSpPr>
            <a:spLocks noChangeAspect="1" noChangeArrowheads="1"/>
          </p:cNvSpPr>
          <p:nvPr/>
        </p:nvSpPr>
        <p:spPr bwMode="auto">
          <a:xfrm>
            <a:off x="6926263" y="2209800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A</a:t>
            </a:r>
          </a:p>
        </p:txBody>
      </p:sp>
      <p:sp>
        <p:nvSpPr>
          <p:cNvPr id="14343" name="AutoShape 6"/>
          <p:cNvSpPr>
            <a:spLocks noChangeAspect="1" noChangeArrowheads="1"/>
          </p:cNvSpPr>
          <p:nvPr/>
        </p:nvSpPr>
        <p:spPr bwMode="auto">
          <a:xfrm>
            <a:off x="5940425" y="3194050"/>
            <a:ext cx="334963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B</a:t>
            </a:r>
          </a:p>
        </p:txBody>
      </p:sp>
      <p:sp>
        <p:nvSpPr>
          <p:cNvPr id="14344" name="AutoShape 7"/>
          <p:cNvSpPr>
            <a:spLocks noChangeAspect="1" noChangeArrowheads="1"/>
          </p:cNvSpPr>
          <p:nvPr/>
        </p:nvSpPr>
        <p:spPr bwMode="auto">
          <a:xfrm>
            <a:off x="7907338" y="3194050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C</a:t>
            </a:r>
          </a:p>
        </p:txBody>
      </p:sp>
      <p:sp>
        <p:nvSpPr>
          <p:cNvPr id="14345" name="AutoShape 8"/>
          <p:cNvSpPr>
            <a:spLocks noChangeAspect="1" noChangeArrowheads="1"/>
          </p:cNvSpPr>
          <p:nvPr/>
        </p:nvSpPr>
        <p:spPr bwMode="auto">
          <a:xfrm>
            <a:off x="7424738" y="4108450"/>
            <a:ext cx="320675" cy="366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F</a:t>
            </a:r>
          </a:p>
        </p:txBody>
      </p:sp>
      <p:sp>
        <p:nvSpPr>
          <p:cNvPr id="14346" name="AutoShape 9"/>
          <p:cNvSpPr>
            <a:spLocks noChangeAspect="1" noChangeArrowheads="1"/>
          </p:cNvSpPr>
          <p:nvPr/>
        </p:nvSpPr>
        <p:spPr bwMode="auto">
          <a:xfrm>
            <a:off x="8408988" y="4106863"/>
            <a:ext cx="352425" cy="369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G</a:t>
            </a:r>
          </a:p>
        </p:txBody>
      </p:sp>
      <p:sp>
        <p:nvSpPr>
          <p:cNvPr id="14347" name="AutoShape 10"/>
          <p:cNvSpPr>
            <a:spLocks noChangeAspect="1" noChangeArrowheads="1"/>
          </p:cNvSpPr>
          <p:nvPr/>
        </p:nvSpPr>
        <p:spPr bwMode="auto">
          <a:xfrm>
            <a:off x="5422900" y="4105275"/>
            <a:ext cx="355600" cy="369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D</a:t>
            </a:r>
          </a:p>
        </p:txBody>
      </p:sp>
      <p:sp>
        <p:nvSpPr>
          <p:cNvPr id="14348" name="AutoShape 11"/>
          <p:cNvSpPr>
            <a:spLocks noChangeAspect="1" noChangeArrowheads="1"/>
          </p:cNvSpPr>
          <p:nvPr/>
        </p:nvSpPr>
        <p:spPr bwMode="auto">
          <a:xfrm>
            <a:off x="6450013" y="4108450"/>
            <a:ext cx="330200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E</a:t>
            </a:r>
          </a:p>
        </p:txBody>
      </p:sp>
      <p:cxnSp>
        <p:nvCxnSpPr>
          <p:cNvPr id="14349" name="AutoShape 12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 flipH="1">
            <a:off x="6108700" y="2587625"/>
            <a:ext cx="987425" cy="596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AutoShape 13"/>
          <p:cNvCxnSpPr>
            <a:cxnSpLocks noChangeShapeType="1"/>
            <a:stCxn id="14342" idx="2"/>
            <a:endCxn id="14344" idx="0"/>
          </p:cNvCxnSpPr>
          <p:nvPr/>
        </p:nvCxnSpPr>
        <p:spPr bwMode="auto">
          <a:xfrm>
            <a:off x="7096125" y="2587625"/>
            <a:ext cx="981075" cy="596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AutoShape 14"/>
          <p:cNvCxnSpPr>
            <a:cxnSpLocks noChangeShapeType="1"/>
            <a:stCxn id="14344" idx="2"/>
            <a:endCxn id="14346" idx="0"/>
          </p:cNvCxnSpPr>
          <p:nvPr/>
        </p:nvCxnSpPr>
        <p:spPr bwMode="auto">
          <a:xfrm>
            <a:off x="8077200" y="3571875"/>
            <a:ext cx="508000" cy="525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5"/>
          <p:cNvCxnSpPr>
            <a:cxnSpLocks noChangeShapeType="1"/>
            <a:stCxn id="14344" idx="2"/>
            <a:endCxn id="14345" idx="0"/>
          </p:cNvCxnSpPr>
          <p:nvPr/>
        </p:nvCxnSpPr>
        <p:spPr bwMode="auto">
          <a:xfrm flipH="1">
            <a:off x="7585075" y="3571875"/>
            <a:ext cx="492125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6"/>
          <p:cNvCxnSpPr>
            <a:cxnSpLocks noChangeShapeType="1"/>
            <a:stCxn id="14343" idx="2"/>
            <a:endCxn id="14348" idx="0"/>
          </p:cNvCxnSpPr>
          <p:nvPr/>
        </p:nvCxnSpPr>
        <p:spPr bwMode="auto">
          <a:xfrm>
            <a:off x="6108700" y="3571875"/>
            <a:ext cx="506413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17"/>
          <p:cNvCxnSpPr>
            <a:cxnSpLocks noChangeShapeType="1"/>
            <a:stCxn id="14343" idx="2"/>
            <a:endCxn id="14347" idx="0"/>
          </p:cNvCxnSpPr>
          <p:nvPr/>
        </p:nvCxnSpPr>
        <p:spPr bwMode="auto">
          <a:xfrm flipH="1">
            <a:off x="5600700" y="3571875"/>
            <a:ext cx="508000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AutoShape 18"/>
          <p:cNvSpPr>
            <a:spLocks noChangeAspect="1" noChangeArrowheads="1"/>
          </p:cNvSpPr>
          <p:nvPr/>
        </p:nvSpPr>
        <p:spPr bwMode="auto">
          <a:xfrm>
            <a:off x="6069013" y="5026025"/>
            <a:ext cx="354012" cy="369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</a:t>
            </a:r>
          </a:p>
        </p:txBody>
      </p:sp>
      <p:cxnSp>
        <p:nvCxnSpPr>
          <p:cNvPr id="14356" name="AutoShape 19"/>
          <p:cNvCxnSpPr>
            <a:cxnSpLocks noChangeShapeType="1"/>
            <a:stCxn id="14348" idx="2"/>
            <a:endCxn id="14355" idx="0"/>
          </p:cNvCxnSpPr>
          <p:nvPr/>
        </p:nvCxnSpPr>
        <p:spPr bwMode="auto">
          <a:xfrm flipH="1">
            <a:off x="6246813" y="4486275"/>
            <a:ext cx="368300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AutoShape 20"/>
          <p:cNvSpPr>
            <a:spLocks noChangeAspect="1" noChangeArrowheads="1"/>
          </p:cNvSpPr>
          <p:nvPr/>
        </p:nvSpPr>
        <p:spPr bwMode="auto">
          <a:xfrm>
            <a:off x="6805613" y="5029200"/>
            <a:ext cx="287337" cy="3635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I</a:t>
            </a:r>
          </a:p>
        </p:txBody>
      </p:sp>
      <p:cxnSp>
        <p:nvCxnSpPr>
          <p:cNvPr id="14358" name="AutoShape 21"/>
          <p:cNvCxnSpPr>
            <a:cxnSpLocks noChangeShapeType="1"/>
            <a:stCxn id="14348" idx="2"/>
            <a:endCxn id="14357" idx="0"/>
          </p:cNvCxnSpPr>
          <p:nvPr/>
        </p:nvCxnSpPr>
        <p:spPr bwMode="auto">
          <a:xfrm>
            <a:off x="6615113" y="4486275"/>
            <a:ext cx="334962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Arithmetic Expression Tree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463" y="1339850"/>
            <a:ext cx="8267700" cy="4710113"/>
          </a:xfrm>
        </p:spPr>
        <p:txBody>
          <a:bodyPr/>
          <a:lstStyle/>
          <a:p>
            <a:r>
              <a:rPr lang="en-US" altLang="es-CL" sz="2400" smtClean="0"/>
              <a:t>Binary tree associated with an arithmetic expression</a:t>
            </a:r>
          </a:p>
          <a:p>
            <a:pPr lvl="1"/>
            <a:r>
              <a:rPr lang="en-US" altLang="es-CL" sz="2000" smtClean="0"/>
              <a:t>internal nodes: operators</a:t>
            </a:r>
          </a:p>
          <a:p>
            <a:pPr lvl="1"/>
            <a:r>
              <a:rPr lang="en-US" altLang="es-CL" sz="2000" smtClean="0"/>
              <a:t>external nodes: operands</a:t>
            </a:r>
          </a:p>
          <a:p>
            <a:r>
              <a:rPr lang="en-US" altLang="es-CL" sz="2400" smtClean="0"/>
              <a:t>Example: arithmetic expression tree for the expression  (2 </a:t>
            </a:r>
            <a:r>
              <a:rPr lang="en-US" altLang="es-CL" sz="2400" smtClean="0">
                <a:sym typeface="Symbol" pitchFamily="18" charset="2"/>
              </a:rPr>
              <a:t> (</a:t>
            </a:r>
            <a:r>
              <a:rPr lang="en-US" altLang="es-CL" sz="2400" smtClean="0"/>
              <a:t>a - 1) + (3 </a:t>
            </a:r>
            <a:r>
              <a:rPr lang="en-US" altLang="es-CL" sz="2400" smtClean="0">
                <a:sym typeface="Symbol" pitchFamily="18" charset="2"/>
              </a:rPr>
              <a:t> </a:t>
            </a:r>
            <a:r>
              <a:rPr lang="en-US" altLang="es-CL" sz="2400" smtClean="0"/>
              <a:t>b))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641B6D0-9F2A-472D-B620-4A358336DE96}" type="slidenum">
              <a:rPr lang="en-US" altLang="es-CL" sz="2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s-CL" sz="2400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es-CL" sz="2400">
                <a:latin typeface="Symbol" pitchFamily="18" charset="2"/>
              </a:endParaRP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2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a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1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3</a:t>
              </a: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b</a:t>
              </a:r>
            </a:p>
          </p:txBody>
        </p:sp>
        <p:cxnSp>
          <p:nvCxnSpPr>
            <p:cNvPr id="15375" name="AutoShape 14"/>
            <p:cNvCxnSpPr>
              <a:cxnSpLocks noChangeShapeType="1"/>
              <a:stCxn id="15366" idx="3"/>
              <a:endCxn id="1536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15"/>
            <p:cNvCxnSpPr>
              <a:cxnSpLocks noChangeShapeType="1"/>
              <a:stCxn id="15367" idx="1"/>
              <a:endCxn id="1536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16"/>
            <p:cNvCxnSpPr>
              <a:cxnSpLocks noChangeShapeType="1"/>
              <a:stCxn id="15374" idx="0"/>
              <a:endCxn id="1536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AutoShape 17"/>
            <p:cNvCxnSpPr>
              <a:cxnSpLocks noChangeShapeType="1"/>
              <a:stCxn id="15373" idx="0"/>
              <a:endCxn id="1536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9" name="AutoShape 18"/>
            <p:cNvCxnSpPr>
              <a:cxnSpLocks noChangeShapeType="1"/>
              <a:stCxn id="15372" idx="0"/>
              <a:endCxn id="1536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19"/>
            <p:cNvCxnSpPr>
              <a:cxnSpLocks noChangeShapeType="1"/>
              <a:stCxn id="15371" idx="0"/>
              <a:endCxn id="1536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20"/>
            <p:cNvCxnSpPr>
              <a:cxnSpLocks noChangeShapeType="1"/>
              <a:stCxn id="15370" idx="0"/>
              <a:endCxn id="1536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21"/>
            <p:cNvCxnSpPr>
              <a:cxnSpLocks noChangeShapeType="1"/>
              <a:stCxn id="15369" idx="1"/>
              <a:endCxn id="1536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Decision Tree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463" y="1339850"/>
            <a:ext cx="8267700" cy="4710113"/>
          </a:xfrm>
        </p:spPr>
        <p:txBody>
          <a:bodyPr/>
          <a:lstStyle/>
          <a:p>
            <a:r>
              <a:rPr lang="en-US" altLang="es-CL" sz="2800" smtClean="0"/>
              <a:t>Binary tree associated with a decision process</a:t>
            </a:r>
          </a:p>
          <a:p>
            <a:pPr lvl="1"/>
            <a:r>
              <a:rPr lang="en-US" altLang="es-CL" sz="2400" smtClean="0"/>
              <a:t>internal nodes: questions with yes/no answer</a:t>
            </a:r>
          </a:p>
          <a:p>
            <a:pPr lvl="1"/>
            <a:r>
              <a:rPr lang="en-US" altLang="es-CL" sz="2400" smtClean="0"/>
              <a:t>external nodes: decisions</a:t>
            </a:r>
          </a:p>
          <a:p>
            <a:r>
              <a:rPr lang="en-US" altLang="es-CL" sz="2800" smtClean="0"/>
              <a:t>Example: dining decision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BE97C6E-26FB-4D5B-9D06-51FA8BCF0751}" type="slidenum">
              <a:rPr lang="en-US" altLang="es-CL" sz="2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s-CL" sz="2400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Want a fast meal?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How about coffee?</a:t>
            </a: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On expense account?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143000" y="5653088"/>
            <a:ext cx="1512888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Starbucks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946400" y="5653088"/>
            <a:ext cx="164306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Food court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4903788" y="5653088"/>
            <a:ext cx="9652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Santé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505575" y="5653088"/>
            <a:ext cx="18796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Star of India</a:t>
            </a:r>
          </a:p>
        </p:txBody>
      </p:sp>
      <p:cxnSp>
        <p:nvCxnSpPr>
          <p:cNvPr id="16396" name="AutoShape 11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12"/>
          <p:cNvCxnSpPr>
            <a:cxnSpLocks noChangeShapeType="1"/>
            <a:stCxn id="16389" idx="2"/>
            <a:endCxn id="16391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13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1900238" y="5114925"/>
            <a:ext cx="930275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14"/>
          <p:cNvCxnSpPr>
            <a:cxnSpLocks noChangeShapeType="1"/>
            <a:stCxn id="16393" idx="0"/>
            <a:endCxn id="16390" idx="2"/>
          </p:cNvCxnSpPr>
          <p:nvPr/>
        </p:nvCxnSpPr>
        <p:spPr bwMode="auto">
          <a:xfrm flipH="1" flipV="1">
            <a:off x="2830513" y="5114925"/>
            <a:ext cx="9382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0" name="AutoShape 15"/>
          <p:cNvCxnSpPr>
            <a:cxnSpLocks noChangeShapeType="1"/>
            <a:stCxn id="16394" idx="0"/>
            <a:endCxn id="16391" idx="2"/>
          </p:cNvCxnSpPr>
          <p:nvPr/>
        </p:nvCxnSpPr>
        <p:spPr bwMode="auto">
          <a:xfrm flipV="1">
            <a:off x="5386388" y="5114925"/>
            <a:ext cx="1054100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H="1" flipV="1">
            <a:off x="6440488" y="5114925"/>
            <a:ext cx="1004887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pPr eaLnBrk="1" hangingPunct="1"/>
            <a:r>
              <a:rPr lang="en-US" altLang="es-CL" smtClean="0"/>
              <a:t>BinaryTree ADT</a:t>
            </a:r>
            <a:endParaRPr lang="en-US" altLang="es-CL" smtClean="0">
              <a:cs typeface="Tahoma" pitchFamily="34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5463" y="1339850"/>
            <a:ext cx="8267700" cy="4710113"/>
          </a:xfrm>
        </p:spPr>
        <p:txBody>
          <a:bodyPr/>
          <a:lstStyle/>
          <a:p>
            <a:pPr eaLnBrk="1" hangingPunct="1"/>
            <a:r>
              <a:rPr lang="en-US" altLang="es-CL" smtClean="0"/>
              <a:t>The BinaryTree ADT extends the Tree ADT, i.e., it inherits all the methods of the Tree ADT</a:t>
            </a:r>
          </a:p>
          <a:p>
            <a:pPr eaLnBrk="1" hangingPunct="1"/>
            <a:r>
              <a:rPr lang="en-US" altLang="es-CL" smtClean="0"/>
              <a:t>Additional methods:</a:t>
            </a:r>
          </a:p>
          <a:p>
            <a:pPr lvl="1" eaLnBrk="1" hangingPunct="1"/>
            <a:r>
              <a:rPr lang="en-US" altLang="es-CL" smtClean="0"/>
              <a:t>position </a:t>
            </a:r>
            <a:r>
              <a:rPr lang="en-US" altLang="es-CL" smtClean="0">
                <a:solidFill>
                  <a:schemeClr val="tx2"/>
                </a:solidFill>
              </a:rPr>
              <a:t>left</a:t>
            </a:r>
            <a:r>
              <a:rPr lang="en-US" altLang="es-CL" smtClean="0"/>
              <a:t>(p)</a:t>
            </a:r>
          </a:p>
          <a:p>
            <a:pPr lvl="1" eaLnBrk="1" hangingPunct="1"/>
            <a:r>
              <a:rPr lang="en-US" altLang="es-CL" smtClean="0"/>
              <a:t>position </a:t>
            </a:r>
            <a:r>
              <a:rPr lang="en-US" altLang="es-CL" smtClean="0">
                <a:solidFill>
                  <a:schemeClr val="tx2"/>
                </a:solidFill>
              </a:rPr>
              <a:t>right</a:t>
            </a:r>
            <a:r>
              <a:rPr lang="en-US" altLang="es-CL" smtClean="0"/>
              <a:t>(p)</a:t>
            </a:r>
          </a:p>
          <a:p>
            <a:pPr lvl="1" eaLnBrk="1" hangingPunct="1"/>
            <a:r>
              <a:rPr lang="en-US" altLang="es-CL" smtClean="0"/>
              <a:t>boolean </a:t>
            </a:r>
            <a:r>
              <a:rPr lang="en-US" altLang="es-CL" smtClean="0">
                <a:solidFill>
                  <a:schemeClr val="tx2"/>
                </a:solidFill>
              </a:rPr>
              <a:t>hasLeft</a:t>
            </a:r>
            <a:r>
              <a:rPr lang="en-US" altLang="es-CL" smtClean="0"/>
              <a:t>(p)</a:t>
            </a:r>
          </a:p>
          <a:p>
            <a:pPr lvl="1" eaLnBrk="1" hangingPunct="1"/>
            <a:r>
              <a:rPr lang="en-US" altLang="es-CL" smtClean="0"/>
              <a:t>boolean </a:t>
            </a:r>
            <a:r>
              <a:rPr lang="en-US" altLang="es-CL" smtClean="0">
                <a:solidFill>
                  <a:schemeClr val="tx2"/>
                </a:solidFill>
              </a:rPr>
              <a:t>hasRight</a:t>
            </a:r>
            <a:r>
              <a:rPr lang="en-US" altLang="es-CL" smtClean="0"/>
              <a:t>(p)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CE4CC1-819F-4CF1-8C0C-57D45126D390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s-C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mtClean="0"/>
              <a:t>Proper Binary Trees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049" y="1311411"/>
            <a:ext cx="8268222" cy="2746734"/>
          </a:xfrm>
        </p:spPr>
        <p:txBody>
          <a:bodyPr numCol="2"/>
          <a:lstStyle/>
          <a:p>
            <a:r>
              <a:rPr lang="en-US" altLang="es-CL" sz="2400" smtClean="0"/>
              <a:t>A </a:t>
            </a:r>
            <a:r>
              <a:rPr lang="en-US" altLang="es-CL" sz="2400" smtClean="0">
                <a:solidFill>
                  <a:schemeClr val="tx2"/>
                </a:solidFill>
              </a:rPr>
              <a:t>proper</a:t>
            </a:r>
            <a:r>
              <a:rPr lang="en-US" altLang="es-CL" sz="2400" smtClean="0"/>
              <a:t> binary tree has always two children </a:t>
            </a:r>
          </a:p>
          <a:p>
            <a:r>
              <a:rPr lang="en-US" altLang="es-CL" sz="2400" smtClean="0"/>
              <a:t>Notation: </a:t>
            </a:r>
          </a:p>
          <a:p>
            <a:pPr lvl="1"/>
            <a:r>
              <a:rPr lang="en-US" altLang="es-CL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s-CL" sz="2000" b="1" i="1" smtClean="0"/>
              <a:t> </a:t>
            </a:r>
            <a:r>
              <a:rPr lang="en-US" altLang="es-CL" sz="2000" smtClean="0"/>
              <a:t>number of nodes</a:t>
            </a:r>
          </a:p>
          <a:p>
            <a:pPr lvl="1"/>
            <a:r>
              <a:rPr lang="en-US" altLang="es-CL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s-CL" sz="2000" smtClean="0"/>
              <a:t>	number of external nodes</a:t>
            </a:r>
          </a:p>
          <a:p>
            <a:pPr lvl="1"/>
            <a:r>
              <a:rPr lang="en-US" altLang="es-CL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s-CL" sz="2000" smtClean="0"/>
              <a:t>	number of internal nodes</a:t>
            </a:r>
          </a:p>
          <a:p>
            <a:pPr lvl="1"/>
            <a:r>
              <a:rPr lang="en-US" altLang="es-CL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lang="en-US" altLang="es-CL" sz="2000" smtClean="0"/>
              <a:t>height</a:t>
            </a:r>
          </a:p>
          <a:p>
            <a:endParaRPr lang="en-US" altLang="es-CL" sz="2400" smtClean="0"/>
          </a:p>
          <a:p>
            <a:r>
              <a:rPr lang="en-US" altLang="es-CL" sz="2400" smtClean="0"/>
              <a:t>Properties: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e </a:t>
            </a:r>
            <a:r>
              <a:rPr lang="en-US" altLang="es-CL" sz="1800" b="1" smtClean="0">
                <a:latin typeface="Symbol" pitchFamily="18" charset="2"/>
              </a:rPr>
              <a:t>=</a:t>
            </a:r>
            <a:r>
              <a:rPr lang="en-US" altLang="es-CL" sz="1800" b="1" i="1" smtClean="0">
                <a:latin typeface="Times New Roman" pitchFamily="18" charset="0"/>
              </a:rPr>
              <a:t> i </a:t>
            </a:r>
            <a:r>
              <a:rPr lang="en-US" altLang="es-CL" sz="1800" b="1" smtClean="0">
                <a:latin typeface="Symbol" pitchFamily="18" charset="2"/>
              </a:rPr>
              <a:t>+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n </a:t>
            </a:r>
            <a:r>
              <a:rPr lang="en-US" altLang="es-CL" sz="1800" b="1" smtClean="0">
                <a:latin typeface="Symbol" pitchFamily="18" charset="2"/>
              </a:rPr>
              <a:t>=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2</a:t>
            </a:r>
            <a:r>
              <a:rPr lang="en-US" altLang="es-CL" sz="1800" b="1" i="1" smtClean="0">
                <a:latin typeface="Times New Roman" pitchFamily="18" charset="0"/>
              </a:rPr>
              <a:t>e </a:t>
            </a:r>
            <a:r>
              <a:rPr lang="en-US" altLang="es-CL" sz="1800" b="1" smtClean="0">
                <a:latin typeface="Symbol" pitchFamily="18" charset="2"/>
              </a:rPr>
              <a:t>-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h </a:t>
            </a:r>
            <a:r>
              <a:rPr lang="en-US" altLang="es-CL" sz="1800" b="1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s-CL" sz="1800" b="1" i="1" smtClean="0">
                <a:latin typeface="Times New Roman" pitchFamily="18" charset="0"/>
              </a:rPr>
              <a:t>i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h </a:t>
            </a:r>
            <a:r>
              <a:rPr lang="en-US" altLang="es-CL" sz="1800" b="1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s-CL" sz="1800" smtClean="0">
                <a:latin typeface="Times New Roman" pitchFamily="18" charset="0"/>
              </a:rPr>
              <a:t>(</a:t>
            </a:r>
            <a:r>
              <a:rPr lang="en-US" altLang="es-CL" sz="1800" b="1" i="1" smtClean="0">
                <a:latin typeface="Times New Roman" pitchFamily="18" charset="0"/>
              </a:rPr>
              <a:t>n </a:t>
            </a:r>
            <a:r>
              <a:rPr lang="en-US" altLang="es-CL" sz="1800" b="1" smtClean="0">
                <a:latin typeface="Symbol" pitchFamily="18" charset="2"/>
              </a:rPr>
              <a:t>-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1)</a:t>
            </a:r>
            <a:r>
              <a:rPr lang="en-US" altLang="es-CL" sz="1800" b="1" smtClean="0">
                <a:latin typeface="Symbol" pitchFamily="18" charset="2"/>
              </a:rPr>
              <a:t>/</a:t>
            </a:r>
            <a:r>
              <a:rPr lang="en-US" altLang="es-CL" sz="1800" smtClean="0">
                <a:latin typeface="Times New Roman" pitchFamily="18" charset="0"/>
              </a:rPr>
              <a:t>2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e </a:t>
            </a:r>
            <a:r>
              <a:rPr lang="en-US" altLang="es-CL" sz="1800" b="1" smtClean="0">
                <a:latin typeface="Symbol" pitchFamily="18" charset="2"/>
                <a:sym typeface="Symbol" pitchFamily="18" charset="2"/>
              </a:rPr>
              <a:t>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2</a:t>
            </a:r>
            <a:r>
              <a:rPr lang="en-US" altLang="es-CL" sz="1800" b="1" i="1" baseline="30000" smtClean="0">
                <a:latin typeface="Times New Roman" pitchFamily="18" charset="0"/>
              </a:rPr>
              <a:t>h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h </a:t>
            </a:r>
            <a:r>
              <a:rPr lang="en-US" altLang="es-CL" sz="1800" b="1" smtClean="0">
                <a:latin typeface="Symbol" pitchFamily="18" charset="2"/>
                <a:sym typeface="Symbol" pitchFamily="18" charset="2"/>
              </a:rPr>
              <a:t>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log</a:t>
            </a:r>
            <a:r>
              <a:rPr lang="en-US" altLang="es-CL" sz="1800" baseline="-25000" smtClean="0">
                <a:latin typeface="Times New Roman" pitchFamily="18" charset="0"/>
              </a:rPr>
              <a:t>2</a:t>
            </a:r>
            <a:r>
              <a:rPr lang="en-US" altLang="es-CL" sz="1800" smtClean="0">
                <a:latin typeface="Times New Roman" pitchFamily="18" charset="0"/>
              </a:rPr>
              <a:t> </a:t>
            </a:r>
            <a:r>
              <a:rPr lang="en-US" altLang="es-CL" sz="1800" b="1" i="1" smtClean="0">
                <a:latin typeface="Times New Roman" pitchFamily="18" charset="0"/>
              </a:rPr>
              <a:t>e</a:t>
            </a:r>
          </a:p>
          <a:p>
            <a:pPr lvl="1" eaLnBrk="1" hangingPunct="1"/>
            <a:r>
              <a:rPr lang="en-US" altLang="es-CL" sz="1800" b="1" i="1" smtClean="0">
                <a:latin typeface="Times New Roman" pitchFamily="18" charset="0"/>
              </a:rPr>
              <a:t>h </a:t>
            </a:r>
            <a:r>
              <a:rPr lang="en-US" altLang="es-CL" sz="1800" b="1" smtClean="0">
                <a:latin typeface="Symbol" pitchFamily="18" charset="2"/>
                <a:sym typeface="Symbol" pitchFamily="18" charset="2"/>
              </a:rPr>
              <a:t>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log</a:t>
            </a:r>
            <a:r>
              <a:rPr lang="en-US" altLang="es-CL" sz="1800" baseline="-25000" smtClean="0">
                <a:latin typeface="Times New Roman" pitchFamily="18" charset="0"/>
              </a:rPr>
              <a:t>2</a:t>
            </a:r>
            <a:r>
              <a:rPr lang="en-US" altLang="es-CL" sz="1800" smtClean="0">
                <a:latin typeface="Times New Roman" pitchFamily="18" charset="0"/>
              </a:rPr>
              <a:t> (</a:t>
            </a:r>
            <a:r>
              <a:rPr lang="en-US" altLang="es-CL" sz="1800" b="1" i="1" smtClean="0">
                <a:latin typeface="Times New Roman" pitchFamily="18" charset="0"/>
              </a:rPr>
              <a:t>n </a:t>
            </a:r>
            <a:r>
              <a:rPr lang="en-US" altLang="es-CL" sz="1800" b="1" smtClean="0">
                <a:latin typeface="Symbol" pitchFamily="18" charset="2"/>
              </a:rPr>
              <a:t>+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1)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b="1" smtClean="0">
                <a:latin typeface="Symbol" pitchFamily="18" charset="2"/>
              </a:rPr>
              <a:t>-</a:t>
            </a:r>
            <a:r>
              <a:rPr lang="en-US" altLang="es-CL" sz="1800" b="1" i="1" smtClean="0">
                <a:latin typeface="Times New Roman" pitchFamily="18" charset="0"/>
              </a:rPr>
              <a:t> </a:t>
            </a:r>
            <a:r>
              <a:rPr lang="en-US" altLang="es-CL" sz="1800" smtClean="0">
                <a:latin typeface="Times New Roman" pitchFamily="18" charset="0"/>
              </a:rPr>
              <a:t>1</a:t>
            </a:r>
            <a:endParaRPr lang="en-US" altLang="es-CL" sz="2000" smtClean="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latin typeface="Symbol" pitchFamily="18" charset="2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latin typeface="Symbol" pitchFamily="18" charset="2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cxnSp>
        <p:nvCxnSpPr>
          <p:cNvPr id="17420" name="AutoShape 11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2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AutoShape 13"/>
          <p:cNvCxnSpPr>
            <a:cxnSpLocks noChangeShapeType="1"/>
            <a:stCxn id="17419" idx="0"/>
            <a:endCxn id="17415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AutoShape 14"/>
          <p:cNvCxnSpPr>
            <a:cxnSpLocks noChangeShapeType="1"/>
            <a:stCxn id="17418" idx="0"/>
            <a:endCxn id="17415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5"/>
          <p:cNvCxnSpPr>
            <a:cxnSpLocks noChangeShapeType="1"/>
            <a:stCxn id="17417" idx="0"/>
            <a:endCxn id="17416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AutoShape 16"/>
          <p:cNvCxnSpPr>
            <a:cxnSpLocks noChangeShapeType="1"/>
            <a:stCxn id="17426" idx="0"/>
            <a:endCxn id="17416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grpSp>
        <p:nvGrpSpPr>
          <p:cNvPr id="17427" name="Group 18"/>
          <p:cNvGrpSpPr>
            <a:grpSpLocks/>
          </p:cNvGrpSpPr>
          <p:nvPr/>
        </p:nvGrpSpPr>
        <p:grpSpPr bwMode="auto">
          <a:xfrm>
            <a:off x="5206465" y="4201319"/>
            <a:ext cx="2311400" cy="2286000"/>
            <a:chOff x="2064" y="2256"/>
            <a:chExt cx="1456" cy="1440"/>
          </a:xfrm>
        </p:grpSpPr>
        <p:sp>
          <p:nvSpPr>
            <p:cNvPr id="17428" name="Oval 19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</a:endParaRPr>
            </a:p>
          </p:txBody>
        </p:sp>
        <p:sp>
          <p:nvSpPr>
            <p:cNvPr id="17429" name="Oval 20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7431" name="AutoShape 22"/>
            <p:cNvCxnSpPr>
              <a:cxnSpLocks noChangeShapeType="1"/>
              <a:stCxn id="17429" idx="1"/>
              <a:endCxn id="17428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2" name="AutoShape 23"/>
            <p:cNvCxnSpPr>
              <a:cxnSpLocks noChangeShapeType="1"/>
              <a:stCxn id="17436" idx="1"/>
              <a:endCxn id="17429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3" name="AutoShape 24"/>
            <p:cNvCxnSpPr>
              <a:cxnSpLocks noChangeShapeType="1"/>
              <a:stCxn id="17430" idx="0"/>
              <a:endCxn id="17429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7435" name="AutoShape 26"/>
            <p:cNvCxnSpPr>
              <a:cxnSpLocks noChangeShapeType="1"/>
              <a:stCxn id="17434" idx="0"/>
              <a:endCxn id="17428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6" name="Oval 27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7439" name="AutoShape 30"/>
            <p:cNvCxnSpPr>
              <a:cxnSpLocks noChangeShapeType="1"/>
              <a:stCxn id="17438" idx="0"/>
              <a:endCxn id="17436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0" name="AutoShape 31"/>
            <p:cNvCxnSpPr>
              <a:cxnSpLocks noChangeShapeType="1"/>
              <a:stCxn id="17437" idx="0"/>
              <a:endCxn id="17436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1F1A7C9-D675-4F17-AB6A-8CEB8E33C33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s-CL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pPr eaLnBrk="1" hangingPunct="1"/>
            <a:r>
              <a:rPr lang="en-US" altLang="es-CL" smtClean="0"/>
              <a:t>Inorder Traversal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000" smtClean="0"/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000" smtClean="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800" smtClean="0"/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800" smtClean="0"/>
              <a:t>y(v) = depth of v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inOrder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hasLeft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>
              <a:solidFill>
                <a:schemeClr val="tx2"/>
              </a:solidFill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inOrder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left 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))</a:t>
            </a:r>
            <a:endParaRPr lang="en-US" altLang="es-CL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visit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hasRight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>
              <a:solidFill>
                <a:schemeClr val="tx2"/>
              </a:solidFill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inOrder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right 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</p:txBody>
      </p:sp>
      <p:grpSp>
        <p:nvGrpSpPr>
          <p:cNvPr id="19462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9472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</a:endParaRPr>
            </a:p>
          </p:txBody>
        </p:sp>
        <p:sp>
          <p:nvSpPr>
            <p:cNvPr id="19473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9474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</a:endParaRPr>
            </a:p>
          </p:txBody>
        </p:sp>
        <p:sp>
          <p:nvSpPr>
            <p:cNvPr id="19475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Symbol" pitchFamily="18" charset="2"/>
              </a:endParaRPr>
            </a:p>
          </p:txBody>
        </p:sp>
        <p:sp>
          <p:nvSpPr>
            <p:cNvPr id="19476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9477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9478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9479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19480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19481" name="AutoShape 15"/>
            <p:cNvCxnSpPr>
              <a:cxnSpLocks noChangeShapeType="1"/>
              <a:stCxn id="19472" idx="3"/>
              <a:endCxn id="1947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2" name="AutoShape 16"/>
            <p:cNvCxnSpPr>
              <a:cxnSpLocks noChangeShapeType="1"/>
              <a:stCxn id="19473" idx="1"/>
              <a:endCxn id="1947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3" name="AutoShape 17"/>
            <p:cNvCxnSpPr>
              <a:cxnSpLocks noChangeShapeType="1"/>
              <a:stCxn id="19480" idx="0"/>
              <a:endCxn id="1947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4" name="AutoShape 18"/>
            <p:cNvCxnSpPr>
              <a:cxnSpLocks noChangeShapeType="1"/>
              <a:stCxn id="19479" idx="0"/>
              <a:endCxn id="1947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5" name="AutoShape 19"/>
            <p:cNvCxnSpPr>
              <a:cxnSpLocks noChangeShapeType="1"/>
              <a:stCxn id="19478" idx="0"/>
              <a:endCxn id="1947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6" name="AutoShape 20"/>
            <p:cNvCxnSpPr>
              <a:cxnSpLocks noChangeShapeType="1"/>
              <a:stCxn id="19477" idx="0"/>
              <a:endCxn id="1947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7" name="AutoShape 21"/>
            <p:cNvCxnSpPr>
              <a:cxnSpLocks noChangeShapeType="1"/>
              <a:stCxn id="19476" idx="0"/>
              <a:endCxn id="1947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8" name="AutoShape 22"/>
            <p:cNvCxnSpPr>
              <a:cxnSpLocks noChangeShapeType="1"/>
              <a:stCxn id="19475" idx="1"/>
              <a:endCxn id="1947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464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465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66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467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69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70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9471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69943D6-B184-4E7F-89B3-8F15913DD16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s-CL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traversals using “flags”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924800" cy="98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2048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886200"/>
            <a:ext cx="7113588" cy="460375"/>
          </a:xfrm>
        </p:spPr>
        <p:txBody>
          <a:bodyPr/>
          <a:lstStyle/>
          <a:p>
            <a:pPr eaLnBrk="1" hangingPunct="1"/>
            <a:r>
              <a:rPr lang="en-US" altLang="es-CL" sz="2400" smtClean="0"/>
              <a:t>To traverse the tree, collect the flags: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20595" name="Oval 6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596" name="Line 7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97" name="Line 8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98" name="AutoShape 9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599" name="Line 10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600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rebuchet MS" pitchFamily="34" charset="0"/>
                </a:rPr>
                <a:t>preorder</a:t>
              </a:r>
            </a:p>
          </p:txBody>
        </p:sp>
      </p:grpSp>
      <p:grpSp>
        <p:nvGrpSpPr>
          <p:cNvPr id="672780" name="Group 12"/>
          <p:cNvGrpSpPr>
            <a:grpSpLocks/>
          </p:cNvGrpSpPr>
          <p:nvPr/>
        </p:nvGrpSpPr>
        <p:grpSpPr bwMode="auto">
          <a:xfrm>
            <a:off x="4191000" y="2743200"/>
            <a:ext cx="1219200" cy="976313"/>
            <a:chOff x="1680" y="1728"/>
            <a:chExt cx="768" cy="615"/>
          </a:xfrm>
        </p:grpSpPr>
        <p:sp>
          <p:nvSpPr>
            <p:cNvPr id="20589" name="Oval 13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590" name="Line 14"/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91" name="Line 15"/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92" name="AutoShape 16"/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593" name="Line 17"/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94" name="Text Box 18"/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rebuchet MS" pitchFamily="34" charset="0"/>
                </a:rPr>
                <a:t>inorder</a:t>
              </a:r>
            </a:p>
          </p:txBody>
        </p:sp>
      </p:grpSp>
      <p:grpSp>
        <p:nvGrpSpPr>
          <p:cNvPr id="20488" name="Group 19"/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20582" name="Oval 20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583" name="Line 21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84" name="Line 22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grpSp>
          <p:nvGrpSpPr>
            <p:cNvPr id="20585" name="Group 23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20587" name="AutoShape 24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20588" name="Line 25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L"/>
              </a:p>
            </p:txBody>
          </p:sp>
        </p:grpSp>
        <p:sp>
          <p:nvSpPr>
            <p:cNvPr id="20586" name="Text Box 26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rebuchet MS" pitchFamily="34" charset="0"/>
                </a:rPr>
                <a:t>postorder</a:t>
              </a:r>
            </a:p>
          </p:txBody>
        </p:sp>
      </p:grpSp>
      <p:grpSp>
        <p:nvGrpSpPr>
          <p:cNvPr id="20489" name="Group 27"/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20555" name="Oval 28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0556" name="Oval 29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0557" name="Oval 30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0558" name="Oval 31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0559" name="Oval 32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0560" name="Oval 33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0561" name="Oval 34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0562" name="AutoShape 35"/>
            <p:cNvCxnSpPr>
              <a:cxnSpLocks noChangeShapeType="1"/>
              <a:stCxn id="20555" idx="3"/>
              <a:endCxn id="20556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3" name="AutoShape 36"/>
            <p:cNvCxnSpPr>
              <a:cxnSpLocks noChangeShapeType="1"/>
              <a:stCxn id="20555" idx="5"/>
              <a:endCxn id="20557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4" name="AutoShape 37"/>
            <p:cNvCxnSpPr>
              <a:cxnSpLocks noChangeShapeType="1"/>
              <a:stCxn id="20556" idx="3"/>
              <a:endCxn id="20558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5" name="AutoShape 38"/>
            <p:cNvCxnSpPr>
              <a:cxnSpLocks noChangeShapeType="1"/>
              <a:stCxn id="20556" idx="5"/>
              <a:endCxn id="20559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6" name="AutoShape 39"/>
            <p:cNvCxnSpPr>
              <a:cxnSpLocks noChangeShapeType="1"/>
              <a:stCxn id="20557" idx="3"/>
              <a:endCxn id="20560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7" name="AutoShape 40"/>
            <p:cNvCxnSpPr>
              <a:cxnSpLocks noChangeShapeType="1"/>
              <a:stCxn id="20557" idx="5"/>
              <a:endCxn id="20561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68" name="AutoShape 41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69" name="AutoShape 42"/>
            <p:cNvCxnSpPr>
              <a:cxnSpLocks noChangeShapeType="1"/>
              <a:stCxn id="20568" idx="6"/>
              <a:endCxn id="20559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0" name="AutoShape 43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71" name="AutoShape 44"/>
            <p:cNvCxnSpPr>
              <a:cxnSpLocks noChangeShapeType="1"/>
              <a:stCxn id="20570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2" name="AutoShape 45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73" name="AutoShape 46"/>
            <p:cNvCxnSpPr>
              <a:cxnSpLocks noChangeShapeType="1"/>
              <a:stCxn id="20572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4" name="AutoShape 47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75" name="AutoShape 48"/>
            <p:cNvCxnSpPr>
              <a:cxnSpLocks noChangeShapeType="1"/>
              <a:stCxn id="20574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6" name="AutoShape 49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77" name="AutoShape 50"/>
            <p:cNvCxnSpPr>
              <a:cxnSpLocks noChangeShapeType="1"/>
              <a:stCxn id="20576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8" name="AutoShape 51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79" name="AutoShape 52"/>
            <p:cNvCxnSpPr>
              <a:cxnSpLocks noChangeShapeType="1"/>
              <a:stCxn id="20578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0" name="AutoShape 53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81" name="AutoShape 54"/>
            <p:cNvCxnSpPr>
              <a:cxnSpLocks noChangeShapeType="1"/>
              <a:stCxn id="20580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90" name="Group 55"/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20528" name="Oval 56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0529" name="Oval 57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0530" name="Oval 58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0532" name="Oval 60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0533" name="Oval 61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0534" name="Oval 62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0535" name="AutoShape 63"/>
            <p:cNvCxnSpPr>
              <a:cxnSpLocks noChangeShapeType="1"/>
              <a:stCxn id="20528" idx="3"/>
              <a:endCxn id="20529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6" name="AutoShape 64"/>
            <p:cNvCxnSpPr>
              <a:cxnSpLocks noChangeShapeType="1"/>
              <a:stCxn id="20528" idx="5"/>
              <a:endCxn id="20530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7" name="AutoShape 65"/>
            <p:cNvCxnSpPr>
              <a:cxnSpLocks noChangeShapeType="1"/>
              <a:stCxn id="20529" idx="3"/>
              <a:endCxn id="20531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8" name="AutoShape 66"/>
            <p:cNvCxnSpPr>
              <a:cxnSpLocks noChangeShapeType="1"/>
              <a:stCxn id="20529" idx="5"/>
              <a:endCxn id="20532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9" name="AutoShape 67"/>
            <p:cNvCxnSpPr>
              <a:cxnSpLocks noChangeShapeType="1"/>
              <a:stCxn id="20530" idx="3"/>
              <a:endCxn id="20533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40" name="AutoShape 68"/>
            <p:cNvCxnSpPr>
              <a:cxnSpLocks noChangeShapeType="1"/>
              <a:stCxn id="20530" idx="5"/>
              <a:endCxn id="20534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1" name="AutoShape 69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42" name="AutoShape 70"/>
            <p:cNvCxnSpPr>
              <a:cxnSpLocks noChangeShapeType="1"/>
              <a:stCxn id="20541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3" name="AutoShape 71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44" name="AutoShape 72"/>
            <p:cNvCxnSpPr>
              <a:cxnSpLocks noChangeShapeType="1"/>
              <a:stCxn id="20543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5" name="AutoShape 73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46" name="AutoShape 74"/>
            <p:cNvCxnSpPr>
              <a:cxnSpLocks noChangeShapeType="1"/>
              <a:stCxn id="20545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7" name="AutoShape 75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48" name="AutoShape 76"/>
            <p:cNvCxnSpPr>
              <a:cxnSpLocks noChangeShapeType="1"/>
              <a:stCxn id="20547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9" name="AutoShape 77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50" name="AutoShape 78"/>
            <p:cNvCxnSpPr>
              <a:cxnSpLocks noChangeShapeType="1"/>
              <a:stCxn id="20549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1" name="AutoShape 79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52" name="AutoShape 80"/>
            <p:cNvCxnSpPr>
              <a:cxnSpLocks noChangeShapeType="1"/>
              <a:stCxn id="20551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3" name="AutoShape 81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54" name="AutoShape 82"/>
            <p:cNvCxnSpPr>
              <a:cxnSpLocks noChangeShapeType="1"/>
              <a:stCxn id="20553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2851" name="Group 83"/>
          <p:cNvGrpSpPr>
            <a:grpSpLocks/>
          </p:cNvGrpSpPr>
          <p:nvPr/>
        </p:nvGrpSpPr>
        <p:grpSpPr bwMode="auto">
          <a:xfrm>
            <a:off x="3657600" y="4500563"/>
            <a:ext cx="2133600" cy="1557337"/>
            <a:chOff x="2304" y="2832"/>
            <a:chExt cx="1344" cy="981"/>
          </a:xfrm>
        </p:grpSpPr>
        <p:sp>
          <p:nvSpPr>
            <p:cNvPr id="20501" name="Oval 84"/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0502" name="Oval 85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0503" name="Oval 86"/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0504" name="Oval 87"/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0505" name="Oval 88"/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0506" name="Oval 89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0507" name="Oval 90"/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0508" name="AutoShape 91"/>
            <p:cNvCxnSpPr>
              <a:cxnSpLocks noChangeShapeType="1"/>
              <a:stCxn id="20501" idx="3"/>
              <a:endCxn id="20502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9" name="AutoShape 92"/>
            <p:cNvCxnSpPr>
              <a:cxnSpLocks noChangeShapeType="1"/>
              <a:stCxn id="20501" idx="5"/>
              <a:endCxn id="20503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0" name="AutoShape 93"/>
            <p:cNvCxnSpPr>
              <a:cxnSpLocks noChangeShapeType="1"/>
              <a:stCxn id="20502" idx="3"/>
              <a:endCxn id="20504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1" name="AutoShape 94"/>
            <p:cNvCxnSpPr>
              <a:cxnSpLocks noChangeShapeType="1"/>
              <a:stCxn id="20502" idx="5"/>
              <a:endCxn id="20505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2" name="AutoShape 95"/>
            <p:cNvCxnSpPr>
              <a:cxnSpLocks noChangeShapeType="1"/>
              <a:stCxn id="20503" idx="3"/>
              <a:endCxn id="20506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3" name="AutoShape 96"/>
            <p:cNvCxnSpPr>
              <a:cxnSpLocks noChangeShapeType="1"/>
              <a:stCxn id="20503" idx="5"/>
              <a:endCxn id="20507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4" name="AutoShape 97"/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15" name="AutoShape 98"/>
            <p:cNvCxnSpPr>
              <a:cxnSpLocks noChangeShapeType="1"/>
              <a:stCxn id="20514" idx="6"/>
              <a:endCxn id="20501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6" name="AutoShape 99"/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17" name="AutoShape 100"/>
            <p:cNvCxnSpPr>
              <a:cxnSpLocks noChangeShapeType="1"/>
              <a:stCxn id="20516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8" name="AutoShape 101"/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19" name="AutoShape 102"/>
            <p:cNvCxnSpPr>
              <a:cxnSpLocks noChangeShapeType="1"/>
              <a:stCxn id="20518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0" name="AutoShape 103"/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21" name="AutoShape 104"/>
            <p:cNvCxnSpPr>
              <a:cxnSpLocks noChangeShapeType="1"/>
              <a:stCxn id="20520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2" name="AutoShape 105"/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23" name="AutoShape 106"/>
            <p:cNvCxnSpPr>
              <a:cxnSpLocks noChangeShapeType="1"/>
              <a:stCxn id="20522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4" name="AutoShape 107"/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25" name="AutoShape 108"/>
            <p:cNvCxnSpPr>
              <a:cxnSpLocks noChangeShapeType="1"/>
              <a:stCxn id="20524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6" name="AutoShape 109"/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20527" name="AutoShape 110"/>
            <p:cNvCxnSpPr>
              <a:cxnSpLocks noChangeShapeType="1"/>
              <a:stCxn id="20526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92" name="Group 111"/>
          <p:cNvGrpSpPr>
            <a:grpSpLocks/>
          </p:cNvGrpSpPr>
          <p:nvPr/>
        </p:nvGrpSpPr>
        <p:grpSpPr bwMode="auto">
          <a:xfrm>
            <a:off x="914400" y="4391025"/>
            <a:ext cx="2438400" cy="2101850"/>
            <a:chOff x="576" y="2766"/>
            <a:chExt cx="1536" cy="1324"/>
          </a:xfrm>
        </p:grpSpPr>
        <p:sp>
          <p:nvSpPr>
            <p:cNvPr id="20499" name="Freeform 112"/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500" name="Text Box 113"/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 B D E C F G</a:t>
              </a:r>
            </a:p>
          </p:txBody>
        </p:sp>
      </p:grpSp>
      <p:grpSp>
        <p:nvGrpSpPr>
          <p:cNvPr id="672882" name="Group 114"/>
          <p:cNvGrpSpPr>
            <a:grpSpLocks/>
          </p:cNvGrpSpPr>
          <p:nvPr/>
        </p:nvGrpSpPr>
        <p:grpSpPr bwMode="auto">
          <a:xfrm>
            <a:off x="3468688" y="4508500"/>
            <a:ext cx="2551112" cy="1984375"/>
            <a:chOff x="2185" y="2840"/>
            <a:chExt cx="1607" cy="1250"/>
          </a:xfrm>
        </p:grpSpPr>
        <p:sp>
          <p:nvSpPr>
            <p:cNvPr id="20497" name="Freeform 115"/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498" name="Text Box 116"/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 B E A F C G</a:t>
              </a:r>
            </a:p>
          </p:txBody>
        </p:sp>
      </p:grpSp>
      <p:grpSp>
        <p:nvGrpSpPr>
          <p:cNvPr id="20494" name="Group 117"/>
          <p:cNvGrpSpPr>
            <a:grpSpLocks/>
          </p:cNvGrpSpPr>
          <p:nvPr/>
        </p:nvGrpSpPr>
        <p:grpSpPr bwMode="auto">
          <a:xfrm>
            <a:off x="5943600" y="4430713"/>
            <a:ext cx="2514600" cy="2062162"/>
            <a:chOff x="3744" y="2791"/>
            <a:chExt cx="1584" cy="1299"/>
          </a:xfrm>
        </p:grpSpPr>
        <p:sp>
          <p:nvSpPr>
            <p:cNvPr id="20495" name="Freeform 118"/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0496" name="Text Box 119"/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D E B F G C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589B74-E154-4160-A590-80DDEDA8ECDA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s-CL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Print Arithmetic Expressions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114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000" smtClean="0"/>
              <a:t>Specialization of an </a:t>
            </a:r>
            <a:r>
              <a:rPr lang="en-US" altLang="es-CL" sz="2000" smtClean="0">
                <a:solidFill>
                  <a:schemeClr val="tx2"/>
                </a:solidFill>
              </a:rPr>
              <a:t>inorder</a:t>
            </a:r>
            <a:r>
              <a:rPr lang="en-US" altLang="es-CL" sz="2000" smtClean="0"/>
              <a:t>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800" smtClean="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800" smtClean="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800" smtClean="0"/>
              <a:t>print “)“ after traversing right subtree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printExp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hasLeft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b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print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>
                <a:solidFill>
                  <a:schemeClr val="accent2"/>
                </a:solidFill>
              </a:rPr>
              <a:t>“</a:t>
            </a:r>
            <a:r>
              <a:rPr lang="en-US" altLang="es-CL" sz="2400">
                <a:solidFill>
                  <a:srgbClr val="000000"/>
                </a:solidFill>
              </a:rPr>
              <a:t>(</a:t>
            </a:r>
            <a:r>
              <a:rPr lang="en-US" altLang="es-CL" sz="2400">
                <a:solidFill>
                  <a:schemeClr val="accent2"/>
                </a:solidFill>
              </a:rPr>
              <a:t>’’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>
              <a:solidFill>
                <a:schemeClr val="tx2"/>
              </a:solidFill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printExp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left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))</a:t>
            </a:r>
            <a:endParaRPr lang="en-US" altLang="es-CL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print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v.element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hasRight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>
              <a:solidFill>
                <a:schemeClr val="tx2"/>
              </a:solidFill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printExp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right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print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>
                <a:solidFill>
                  <a:schemeClr val="accent2"/>
                </a:solidFill>
              </a:rPr>
              <a:t>“</a:t>
            </a:r>
            <a:r>
              <a:rPr lang="en-US" altLang="es-CL" sz="2400">
                <a:solidFill>
                  <a:srgbClr val="000000"/>
                </a:solidFill>
              </a:rPr>
              <a:t>)</a:t>
            </a:r>
            <a:r>
              <a:rPr lang="en-US" altLang="es-CL" sz="2400">
                <a:solidFill>
                  <a:schemeClr val="accent2"/>
                </a:solidFill>
              </a:rPr>
              <a:t>’’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762000" y="4191000"/>
            <a:ext cx="3429000" cy="2286000"/>
            <a:chOff x="2928" y="2256"/>
            <a:chExt cx="2160" cy="1440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es-CL" sz="2400">
                <a:latin typeface="Symbol" pitchFamily="18" charset="2"/>
              </a:endParaRPr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2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a</a:t>
              </a:r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1</a:t>
              </a:r>
            </a:p>
          </p:txBody>
        </p:sp>
        <p:sp>
          <p:nvSpPr>
            <p:cNvPr id="21519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3</a:t>
              </a:r>
            </a:p>
          </p:txBody>
        </p:sp>
        <p:sp>
          <p:nvSpPr>
            <p:cNvPr id="21520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b</a:t>
              </a:r>
            </a:p>
          </p:txBody>
        </p:sp>
        <p:cxnSp>
          <p:nvCxnSpPr>
            <p:cNvPr id="21521" name="AutoShape 15"/>
            <p:cNvCxnSpPr>
              <a:cxnSpLocks noChangeShapeType="1"/>
              <a:stCxn id="21512" idx="3"/>
              <a:endCxn id="2151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16"/>
            <p:cNvCxnSpPr>
              <a:cxnSpLocks noChangeShapeType="1"/>
              <a:stCxn id="21513" idx="1"/>
              <a:endCxn id="2151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17"/>
            <p:cNvCxnSpPr>
              <a:cxnSpLocks noChangeShapeType="1"/>
              <a:stCxn id="21520" idx="0"/>
              <a:endCxn id="2151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18"/>
            <p:cNvCxnSpPr>
              <a:cxnSpLocks noChangeShapeType="1"/>
              <a:stCxn id="21519" idx="0"/>
              <a:endCxn id="2151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19"/>
            <p:cNvCxnSpPr>
              <a:cxnSpLocks noChangeShapeType="1"/>
              <a:stCxn id="21518" idx="0"/>
              <a:endCxn id="2151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0"/>
            <p:cNvCxnSpPr>
              <a:cxnSpLocks noChangeShapeType="1"/>
              <a:stCxn id="21517" idx="0"/>
              <a:endCxn id="2151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21"/>
            <p:cNvCxnSpPr>
              <a:cxnSpLocks noChangeShapeType="1"/>
              <a:stCxn id="21516" idx="0"/>
              <a:endCxn id="2151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22"/>
            <p:cNvCxnSpPr>
              <a:cxnSpLocks noChangeShapeType="1"/>
              <a:stCxn id="21515" idx="1"/>
              <a:endCxn id="2151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1" name="Text Box 23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((2 </a:t>
            </a:r>
            <a:r>
              <a:rPr lang="en-US" altLang="es-CL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es-CL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s-CL" sz="2400"/>
              <a:t>a </a:t>
            </a:r>
            <a:r>
              <a:rPr lang="en-US" altLang="es-CL" sz="2400">
                <a:latin typeface="Symbol" pitchFamily="18" charset="2"/>
              </a:rPr>
              <a:t>-</a:t>
            </a:r>
            <a:r>
              <a:rPr lang="en-US" altLang="es-CL" sz="2400"/>
              <a:t> 1)) </a:t>
            </a:r>
            <a:r>
              <a:rPr lang="en-US" altLang="es-CL" sz="2400">
                <a:latin typeface="Symbol" pitchFamily="18" charset="2"/>
              </a:rPr>
              <a:t>+</a:t>
            </a:r>
            <a:r>
              <a:rPr lang="en-US" altLang="es-CL" sz="2400"/>
              <a:t> (3 </a:t>
            </a:r>
            <a:r>
              <a:rPr lang="en-US" altLang="es-CL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es-CL" sz="2400"/>
              <a:t>b))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6B40BA8-0646-4E39-AD2E-28FED71B7C92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s-CL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pPr eaLnBrk="1" hangingPunct="1"/>
            <a:r>
              <a:rPr lang="en-US" altLang="es-CL" smtClean="0"/>
              <a:t>What is a Tree?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3886200" cy="4114800"/>
          </a:xfrm>
        </p:spPr>
        <p:txBody>
          <a:bodyPr/>
          <a:lstStyle/>
          <a:p>
            <a:pPr eaLnBrk="1" hangingPunct="1"/>
            <a:r>
              <a:rPr lang="en-US" altLang="es-CL" sz="2400" smtClean="0"/>
              <a:t>In computer science, a tree is an abstract model of a hierarchical structure</a:t>
            </a:r>
          </a:p>
          <a:p>
            <a:pPr eaLnBrk="1" hangingPunct="1"/>
            <a:r>
              <a:rPr lang="en-US" altLang="es-CL" sz="2400" smtClean="0"/>
              <a:t>A tree consists of nodes with a parent-child relation</a:t>
            </a:r>
          </a:p>
          <a:p>
            <a:pPr eaLnBrk="1" hangingPunct="1"/>
            <a:r>
              <a:rPr lang="en-US" altLang="es-CL" sz="2400" smtClean="0"/>
              <a:t>Applications:</a:t>
            </a:r>
          </a:p>
          <a:p>
            <a:pPr lvl="1" eaLnBrk="1" hangingPunct="1"/>
            <a:r>
              <a:rPr lang="en-US" altLang="es-CL" sz="2000" smtClean="0"/>
              <a:t>Organization charts</a:t>
            </a:r>
          </a:p>
          <a:p>
            <a:pPr lvl="1" eaLnBrk="1" hangingPunct="1"/>
            <a:r>
              <a:rPr lang="en-US" altLang="es-CL" sz="2000" smtClean="0"/>
              <a:t>File systems</a:t>
            </a:r>
          </a:p>
          <a:p>
            <a:pPr lvl="1" eaLnBrk="1" hangingPunct="1"/>
            <a:r>
              <a:rPr lang="en-US" altLang="es-CL" sz="2000" smtClean="0"/>
              <a:t>Programming environments</a:t>
            </a: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291013" y="1981200"/>
            <a:ext cx="4649787" cy="3124200"/>
            <a:chOff x="2142" y="957"/>
            <a:chExt cx="3370" cy="1973"/>
          </a:xfrm>
        </p:grpSpPr>
        <p:sp>
          <p:nvSpPr>
            <p:cNvPr id="3078" name="AutoShape 5"/>
            <p:cNvSpPr>
              <a:spLocks noChangeAspect="1" noChangeArrowheads="1"/>
            </p:cNvSpPr>
            <p:nvPr/>
          </p:nvSpPr>
          <p:spPr bwMode="auto">
            <a:xfrm>
              <a:off x="3255" y="957"/>
              <a:ext cx="1239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Computers”R”Us</a:t>
              </a:r>
            </a:p>
          </p:txBody>
        </p:sp>
        <p:sp>
          <p:nvSpPr>
            <p:cNvPr id="3079" name="AutoShape 6"/>
            <p:cNvSpPr>
              <a:spLocks noChangeAspect="1" noChangeArrowheads="1"/>
            </p:cNvSpPr>
            <p:nvPr/>
          </p:nvSpPr>
          <p:spPr bwMode="auto">
            <a:xfrm>
              <a:off x="2572" y="1533"/>
              <a:ext cx="50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Sales</a:t>
              </a:r>
            </a:p>
          </p:txBody>
        </p:sp>
        <p:sp>
          <p:nvSpPr>
            <p:cNvPr id="3080" name="AutoShape 7"/>
            <p:cNvSpPr>
              <a:spLocks noChangeAspect="1" noChangeArrowheads="1"/>
            </p:cNvSpPr>
            <p:nvPr/>
          </p:nvSpPr>
          <p:spPr bwMode="auto">
            <a:xfrm>
              <a:off x="5055" y="1533"/>
              <a:ext cx="45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R&amp;D</a:t>
              </a:r>
            </a:p>
          </p:txBody>
        </p:sp>
        <p:sp>
          <p:nvSpPr>
            <p:cNvPr id="3081" name="AutoShape 8"/>
            <p:cNvSpPr>
              <a:spLocks noChangeAspect="1" noChangeArrowheads="1"/>
            </p:cNvSpPr>
            <p:nvPr/>
          </p:nvSpPr>
          <p:spPr bwMode="auto">
            <a:xfrm>
              <a:off x="3908" y="1533"/>
              <a:ext cx="109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Manufacturing</a:t>
              </a:r>
            </a:p>
          </p:txBody>
        </p:sp>
        <p:sp>
          <p:nvSpPr>
            <p:cNvPr id="3082" name="AutoShape 9"/>
            <p:cNvSpPr>
              <a:spLocks noChangeAspect="1" noChangeArrowheads="1"/>
            </p:cNvSpPr>
            <p:nvPr/>
          </p:nvSpPr>
          <p:spPr bwMode="auto">
            <a:xfrm>
              <a:off x="3745" y="2109"/>
              <a:ext cx="67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Laptops</a:t>
              </a:r>
            </a:p>
          </p:txBody>
        </p:sp>
        <p:sp>
          <p:nvSpPr>
            <p:cNvPr id="3083" name="AutoShape 10"/>
            <p:cNvSpPr>
              <a:spLocks noChangeAspect="1" noChangeArrowheads="1"/>
            </p:cNvSpPr>
            <p:nvPr/>
          </p:nvSpPr>
          <p:spPr bwMode="auto">
            <a:xfrm>
              <a:off x="4464" y="2109"/>
              <a:ext cx="76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Desktops</a:t>
              </a:r>
            </a:p>
          </p:txBody>
        </p:sp>
        <p:sp>
          <p:nvSpPr>
            <p:cNvPr id="3084" name="AutoShape 11"/>
            <p:cNvSpPr>
              <a:spLocks noChangeAspect="1" noChangeArrowheads="1"/>
            </p:cNvSpPr>
            <p:nvPr/>
          </p:nvSpPr>
          <p:spPr bwMode="auto">
            <a:xfrm>
              <a:off x="2327" y="2108"/>
              <a:ext cx="34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US</a:t>
              </a:r>
            </a:p>
          </p:txBody>
        </p:sp>
        <p:sp>
          <p:nvSpPr>
            <p:cNvPr id="3085" name="AutoShape 12"/>
            <p:cNvSpPr>
              <a:spLocks noChangeAspect="1" noChangeArrowheads="1"/>
            </p:cNvSpPr>
            <p:nvPr/>
          </p:nvSpPr>
          <p:spPr bwMode="auto">
            <a:xfrm>
              <a:off x="2720" y="2109"/>
              <a:ext cx="9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International</a:t>
              </a:r>
            </a:p>
          </p:txBody>
        </p:sp>
        <p:cxnSp>
          <p:nvCxnSpPr>
            <p:cNvPr id="3086" name="AutoShape 13"/>
            <p:cNvCxnSpPr>
              <a:cxnSpLocks noChangeShapeType="1"/>
              <a:stCxn id="3078" idx="2"/>
              <a:endCxn id="3079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7" name="AutoShape 14"/>
            <p:cNvCxnSpPr>
              <a:cxnSpLocks noChangeShapeType="1"/>
              <a:stCxn id="3078" idx="2"/>
              <a:endCxn id="3081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8" name="AutoShape 15"/>
            <p:cNvCxnSpPr>
              <a:cxnSpLocks noChangeShapeType="1"/>
              <a:stCxn id="3078" idx="2"/>
              <a:endCxn id="3080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9" name="AutoShape 16"/>
            <p:cNvCxnSpPr>
              <a:cxnSpLocks noChangeShapeType="1"/>
              <a:stCxn id="3081" idx="2"/>
              <a:endCxn id="3083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0" name="AutoShape 17"/>
            <p:cNvCxnSpPr>
              <a:cxnSpLocks noChangeShapeType="1"/>
              <a:stCxn id="3081" idx="2"/>
              <a:endCxn id="3082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1" name="AutoShape 18"/>
            <p:cNvCxnSpPr>
              <a:cxnSpLocks noChangeShapeType="1"/>
              <a:stCxn id="3079" idx="2"/>
              <a:endCxn id="3085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2" name="AutoShape 19"/>
            <p:cNvCxnSpPr>
              <a:cxnSpLocks noChangeShapeType="1"/>
              <a:stCxn id="3079" idx="2"/>
              <a:endCxn id="3084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93" name="AutoShape 20"/>
            <p:cNvSpPr>
              <a:spLocks noChangeAspect="1" noChangeArrowheads="1"/>
            </p:cNvSpPr>
            <p:nvPr/>
          </p:nvSpPr>
          <p:spPr bwMode="auto">
            <a:xfrm>
              <a:off x="2142" y="2688"/>
              <a:ext cx="62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Europe</a:t>
              </a:r>
            </a:p>
          </p:txBody>
        </p:sp>
        <p:sp>
          <p:nvSpPr>
            <p:cNvPr id="3094" name="AutoShape 21"/>
            <p:cNvSpPr>
              <a:spLocks noChangeAspect="1" noChangeArrowheads="1"/>
            </p:cNvSpPr>
            <p:nvPr/>
          </p:nvSpPr>
          <p:spPr bwMode="auto">
            <a:xfrm>
              <a:off x="2995" y="2688"/>
              <a:ext cx="43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Asia</a:t>
              </a:r>
            </a:p>
          </p:txBody>
        </p:sp>
        <p:cxnSp>
          <p:nvCxnSpPr>
            <p:cNvPr id="3095" name="AutoShape 22"/>
            <p:cNvCxnSpPr>
              <a:cxnSpLocks noChangeShapeType="1"/>
              <a:stCxn id="3085" idx="2"/>
              <a:endCxn id="3094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6" name="AutoShape 23"/>
            <p:cNvCxnSpPr>
              <a:cxnSpLocks noChangeShapeType="1"/>
              <a:stCxn id="3085" idx="2"/>
              <a:endCxn id="3093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97" name="AutoShape 24"/>
            <p:cNvSpPr>
              <a:spLocks noChangeAspect="1" noChangeArrowheads="1"/>
            </p:cNvSpPr>
            <p:nvPr/>
          </p:nvSpPr>
          <p:spPr bwMode="auto">
            <a:xfrm>
              <a:off x="3658" y="2688"/>
              <a:ext cx="6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Canada</a:t>
              </a:r>
            </a:p>
          </p:txBody>
        </p:sp>
        <p:cxnSp>
          <p:nvCxnSpPr>
            <p:cNvPr id="3098" name="AutoShape 25"/>
            <p:cNvCxnSpPr>
              <a:cxnSpLocks noChangeShapeType="1"/>
              <a:stCxn id="3085" idx="2"/>
              <a:endCxn id="3097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843EB1-CF93-4DC3-B9C1-599B319C9AD2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s-CL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Evaluate Arithmetic Expressions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114800" cy="2514600"/>
          </a:xfrm>
        </p:spPr>
        <p:txBody>
          <a:bodyPr/>
          <a:lstStyle/>
          <a:p>
            <a:pPr eaLnBrk="1" hangingPunct="1"/>
            <a:r>
              <a:rPr lang="en-US" altLang="es-CL" sz="2400" smtClean="0"/>
              <a:t>Specialization of a </a:t>
            </a:r>
            <a:r>
              <a:rPr lang="en-US" altLang="es-CL" sz="2400" smtClean="0">
                <a:solidFill>
                  <a:schemeClr val="tx2"/>
                </a:solidFill>
              </a:rPr>
              <a:t>postorder</a:t>
            </a:r>
            <a:r>
              <a:rPr lang="en-US" altLang="es-CL" sz="2400" smtClean="0"/>
              <a:t> traversal</a:t>
            </a:r>
          </a:p>
          <a:p>
            <a:pPr lvl="1" eaLnBrk="1" hangingPunct="1"/>
            <a:r>
              <a:rPr lang="en-US" altLang="es-CL" sz="2000" smtClean="0"/>
              <a:t>recursive method returning the value of a subtree</a:t>
            </a:r>
          </a:p>
          <a:p>
            <a:pPr lvl="1" eaLnBrk="1" hangingPunct="1"/>
            <a:r>
              <a:rPr lang="en-US" altLang="es-CL" sz="2000" smtClean="0"/>
              <a:t>when visiting an internal node, combine the values of the subtrees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43425" y="12954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s-CL" sz="2000">
                <a:latin typeface="Times New Roman" pitchFamily="18" charset="0"/>
              </a:rPr>
              <a:t> </a:t>
            </a:r>
            <a:r>
              <a:rPr lang="en-US" altLang="es-CL" sz="2000" b="1" i="1">
                <a:solidFill>
                  <a:schemeClr val="tx2"/>
                </a:solidFill>
                <a:latin typeface="Times New Roman" pitchFamily="18" charset="0"/>
              </a:rPr>
              <a:t>evalExpr</a:t>
            </a:r>
            <a:r>
              <a:rPr lang="en-US" altLang="es-CL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es-CL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s-CL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isExternal 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SzPct val="110000"/>
              <a:buFont typeface="Wingdings" pitchFamily="2" charset="2"/>
              <a:buNone/>
            </a:pP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es-CL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v.element 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endParaRPr lang="en-US" altLang="es-CL" sz="2000">
              <a:solidFill>
                <a:schemeClr val="tx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	x </a:t>
            </a:r>
            <a:r>
              <a:rPr lang="en-US" altLang="es-CL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evalExpr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leftChild 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))</a:t>
            </a:r>
            <a:endParaRPr lang="en-US" altLang="es-CL" sz="20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	y </a:t>
            </a:r>
            <a:r>
              <a:rPr lang="en-US" altLang="es-CL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evalExpr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rightChild 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</a:t>
            </a:r>
            <a:r>
              <a:rPr lang="en-US" altLang="es-CL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s-CL" sz="2000">
                <a:solidFill>
                  <a:schemeClr val="accent2"/>
                </a:solidFill>
                <a:latin typeface="Times New Roman" pitchFamily="18" charset="0"/>
              </a:rPr>
              <a:t>operator stored at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  <a:p>
            <a:pPr lvl="2" eaLnBrk="1" hangingPunct="1">
              <a:lnSpc>
                <a:spcPct val="90000"/>
              </a:lnSpc>
              <a:buSzPct val="110000"/>
              <a:buFont typeface="Wingdings" pitchFamily="2" charset="2"/>
              <a:buNone/>
            </a:pP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es-CL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x </a:t>
            </a:r>
            <a:r>
              <a:rPr lang="en-US" altLang="es-CL" sz="2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</a:t>
            </a:r>
            <a:r>
              <a:rPr lang="en-US" altLang="es-CL" sz="2000" b="1" i="1">
                <a:solidFill>
                  <a:schemeClr val="accent2"/>
                </a:solidFill>
                <a:latin typeface="Times New Roman" pitchFamily="18" charset="0"/>
              </a:rPr>
              <a:t> y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es-CL" sz="2400">
                <a:latin typeface="Symbol" pitchFamily="18" charset="2"/>
              </a:endParaRPr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2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5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1</a:t>
              </a: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3</a:t>
              </a: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/>
                <a:t>2</a:t>
              </a:r>
            </a:p>
          </p:txBody>
        </p:sp>
        <p:cxnSp>
          <p:nvCxnSpPr>
            <p:cNvPr id="22544" name="AutoShape 15"/>
            <p:cNvCxnSpPr>
              <a:cxnSpLocks noChangeShapeType="1"/>
              <a:stCxn id="22535" idx="3"/>
              <a:endCxn id="2253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16"/>
            <p:cNvCxnSpPr>
              <a:cxnSpLocks noChangeShapeType="1"/>
              <a:stCxn id="22536" idx="1"/>
              <a:endCxn id="2253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6" name="AutoShape 17"/>
            <p:cNvCxnSpPr>
              <a:cxnSpLocks noChangeShapeType="1"/>
              <a:stCxn id="22543" idx="0"/>
              <a:endCxn id="2253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18"/>
            <p:cNvCxnSpPr>
              <a:cxnSpLocks noChangeShapeType="1"/>
              <a:stCxn id="22542" idx="0"/>
              <a:endCxn id="2253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19"/>
            <p:cNvCxnSpPr>
              <a:cxnSpLocks noChangeShapeType="1"/>
              <a:stCxn id="22541" idx="0"/>
              <a:endCxn id="2253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0"/>
            <p:cNvCxnSpPr>
              <a:cxnSpLocks noChangeShapeType="1"/>
              <a:stCxn id="22540" idx="0"/>
              <a:endCxn id="2253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1"/>
            <p:cNvCxnSpPr>
              <a:cxnSpLocks noChangeShapeType="1"/>
              <a:stCxn id="22539" idx="0"/>
              <a:endCxn id="2253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2"/>
            <p:cNvCxnSpPr>
              <a:cxnSpLocks noChangeShapeType="1"/>
              <a:stCxn id="22538" idx="1"/>
              <a:endCxn id="2253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1FF22B-1438-4729-8BEE-D8E8885463EF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s-CL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(General) trees for expressions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00163"/>
            <a:ext cx="7772400" cy="1595437"/>
          </a:xfrm>
        </p:spPr>
        <p:txBody>
          <a:bodyPr/>
          <a:lstStyle/>
          <a:p>
            <a:pPr eaLnBrk="1" hangingPunct="1"/>
            <a:r>
              <a:rPr lang="en-US" altLang="es-CL" smtClean="0"/>
              <a:t>You can use binary trees for expressions if you have </a:t>
            </a:r>
            <a:r>
              <a:rPr lang="en-US" altLang="es-CL" i="1" smtClean="0"/>
              <a:t>only</a:t>
            </a:r>
            <a:r>
              <a:rPr lang="en-US" altLang="es-CL" smtClean="0"/>
              <a:t> unary and binary operators</a:t>
            </a:r>
          </a:p>
          <a:p>
            <a:pPr eaLnBrk="1" hangingPunct="1"/>
            <a:r>
              <a:rPr lang="en-US" altLang="es-CL" smtClean="0"/>
              <a:t>Java has a ternary operator</a:t>
            </a:r>
          </a:p>
        </p:txBody>
      </p:sp>
      <p:sp>
        <p:nvSpPr>
          <p:cNvPr id="6789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Trees can be used to represent statements as well as expressions</a:t>
            </a:r>
          </a:p>
          <a:p>
            <a:pPr eaLnBrk="1" hangingPunct="1"/>
            <a:r>
              <a:rPr lang="en-US" altLang="es-CL" smtClean="0"/>
              <a:t>Statements can be evaluated as easily as expressions </a:t>
            </a:r>
          </a:p>
        </p:txBody>
      </p:sp>
      <p:grpSp>
        <p:nvGrpSpPr>
          <p:cNvPr id="678917" name="Group 5"/>
          <p:cNvGrpSpPr>
            <a:grpSpLocks/>
          </p:cNvGrpSpPr>
          <p:nvPr/>
        </p:nvGrpSpPr>
        <p:grpSpPr bwMode="auto">
          <a:xfrm>
            <a:off x="838200" y="2909888"/>
            <a:ext cx="3048000" cy="1814512"/>
            <a:chOff x="528" y="1776"/>
            <a:chExt cx="1920" cy="1143"/>
          </a:xfrm>
        </p:grpSpPr>
        <p:sp>
          <p:nvSpPr>
            <p:cNvPr id="23582" name="Text Box 6"/>
            <p:cNvSpPr txBox="1">
              <a:spLocks noChangeArrowheads="1"/>
            </p:cNvSpPr>
            <p:nvPr/>
          </p:nvSpPr>
          <p:spPr bwMode="auto">
            <a:xfrm>
              <a:off x="528" y="2688"/>
              <a:ext cx="19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imes New Roman" pitchFamily="18" charset="0"/>
                </a:rPr>
                <a:t>The expression </a:t>
              </a:r>
              <a:r>
                <a:rPr lang="en-US" altLang="es-CL" sz="1600">
                  <a:solidFill>
                    <a:schemeClr val="accent2"/>
                  </a:solidFill>
                  <a:latin typeface="Verdana" pitchFamily="34" charset="0"/>
                </a:rPr>
                <a:t>x &gt; y ? x : y</a:t>
              </a:r>
            </a:p>
          </p:txBody>
        </p:sp>
        <p:grpSp>
          <p:nvGrpSpPr>
            <p:cNvPr id="23583" name="Group 7"/>
            <p:cNvGrpSpPr>
              <a:grpSpLocks/>
            </p:cNvGrpSpPr>
            <p:nvPr/>
          </p:nvGrpSpPr>
          <p:grpSpPr bwMode="auto">
            <a:xfrm>
              <a:off x="864" y="1776"/>
              <a:ext cx="1056" cy="912"/>
              <a:chOff x="720" y="1776"/>
              <a:chExt cx="1056" cy="912"/>
            </a:xfrm>
          </p:grpSpPr>
          <p:sp>
            <p:nvSpPr>
              <p:cNvPr id="23584" name="Text Box 8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?:</a:t>
                </a:r>
              </a:p>
            </p:txBody>
          </p:sp>
          <p:sp>
            <p:nvSpPr>
              <p:cNvPr id="23585" name="Text Box 9"/>
              <p:cNvSpPr txBox="1">
                <a:spLocks noChangeArrowheads="1"/>
              </p:cNvSpPr>
              <p:nvPr/>
            </p:nvSpPr>
            <p:spPr bwMode="auto">
              <a:xfrm>
                <a:off x="912" y="216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&gt;</a:t>
                </a:r>
              </a:p>
            </p:txBody>
          </p:sp>
          <p:sp>
            <p:nvSpPr>
              <p:cNvPr id="23586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23587" name="Line 11"/>
              <p:cNvSpPr>
                <a:spLocks noChangeShapeType="1"/>
              </p:cNvSpPr>
              <p:nvPr/>
            </p:nvSpPr>
            <p:spPr bwMode="auto">
              <a:xfrm flipV="1">
                <a:off x="1104" y="2016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CL"/>
              </a:p>
            </p:txBody>
          </p:sp>
          <p:sp>
            <p:nvSpPr>
              <p:cNvPr id="23588" name="Line 12"/>
              <p:cNvSpPr>
                <a:spLocks noChangeShapeType="1"/>
              </p:cNvSpPr>
              <p:nvPr/>
            </p:nvSpPr>
            <p:spPr bwMode="auto">
              <a:xfrm flipH="1" flipV="1">
                <a:off x="1344" y="20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CL"/>
              </a:p>
            </p:txBody>
          </p:sp>
          <p:sp>
            <p:nvSpPr>
              <p:cNvPr id="23589" name="Text Box 13"/>
              <p:cNvSpPr txBox="1">
                <a:spLocks noChangeArrowheads="1"/>
              </p:cNvSpPr>
              <p:nvPr/>
            </p:nvSpPr>
            <p:spPr bwMode="auto">
              <a:xfrm>
                <a:off x="720" y="243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23590" name="Text Box 14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y</a:t>
                </a:r>
              </a:p>
            </p:txBody>
          </p:sp>
          <p:sp>
            <p:nvSpPr>
              <p:cNvPr id="23591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43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y</a:t>
                </a:r>
              </a:p>
            </p:txBody>
          </p:sp>
          <p:sp>
            <p:nvSpPr>
              <p:cNvPr id="23592" name="Line 16"/>
              <p:cNvSpPr>
                <a:spLocks noChangeShapeType="1"/>
              </p:cNvSpPr>
              <p:nvPr/>
            </p:nvSpPr>
            <p:spPr bwMode="auto">
              <a:xfrm>
                <a:off x="1392" y="2016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CL"/>
              </a:p>
            </p:txBody>
          </p:sp>
          <p:sp>
            <p:nvSpPr>
              <p:cNvPr id="23593" name="Line 17"/>
              <p:cNvSpPr>
                <a:spLocks noChangeShapeType="1"/>
              </p:cNvSpPr>
              <p:nvPr/>
            </p:nvSpPr>
            <p:spPr bwMode="auto">
              <a:xfrm flipH="1">
                <a:off x="864" y="2400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CL"/>
              </a:p>
            </p:txBody>
          </p:sp>
          <p:sp>
            <p:nvSpPr>
              <p:cNvPr id="23594" name="Line 18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CL"/>
              </a:p>
            </p:txBody>
          </p:sp>
        </p:grpSp>
      </p:grpSp>
      <p:grpSp>
        <p:nvGrpSpPr>
          <p:cNvPr id="678931" name="Group 19"/>
          <p:cNvGrpSpPr>
            <a:grpSpLocks/>
          </p:cNvGrpSpPr>
          <p:nvPr/>
        </p:nvGrpSpPr>
        <p:grpSpPr bwMode="auto">
          <a:xfrm>
            <a:off x="4343400" y="2741613"/>
            <a:ext cx="3657600" cy="2135187"/>
            <a:chOff x="2736" y="1728"/>
            <a:chExt cx="2304" cy="1345"/>
          </a:xfrm>
        </p:grpSpPr>
        <p:sp>
          <p:nvSpPr>
            <p:cNvPr id="23560" name="Text Box 20"/>
            <p:cNvSpPr txBox="1">
              <a:spLocks noChangeArrowheads="1"/>
            </p:cNvSpPr>
            <p:nvPr/>
          </p:nvSpPr>
          <p:spPr bwMode="auto">
            <a:xfrm>
              <a:off x="2736" y="2688"/>
              <a:ext cx="230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1800">
                  <a:latin typeface="Times New Roman" pitchFamily="18" charset="0"/>
                </a:rPr>
                <a:t>The statement </a:t>
              </a:r>
              <a:r>
                <a:rPr lang="en-US" altLang="es-CL" sz="1600">
                  <a:solidFill>
                    <a:schemeClr val="accent2"/>
                  </a:solidFill>
                  <a:latin typeface="Verdana" pitchFamily="34" charset="0"/>
                </a:rPr>
                <a:t>if (x &gt; y) max = x;</a:t>
              </a:r>
              <a:br>
                <a:rPr lang="en-US" altLang="es-CL" sz="1600">
                  <a:solidFill>
                    <a:schemeClr val="accent2"/>
                  </a:solidFill>
                  <a:latin typeface="Verdana" pitchFamily="34" charset="0"/>
                </a:rPr>
              </a:br>
              <a:r>
                <a:rPr lang="en-US" altLang="es-CL" sz="1600">
                  <a:solidFill>
                    <a:schemeClr val="accent2"/>
                  </a:solidFill>
                  <a:latin typeface="Verdana" pitchFamily="34" charset="0"/>
                </a:rPr>
                <a:t>                   else max = y;</a:t>
              </a:r>
            </a:p>
          </p:txBody>
        </p:sp>
        <p:grpSp>
          <p:nvGrpSpPr>
            <p:cNvPr id="23561" name="Group 21"/>
            <p:cNvGrpSpPr>
              <a:grpSpLocks/>
            </p:cNvGrpSpPr>
            <p:nvPr/>
          </p:nvGrpSpPr>
          <p:grpSpPr bwMode="auto">
            <a:xfrm>
              <a:off x="2784" y="1728"/>
              <a:ext cx="2064" cy="922"/>
              <a:chOff x="2784" y="1728"/>
              <a:chExt cx="2064" cy="922"/>
            </a:xfrm>
          </p:grpSpPr>
          <p:sp>
            <p:nvSpPr>
              <p:cNvPr id="2356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40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s-CL" sz="2000">
                    <a:latin typeface="Verdana" pitchFamily="34" charset="0"/>
                  </a:rPr>
                  <a:t>y</a:t>
                </a:r>
              </a:p>
            </p:txBody>
          </p:sp>
          <p:grpSp>
            <p:nvGrpSpPr>
              <p:cNvPr id="23563" name="Group 23"/>
              <p:cNvGrpSpPr>
                <a:grpSpLocks/>
              </p:cNvGrpSpPr>
              <p:nvPr/>
            </p:nvGrpSpPr>
            <p:grpSpPr bwMode="auto">
              <a:xfrm>
                <a:off x="2784" y="1728"/>
                <a:ext cx="1872" cy="922"/>
                <a:chOff x="3360" y="1776"/>
                <a:chExt cx="1872" cy="922"/>
              </a:xfrm>
            </p:grpSpPr>
            <p:sp>
              <p:nvSpPr>
                <p:cNvPr id="235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0" y="1776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if</a:t>
                  </a:r>
                </a:p>
              </p:txBody>
            </p:sp>
            <p:sp>
              <p:nvSpPr>
                <p:cNvPr id="2356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552" y="216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&gt;</a:t>
                  </a:r>
                </a:p>
              </p:txBody>
            </p:sp>
            <p:sp>
              <p:nvSpPr>
                <p:cNvPr id="235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16" y="243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x</a:t>
                  </a:r>
                </a:p>
              </p:txBody>
            </p:sp>
            <p:sp>
              <p:nvSpPr>
                <p:cNvPr id="2356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744" y="2016"/>
                  <a:ext cx="624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360" y="243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x</a:t>
                  </a:r>
                </a:p>
              </p:txBody>
            </p:sp>
            <p:sp>
              <p:nvSpPr>
                <p:cNvPr id="235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96" y="243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y</a:t>
                  </a:r>
                </a:p>
              </p:txBody>
            </p:sp>
            <p:sp>
              <p:nvSpPr>
                <p:cNvPr id="23570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2016"/>
                  <a:ext cx="528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7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504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72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7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36" y="2448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max</a:t>
                  </a:r>
                </a:p>
              </p:txBody>
            </p:sp>
            <p:sp>
              <p:nvSpPr>
                <p:cNvPr id="235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56" y="2448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max</a:t>
                  </a:r>
                </a:p>
              </p:txBody>
            </p:sp>
            <p:sp>
              <p:nvSpPr>
                <p:cNvPr id="235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72" y="216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=</a:t>
                  </a:r>
                </a:p>
              </p:txBody>
            </p:sp>
            <p:sp>
              <p:nvSpPr>
                <p:cNvPr id="235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944" y="216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000">
                      <a:latin typeface="Verdana" pitchFamily="34" charset="0"/>
                    </a:rPr>
                    <a:t>=</a:t>
                  </a:r>
                </a:p>
              </p:txBody>
            </p:sp>
            <p:sp>
              <p:nvSpPr>
                <p:cNvPr id="2357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272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78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7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944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80" name="Line 40"/>
                <p:cNvSpPr>
                  <a:spLocks noChangeShapeType="1"/>
                </p:cNvSpPr>
                <p:nvPr/>
              </p:nvSpPr>
              <p:spPr bwMode="auto">
                <a:xfrm>
                  <a:off x="5088" y="2400"/>
                  <a:ext cx="96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CL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 bldLvl="5" autoUpdateAnimBg="0"/>
      <p:bldP spid="678916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13425"/>
            <a:ext cx="1905000" cy="457200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86D5D07-C33E-44C7-97A8-5849C5A117CF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s-CL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More trees for statements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70025"/>
            <a:ext cx="4191000" cy="4114800"/>
          </a:xfrm>
        </p:spPr>
        <p:txBody>
          <a:bodyPr/>
          <a:lstStyle/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while (n &gt;= 1) {</a:t>
            </a:r>
            <a:b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     exp = x * exp;</a:t>
            </a:r>
            <a:b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     n--;</a:t>
            </a:r>
            <a:b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809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535113"/>
            <a:ext cx="4437063" cy="4017962"/>
          </a:xfrm>
        </p:spPr>
        <p:txBody>
          <a:bodyPr/>
          <a:lstStyle/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for (int i = 0; i &lt; n; i++)</a:t>
            </a:r>
            <a:b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s-CL" smtClean="0">
                <a:solidFill>
                  <a:schemeClr val="accent2"/>
                </a:solidFill>
                <a:latin typeface="Trebuchet MS" pitchFamily="34" charset="0"/>
              </a:rPr>
              <a:t>     a[i] = 0;</a:t>
            </a:r>
          </a:p>
        </p:txBody>
      </p:sp>
      <p:grpSp>
        <p:nvGrpSpPr>
          <p:cNvPr id="680965" name="Group 5"/>
          <p:cNvGrpSpPr>
            <a:grpSpLocks/>
          </p:cNvGrpSpPr>
          <p:nvPr/>
        </p:nvGrpSpPr>
        <p:grpSpPr bwMode="auto">
          <a:xfrm>
            <a:off x="1143000" y="3451225"/>
            <a:ext cx="2286000" cy="2436813"/>
            <a:chOff x="624" y="2113"/>
            <a:chExt cx="1440" cy="1535"/>
          </a:xfrm>
        </p:grpSpPr>
        <p:sp>
          <p:nvSpPr>
            <p:cNvPr id="24613" name="Text Box 6"/>
            <p:cNvSpPr txBox="1">
              <a:spLocks noChangeArrowheads="1"/>
            </p:cNvSpPr>
            <p:nvPr/>
          </p:nvSpPr>
          <p:spPr bwMode="auto">
            <a:xfrm>
              <a:off x="1007" y="2113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while</a:t>
              </a:r>
            </a:p>
          </p:txBody>
        </p:sp>
        <p:sp>
          <p:nvSpPr>
            <p:cNvPr id="24614" name="Text Box 7"/>
            <p:cNvSpPr txBox="1">
              <a:spLocks noChangeArrowheads="1"/>
            </p:cNvSpPr>
            <p:nvPr/>
          </p:nvSpPr>
          <p:spPr bwMode="auto">
            <a:xfrm>
              <a:off x="720" y="240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&gt;=</a:t>
              </a:r>
            </a:p>
          </p:txBody>
        </p:sp>
        <p:sp>
          <p:nvSpPr>
            <p:cNvPr id="24615" name="Text Box 8"/>
            <p:cNvSpPr txBox="1">
              <a:spLocks noChangeArrowheads="1"/>
            </p:cNvSpPr>
            <p:nvPr/>
          </p:nvSpPr>
          <p:spPr bwMode="auto">
            <a:xfrm>
              <a:off x="624" y="27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n</a:t>
              </a:r>
            </a:p>
          </p:txBody>
        </p:sp>
        <p:sp>
          <p:nvSpPr>
            <p:cNvPr id="24616" name="Text Box 9"/>
            <p:cNvSpPr txBox="1">
              <a:spLocks noChangeArrowheads="1"/>
            </p:cNvSpPr>
            <p:nvPr/>
          </p:nvSpPr>
          <p:spPr bwMode="auto">
            <a:xfrm>
              <a:off x="912" y="27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1</a:t>
              </a:r>
            </a:p>
          </p:txBody>
        </p:sp>
        <p:sp>
          <p:nvSpPr>
            <p:cNvPr id="24617" name="Text Box 10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exp</a:t>
              </a:r>
            </a:p>
          </p:txBody>
        </p:sp>
        <p:sp>
          <p:nvSpPr>
            <p:cNvPr id="24618" name="Text Box 11"/>
            <p:cNvSpPr txBox="1">
              <a:spLocks noChangeArrowheads="1"/>
            </p:cNvSpPr>
            <p:nvPr/>
          </p:nvSpPr>
          <p:spPr bwMode="auto">
            <a:xfrm>
              <a:off x="1584" y="339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exp</a:t>
              </a:r>
            </a:p>
          </p:txBody>
        </p:sp>
        <p:sp>
          <p:nvSpPr>
            <p:cNvPr id="24619" name="Text Box 12"/>
            <p:cNvSpPr txBox="1">
              <a:spLocks noChangeArrowheads="1"/>
            </p:cNvSpPr>
            <p:nvPr/>
          </p:nvSpPr>
          <p:spPr bwMode="auto">
            <a:xfrm>
              <a:off x="1536" y="31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*</a:t>
              </a:r>
            </a:p>
          </p:txBody>
        </p:sp>
        <p:sp>
          <p:nvSpPr>
            <p:cNvPr id="24620" name="Text Box 13"/>
            <p:cNvSpPr txBox="1">
              <a:spLocks noChangeArrowheads="1"/>
            </p:cNvSpPr>
            <p:nvPr/>
          </p:nvSpPr>
          <p:spPr bwMode="auto">
            <a:xfrm>
              <a:off x="1344" y="27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=</a:t>
              </a:r>
            </a:p>
          </p:txBody>
        </p:sp>
        <p:sp>
          <p:nvSpPr>
            <p:cNvPr id="24621" name="Text Box 14"/>
            <p:cNvSpPr txBox="1">
              <a:spLocks noChangeArrowheads="1"/>
            </p:cNvSpPr>
            <p:nvPr/>
          </p:nvSpPr>
          <p:spPr bwMode="auto">
            <a:xfrm>
              <a:off x="1824" y="307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n</a:t>
              </a:r>
            </a:p>
          </p:txBody>
        </p:sp>
        <p:sp>
          <p:nvSpPr>
            <p:cNvPr id="24622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--</a:t>
              </a:r>
            </a:p>
          </p:txBody>
        </p:sp>
        <p:sp>
          <p:nvSpPr>
            <p:cNvPr id="24623" name="Text Box 16"/>
            <p:cNvSpPr txBox="1">
              <a:spLocks noChangeArrowheads="1"/>
            </p:cNvSpPr>
            <p:nvPr/>
          </p:nvSpPr>
          <p:spPr bwMode="auto">
            <a:xfrm>
              <a:off x="1296" y="339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x</a:t>
              </a:r>
            </a:p>
          </p:txBody>
        </p:sp>
        <p:sp>
          <p:nvSpPr>
            <p:cNvPr id="24624" name="Text Box 17"/>
            <p:cNvSpPr txBox="1">
              <a:spLocks noChangeArrowheads="1"/>
            </p:cNvSpPr>
            <p:nvPr/>
          </p:nvSpPr>
          <p:spPr bwMode="auto">
            <a:xfrm>
              <a:off x="1584" y="24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;</a:t>
              </a:r>
            </a:p>
          </p:txBody>
        </p:sp>
        <p:sp>
          <p:nvSpPr>
            <p:cNvPr id="24625" name="Line 18"/>
            <p:cNvSpPr>
              <a:spLocks noChangeShapeType="1"/>
            </p:cNvSpPr>
            <p:nvPr/>
          </p:nvSpPr>
          <p:spPr bwMode="auto">
            <a:xfrm flipH="1">
              <a:off x="960" y="2304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26" name="Line 19"/>
            <p:cNvSpPr>
              <a:spLocks noChangeShapeType="1"/>
            </p:cNvSpPr>
            <p:nvPr/>
          </p:nvSpPr>
          <p:spPr bwMode="auto">
            <a:xfrm>
              <a:off x="1344" y="2304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27" name="Line 20"/>
            <p:cNvSpPr>
              <a:spLocks noChangeShapeType="1"/>
            </p:cNvSpPr>
            <p:nvPr/>
          </p:nvSpPr>
          <p:spPr bwMode="auto">
            <a:xfrm flipH="1">
              <a:off x="720" y="2592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28" name="Line 21"/>
            <p:cNvSpPr>
              <a:spLocks noChangeShapeType="1"/>
            </p:cNvSpPr>
            <p:nvPr/>
          </p:nvSpPr>
          <p:spPr bwMode="auto">
            <a:xfrm>
              <a:off x="912" y="2592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29" name="Line 22"/>
            <p:cNvSpPr>
              <a:spLocks noChangeShapeType="1"/>
            </p:cNvSpPr>
            <p:nvPr/>
          </p:nvSpPr>
          <p:spPr bwMode="auto">
            <a:xfrm flipH="1">
              <a:off x="1488" y="2640"/>
              <a:ext cx="144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0" name="Line 23"/>
            <p:cNvSpPr>
              <a:spLocks noChangeShapeType="1"/>
            </p:cNvSpPr>
            <p:nvPr/>
          </p:nvSpPr>
          <p:spPr bwMode="auto">
            <a:xfrm>
              <a:off x="1728" y="2640"/>
              <a:ext cx="144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1" name="Line 24"/>
            <p:cNvSpPr>
              <a:spLocks noChangeShapeType="1"/>
            </p:cNvSpPr>
            <p:nvPr/>
          </p:nvSpPr>
          <p:spPr bwMode="auto">
            <a:xfrm flipH="1">
              <a:off x="1296" y="292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2" name="Line 25"/>
            <p:cNvSpPr>
              <a:spLocks noChangeShapeType="1"/>
            </p:cNvSpPr>
            <p:nvPr/>
          </p:nvSpPr>
          <p:spPr bwMode="auto">
            <a:xfrm>
              <a:off x="1488" y="292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3" name="Line 26"/>
            <p:cNvSpPr>
              <a:spLocks noChangeShapeType="1"/>
            </p:cNvSpPr>
            <p:nvPr/>
          </p:nvSpPr>
          <p:spPr bwMode="auto">
            <a:xfrm flipH="1">
              <a:off x="1440" y="3264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4" name="Line 27"/>
            <p:cNvSpPr>
              <a:spLocks noChangeShapeType="1"/>
            </p:cNvSpPr>
            <p:nvPr/>
          </p:nvSpPr>
          <p:spPr bwMode="auto">
            <a:xfrm>
              <a:off x="1632" y="3264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35" name="Line 28"/>
            <p:cNvSpPr>
              <a:spLocks noChangeShapeType="1"/>
            </p:cNvSpPr>
            <p:nvPr/>
          </p:nvSpPr>
          <p:spPr bwMode="auto">
            <a:xfrm>
              <a:off x="1920" y="292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</p:grpSp>
      <p:grpSp>
        <p:nvGrpSpPr>
          <p:cNvPr id="680989" name="Group 29"/>
          <p:cNvGrpSpPr>
            <a:grpSpLocks/>
          </p:cNvGrpSpPr>
          <p:nvPr/>
        </p:nvGrpSpPr>
        <p:grpSpPr bwMode="auto">
          <a:xfrm>
            <a:off x="5029200" y="3282950"/>
            <a:ext cx="3048000" cy="2225675"/>
            <a:chOff x="3168" y="1872"/>
            <a:chExt cx="1920" cy="1402"/>
          </a:xfrm>
        </p:grpSpPr>
        <p:sp>
          <p:nvSpPr>
            <p:cNvPr id="24584" name="Text Box 30"/>
            <p:cNvSpPr txBox="1">
              <a:spLocks noChangeArrowheads="1"/>
            </p:cNvSpPr>
            <p:nvPr/>
          </p:nvSpPr>
          <p:spPr bwMode="auto">
            <a:xfrm>
              <a:off x="3984" y="18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for</a:t>
              </a:r>
            </a:p>
          </p:txBody>
        </p:sp>
        <p:sp>
          <p:nvSpPr>
            <p:cNvPr id="24585" name="Text Box 31"/>
            <p:cNvSpPr txBox="1">
              <a:spLocks noChangeArrowheads="1"/>
            </p:cNvSpPr>
            <p:nvPr/>
          </p:nvSpPr>
          <p:spPr bwMode="auto">
            <a:xfrm>
              <a:off x="4752" y="301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i</a:t>
              </a:r>
            </a:p>
          </p:txBody>
        </p:sp>
        <p:sp>
          <p:nvSpPr>
            <p:cNvPr id="24586" name="Text Box 32"/>
            <p:cNvSpPr txBox="1">
              <a:spLocks noChangeArrowheads="1"/>
            </p:cNvSpPr>
            <p:nvPr/>
          </p:nvSpPr>
          <p:spPr bwMode="auto">
            <a:xfrm>
              <a:off x="3168" y="263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int</a:t>
              </a:r>
            </a:p>
          </p:txBody>
        </p:sp>
        <p:sp>
          <p:nvSpPr>
            <p:cNvPr id="24587" name="Text Box 33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=</a:t>
              </a:r>
            </a:p>
          </p:txBody>
        </p:sp>
        <p:sp>
          <p:nvSpPr>
            <p:cNvPr id="24588" name="Text Box 34"/>
            <p:cNvSpPr txBox="1">
              <a:spLocks noChangeArrowheads="1"/>
            </p:cNvSpPr>
            <p:nvPr/>
          </p:nvSpPr>
          <p:spPr bwMode="auto">
            <a:xfrm>
              <a:off x="3552" y="26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0</a:t>
              </a:r>
            </a:p>
          </p:txBody>
        </p:sp>
        <p:sp>
          <p:nvSpPr>
            <p:cNvPr id="24589" name="Text Box 35"/>
            <p:cNvSpPr txBox="1">
              <a:spLocks noChangeArrowheads="1"/>
            </p:cNvSpPr>
            <p:nvPr/>
          </p:nvSpPr>
          <p:spPr bwMode="auto">
            <a:xfrm>
              <a:off x="4464" y="301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4590" name="Text Box 36"/>
            <p:cNvSpPr txBox="1">
              <a:spLocks noChangeArrowheads="1"/>
            </p:cNvSpPr>
            <p:nvPr/>
          </p:nvSpPr>
          <p:spPr bwMode="auto">
            <a:xfrm>
              <a:off x="4560" y="263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[ ]</a:t>
              </a:r>
            </a:p>
          </p:txBody>
        </p:sp>
        <p:sp>
          <p:nvSpPr>
            <p:cNvPr id="24591" name="Text Box 37"/>
            <p:cNvSpPr txBox="1">
              <a:spLocks noChangeArrowheads="1"/>
            </p:cNvSpPr>
            <p:nvPr/>
          </p:nvSpPr>
          <p:spPr bwMode="auto">
            <a:xfrm>
              <a:off x="4272" y="26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i</a:t>
              </a:r>
            </a:p>
          </p:txBody>
        </p:sp>
        <p:sp>
          <p:nvSpPr>
            <p:cNvPr id="24592" name="Text Box 38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i</a:t>
              </a:r>
            </a:p>
          </p:txBody>
        </p:sp>
        <p:sp>
          <p:nvSpPr>
            <p:cNvPr id="24593" name="Text Box 39"/>
            <p:cNvSpPr txBox="1">
              <a:spLocks noChangeArrowheads="1"/>
            </p:cNvSpPr>
            <p:nvPr/>
          </p:nvSpPr>
          <p:spPr bwMode="auto">
            <a:xfrm>
              <a:off x="3984" y="26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n</a:t>
              </a:r>
            </a:p>
          </p:txBody>
        </p:sp>
        <p:sp>
          <p:nvSpPr>
            <p:cNvPr id="24594" name="Text Box 40"/>
            <p:cNvSpPr txBox="1">
              <a:spLocks noChangeArrowheads="1"/>
            </p:cNvSpPr>
            <p:nvPr/>
          </p:nvSpPr>
          <p:spPr bwMode="auto">
            <a:xfrm>
              <a:off x="4848" y="26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0</a:t>
              </a:r>
            </a:p>
          </p:txBody>
        </p:sp>
        <p:sp>
          <p:nvSpPr>
            <p:cNvPr id="24595" name="Text Box 41"/>
            <p:cNvSpPr txBox="1">
              <a:spLocks noChangeArrowheads="1"/>
            </p:cNvSpPr>
            <p:nvPr/>
          </p:nvSpPr>
          <p:spPr bwMode="auto">
            <a:xfrm>
              <a:off x="4224" y="22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++</a:t>
              </a:r>
            </a:p>
          </p:txBody>
        </p:sp>
        <p:sp>
          <p:nvSpPr>
            <p:cNvPr id="24596" name="Text Box 42"/>
            <p:cNvSpPr txBox="1">
              <a:spLocks noChangeArrowheads="1"/>
            </p:cNvSpPr>
            <p:nvPr/>
          </p:nvSpPr>
          <p:spPr bwMode="auto">
            <a:xfrm>
              <a:off x="4704" y="22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=</a:t>
              </a:r>
            </a:p>
          </p:txBody>
        </p:sp>
        <p:sp>
          <p:nvSpPr>
            <p:cNvPr id="24597" name="Text Box 43"/>
            <p:cNvSpPr txBox="1">
              <a:spLocks noChangeArrowheads="1"/>
            </p:cNvSpPr>
            <p:nvPr/>
          </p:nvSpPr>
          <p:spPr bwMode="auto">
            <a:xfrm>
              <a:off x="3840" y="225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&lt;</a:t>
              </a:r>
            </a:p>
          </p:txBody>
        </p:sp>
        <p:sp>
          <p:nvSpPr>
            <p:cNvPr id="24598" name="Line 44"/>
            <p:cNvSpPr>
              <a:spLocks noChangeShapeType="1"/>
            </p:cNvSpPr>
            <p:nvPr/>
          </p:nvSpPr>
          <p:spPr bwMode="auto">
            <a:xfrm flipV="1">
              <a:off x="3600" y="2112"/>
              <a:ext cx="432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599" name="Line 45"/>
            <p:cNvSpPr>
              <a:spLocks noChangeShapeType="1"/>
            </p:cNvSpPr>
            <p:nvPr/>
          </p:nvSpPr>
          <p:spPr bwMode="auto">
            <a:xfrm flipV="1">
              <a:off x="3984" y="2112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0" name="Line 46"/>
            <p:cNvSpPr>
              <a:spLocks noChangeShapeType="1"/>
            </p:cNvSpPr>
            <p:nvPr/>
          </p:nvSpPr>
          <p:spPr bwMode="auto">
            <a:xfrm flipH="1" flipV="1">
              <a:off x="4176" y="2112"/>
              <a:ext cx="192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1" name="Line 47"/>
            <p:cNvSpPr>
              <a:spLocks noChangeShapeType="1"/>
            </p:cNvSpPr>
            <p:nvPr/>
          </p:nvSpPr>
          <p:spPr bwMode="auto">
            <a:xfrm flipH="1" flipV="1">
              <a:off x="4224" y="2112"/>
              <a:ext cx="528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2" name="Line 48"/>
            <p:cNvSpPr>
              <a:spLocks noChangeShapeType="1"/>
            </p:cNvSpPr>
            <p:nvPr/>
          </p:nvSpPr>
          <p:spPr bwMode="auto">
            <a:xfrm flipH="1">
              <a:off x="3312" y="244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3" name="Line 49"/>
            <p:cNvSpPr>
              <a:spLocks noChangeShapeType="1"/>
            </p:cNvSpPr>
            <p:nvPr/>
          </p:nvSpPr>
          <p:spPr bwMode="auto">
            <a:xfrm>
              <a:off x="3504" y="244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4" name="Line 50"/>
            <p:cNvSpPr>
              <a:spLocks noChangeShapeType="1"/>
            </p:cNvSpPr>
            <p:nvPr/>
          </p:nvSpPr>
          <p:spPr bwMode="auto">
            <a:xfrm flipH="1">
              <a:off x="3840" y="2448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5" name="Line 51"/>
            <p:cNvSpPr>
              <a:spLocks noChangeShapeType="1"/>
            </p:cNvSpPr>
            <p:nvPr/>
          </p:nvSpPr>
          <p:spPr bwMode="auto">
            <a:xfrm>
              <a:off x="3984" y="2448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6" name="Line 52"/>
            <p:cNvSpPr>
              <a:spLocks noChangeShapeType="1"/>
            </p:cNvSpPr>
            <p:nvPr/>
          </p:nvSpPr>
          <p:spPr bwMode="auto">
            <a:xfrm>
              <a:off x="4368" y="244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7" name="Line 53"/>
            <p:cNvSpPr>
              <a:spLocks noChangeShapeType="1"/>
            </p:cNvSpPr>
            <p:nvPr/>
          </p:nvSpPr>
          <p:spPr bwMode="auto">
            <a:xfrm flipH="1">
              <a:off x="4704" y="244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8" name="Line 54"/>
            <p:cNvSpPr>
              <a:spLocks noChangeShapeType="1"/>
            </p:cNvSpPr>
            <p:nvPr/>
          </p:nvSpPr>
          <p:spPr bwMode="auto">
            <a:xfrm>
              <a:off x="4848" y="2448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09" name="Text Box 55"/>
            <p:cNvSpPr txBox="1">
              <a:spLocks noChangeArrowheads="1"/>
            </p:cNvSpPr>
            <p:nvPr/>
          </p:nvSpPr>
          <p:spPr bwMode="auto">
            <a:xfrm>
              <a:off x="3216" y="302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CL" sz="2000">
                  <a:latin typeface="Trebuchet MS" pitchFamily="34" charset="0"/>
                </a:rPr>
                <a:t>i</a:t>
              </a:r>
            </a:p>
          </p:txBody>
        </p:sp>
        <p:sp>
          <p:nvSpPr>
            <p:cNvPr id="24610" name="Line 56"/>
            <p:cNvSpPr>
              <a:spLocks noChangeShapeType="1"/>
            </p:cNvSpPr>
            <p:nvPr/>
          </p:nvSpPr>
          <p:spPr bwMode="auto">
            <a:xfrm>
              <a:off x="3312" y="28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11" name="Line 57"/>
            <p:cNvSpPr>
              <a:spLocks noChangeShapeType="1"/>
            </p:cNvSpPr>
            <p:nvPr/>
          </p:nvSpPr>
          <p:spPr bwMode="auto">
            <a:xfrm flipH="1">
              <a:off x="4560" y="288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4612" name="Line 58"/>
            <p:cNvSpPr>
              <a:spLocks noChangeShapeType="1"/>
            </p:cNvSpPr>
            <p:nvPr/>
          </p:nvSpPr>
          <p:spPr bwMode="auto">
            <a:xfrm>
              <a:off x="4704" y="288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 bldLvl="5" autoUpdateAnimBg="0"/>
      <p:bldP spid="68096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400" smtClean="0"/>
              <a:t>Trees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1375" y="5972175"/>
            <a:ext cx="1905000" cy="457200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E64D336-8D6D-4337-A018-E31F563CA17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s-CL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Euler Tour </a:t>
            </a:r>
            <a:r>
              <a:rPr lang="en-US" altLang="es-CL" i="1" smtClean="0"/>
              <a:t>Traversal</a:t>
            </a:r>
            <a:r>
              <a:rPr lang="en-US" altLang="es-CL" smtClean="0"/>
              <a:t>  for BT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7375" y="1309688"/>
            <a:ext cx="7924800" cy="2133600"/>
          </a:xfrm>
        </p:spPr>
        <p:txBody>
          <a:bodyPr/>
          <a:lstStyle/>
          <a:p>
            <a:r>
              <a:rPr lang="en-US" altLang="es-CL" sz="2000" smtClean="0"/>
              <a:t>Generic traversal of a binary tree</a:t>
            </a:r>
          </a:p>
          <a:p>
            <a:r>
              <a:rPr lang="en-US" altLang="es-CL" sz="2000" smtClean="0"/>
              <a:t>Walks around the tree and visits each node three times:</a:t>
            </a:r>
          </a:p>
          <a:p>
            <a:pPr lvl="1"/>
            <a:r>
              <a:rPr lang="en-US" altLang="es-CL" sz="2000" smtClean="0"/>
              <a:t>on the left (preorder)</a:t>
            </a:r>
          </a:p>
          <a:p>
            <a:pPr lvl="1"/>
            <a:r>
              <a:rPr lang="en-US" altLang="es-CL" sz="2000" smtClean="0"/>
              <a:t>from below (inorder)</a:t>
            </a:r>
          </a:p>
          <a:p>
            <a:pPr lvl="1"/>
            <a:r>
              <a:rPr lang="en-US" altLang="es-CL" sz="2000" smtClean="0"/>
              <a:t>on the right (postorder)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4578350" y="36957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Symbol" pitchFamily="18" charset="2"/>
              </a:rPr>
              <a:t>+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664200" y="43053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Symbol" pitchFamily="18" charset="2"/>
                <a:sym typeface="Symbol" pitchFamily="18" charset="2"/>
              </a:rPr>
              <a:t>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492500" y="49149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Symbol" pitchFamily="18" charset="2"/>
              </a:rPr>
              <a:t>-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863725" y="49149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2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949575" y="56007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5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035425" y="56007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1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121275" y="49149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3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207125" y="49149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2</a:t>
            </a:r>
          </a:p>
        </p:txBody>
      </p:sp>
      <p:cxnSp>
        <p:nvCxnSpPr>
          <p:cNvPr id="25614" name="AutoShape 15"/>
          <p:cNvCxnSpPr>
            <a:cxnSpLocks noChangeShapeType="1"/>
            <a:stCxn id="25607" idx="1"/>
            <a:endCxn id="25606" idx="5"/>
          </p:cNvCxnSpPr>
          <p:nvPr/>
        </p:nvCxnSpPr>
        <p:spPr bwMode="auto">
          <a:xfrm flipH="1" flipV="1">
            <a:off x="4903788" y="4030663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AutoShape 16"/>
          <p:cNvCxnSpPr>
            <a:cxnSpLocks noChangeShapeType="1"/>
            <a:stCxn id="25613" idx="0"/>
            <a:endCxn id="25607" idx="5"/>
          </p:cNvCxnSpPr>
          <p:nvPr/>
        </p:nvCxnSpPr>
        <p:spPr bwMode="auto">
          <a:xfrm flipH="1" flipV="1">
            <a:off x="5989638" y="4640263"/>
            <a:ext cx="4079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17"/>
          <p:cNvCxnSpPr>
            <a:cxnSpLocks noChangeShapeType="1"/>
            <a:stCxn id="25612" idx="0"/>
            <a:endCxn id="25607" idx="3"/>
          </p:cNvCxnSpPr>
          <p:nvPr/>
        </p:nvCxnSpPr>
        <p:spPr bwMode="auto">
          <a:xfrm flipV="1">
            <a:off x="5311775" y="4640263"/>
            <a:ext cx="4079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7" name="AutoShape 18"/>
          <p:cNvCxnSpPr>
            <a:cxnSpLocks noChangeShapeType="1"/>
            <a:stCxn id="25611" idx="0"/>
            <a:endCxn id="25608" idx="5"/>
          </p:cNvCxnSpPr>
          <p:nvPr/>
        </p:nvCxnSpPr>
        <p:spPr bwMode="auto">
          <a:xfrm flipH="1" flipV="1">
            <a:off x="3817938" y="5249863"/>
            <a:ext cx="4079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19"/>
          <p:cNvCxnSpPr>
            <a:cxnSpLocks noChangeShapeType="1"/>
            <a:stCxn id="25610" idx="0"/>
            <a:endCxn id="25608" idx="3"/>
          </p:cNvCxnSpPr>
          <p:nvPr/>
        </p:nvCxnSpPr>
        <p:spPr bwMode="auto">
          <a:xfrm flipV="1">
            <a:off x="3140075" y="5249863"/>
            <a:ext cx="4079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9" name="Freeform 23"/>
          <p:cNvSpPr>
            <a:spLocks/>
          </p:cNvSpPr>
          <p:nvPr/>
        </p:nvSpPr>
        <p:spPr bwMode="auto">
          <a:xfrm>
            <a:off x="1598613" y="3467100"/>
            <a:ext cx="5246687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046288" y="4335463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2441575" y="4654550"/>
            <a:ext cx="31908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2808288" y="4335463"/>
            <a:ext cx="3254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25623" name="AutoShape 14"/>
          <p:cNvCxnSpPr>
            <a:cxnSpLocks noChangeShapeType="1"/>
            <a:stCxn id="25606" idx="3"/>
            <a:endCxn id="25626" idx="7"/>
          </p:cNvCxnSpPr>
          <p:nvPr/>
        </p:nvCxnSpPr>
        <p:spPr bwMode="auto">
          <a:xfrm flipH="1">
            <a:off x="2732088" y="4030663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20"/>
          <p:cNvCxnSpPr>
            <a:cxnSpLocks noChangeShapeType="1"/>
            <a:stCxn id="25609" idx="0"/>
            <a:endCxn id="25626" idx="3"/>
          </p:cNvCxnSpPr>
          <p:nvPr/>
        </p:nvCxnSpPr>
        <p:spPr bwMode="auto">
          <a:xfrm flipV="1">
            <a:off x="2054225" y="4640263"/>
            <a:ext cx="4079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AutoShape 21"/>
          <p:cNvCxnSpPr>
            <a:cxnSpLocks noChangeShapeType="1"/>
            <a:stCxn id="25608" idx="1"/>
            <a:endCxn id="25626" idx="5"/>
          </p:cNvCxnSpPr>
          <p:nvPr/>
        </p:nvCxnSpPr>
        <p:spPr bwMode="auto">
          <a:xfrm flipH="1" flipV="1">
            <a:off x="2732088" y="4640263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6" name="Oval 7"/>
          <p:cNvSpPr>
            <a:spLocks noChangeArrowheads="1"/>
          </p:cNvSpPr>
          <p:nvPr/>
        </p:nvSpPr>
        <p:spPr bwMode="auto">
          <a:xfrm>
            <a:off x="2406650" y="43053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Symbol" pitchFamily="18" charset="2"/>
                <a:sym typeface="Symbol" pitchFamily="18" charset="2"/>
              </a:rPr>
              <a:t></a:t>
            </a:r>
            <a:endParaRPr lang="en-US" altLang="es-CL" sz="240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400" smtClean="0"/>
              <a:t>Trees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BF1DD4-07A7-4427-AF3B-13417D77BFF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s-CL" sz="14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Template Method Pattern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6225" y="1363663"/>
            <a:ext cx="3643313" cy="4930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CL" sz="2000" dirty="0" smtClean="0"/>
              <a:t>Generic algorithm that can be specialized by redefining certain steps</a:t>
            </a:r>
          </a:p>
          <a:p>
            <a:pPr>
              <a:lnSpc>
                <a:spcPct val="90000"/>
              </a:lnSpc>
            </a:pPr>
            <a:r>
              <a:rPr lang="en-US" altLang="es-CL" sz="2000" dirty="0" smtClean="0"/>
              <a:t>Implemented by means of an abstract class </a:t>
            </a:r>
          </a:p>
          <a:p>
            <a:pPr>
              <a:lnSpc>
                <a:spcPct val="90000"/>
              </a:lnSpc>
            </a:pPr>
            <a:r>
              <a:rPr lang="en-US" altLang="es-CL" sz="2000" dirty="0" smtClean="0"/>
              <a:t>Visit methods that can be redefined by subclasses</a:t>
            </a:r>
          </a:p>
          <a:p>
            <a:pPr>
              <a:lnSpc>
                <a:spcPct val="90000"/>
              </a:lnSpc>
            </a:pPr>
            <a:r>
              <a:rPr lang="en-US" altLang="es-CL" sz="2000" dirty="0" smtClean="0"/>
              <a:t>Template method </a:t>
            </a:r>
            <a:r>
              <a:rPr lang="en-US" altLang="es-CL" sz="2000" dirty="0" err="1" smtClean="0">
                <a:solidFill>
                  <a:schemeClr val="tx2"/>
                </a:solidFill>
                <a:latin typeface="Arial Narrow" pitchFamily="34" charset="0"/>
              </a:rPr>
              <a:t>eulerTour</a:t>
            </a:r>
            <a:endParaRPr lang="en-US" altLang="es-CL" sz="2000" dirty="0" smtClean="0"/>
          </a:p>
          <a:p>
            <a:pPr lvl="1">
              <a:lnSpc>
                <a:spcPct val="90000"/>
              </a:lnSpc>
            </a:pPr>
            <a:r>
              <a:rPr lang="en-US" altLang="es-CL" sz="1800" dirty="0" smtClean="0"/>
              <a:t>Recursively called on the left and right children</a:t>
            </a:r>
          </a:p>
          <a:p>
            <a:pPr lvl="1">
              <a:lnSpc>
                <a:spcPct val="90000"/>
              </a:lnSpc>
            </a:pPr>
            <a:r>
              <a:rPr lang="en-US" altLang="es-CL" sz="1800" dirty="0" smtClean="0"/>
              <a:t>A </a:t>
            </a:r>
            <a:r>
              <a:rPr lang="en-US" altLang="es-CL" sz="1800" dirty="0" smtClean="0">
                <a:solidFill>
                  <a:schemeClr val="tx2"/>
                </a:solidFill>
                <a:latin typeface="Arial Narrow" pitchFamily="34" charset="0"/>
              </a:rPr>
              <a:t>Result</a:t>
            </a:r>
            <a:r>
              <a:rPr lang="en-US" altLang="es-CL" sz="1800" dirty="0" smtClean="0"/>
              <a:t> object with fields </a:t>
            </a:r>
            <a:r>
              <a:rPr lang="en-US" altLang="es-CL" sz="1800" dirty="0" err="1" smtClean="0">
                <a:solidFill>
                  <a:schemeClr val="tx2"/>
                </a:solidFill>
                <a:latin typeface="Arial Narrow" pitchFamily="34" charset="0"/>
              </a:rPr>
              <a:t>leftResult</a:t>
            </a:r>
            <a:r>
              <a:rPr lang="en-US" altLang="es-CL" sz="1800" dirty="0" smtClean="0"/>
              <a:t>,</a:t>
            </a:r>
            <a:r>
              <a:rPr lang="en-US" altLang="es-CL" sz="18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altLang="es-CL" sz="1800" dirty="0" err="1" smtClean="0">
                <a:solidFill>
                  <a:schemeClr val="tx2"/>
                </a:solidFill>
                <a:latin typeface="Arial Narrow" pitchFamily="34" charset="0"/>
              </a:rPr>
              <a:t>rightResult</a:t>
            </a:r>
            <a:r>
              <a:rPr lang="en-US" altLang="es-CL" sz="18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altLang="es-CL" sz="1800" dirty="0" smtClean="0"/>
              <a:t>and</a:t>
            </a:r>
            <a:r>
              <a:rPr lang="en-US" altLang="es-CL" sz="18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altLang="es-CL" sz="1800" dirty="0" err="1" smtClean="0">
                <a:solidFill>
                  <a:schemeClr val="tx2"/>
                </a:solidFill>
                <a:latin typeface="Arial Narrow" pitchFamily="34" charset="0"/>
              </a:rPr>
              <a:t>finalResult</a:t>
            </a:r>
            <a:r>
              <a:rPr lang="en-US" altLang="es-CL" sz="1800" dirty="0" smtClean="0"/>
              <a:t> keeps track of the output of the recursive calls to </a:t>
            </a:r>
            <a:r>
              <a:rPr lang="en-US" altLang="es-CL" sz="1800" dirty="0" err="1" smtClean="0">
                <a:solidFill>
                  <a:schemeClr val="tx2"/>
                </a:solidFill>
                <a:latin typeface="Arial Narrow" pitchFamily="34" charset="0"/>
              </a:rPr>
              <a:t>eulerTour</a:t>
            </a:r>
            <a:endParaRPr lang="en-US" altLang="es-CL" sz="1800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067175" y="1349375"/>
            <a:ext cx="4724400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defTabSz="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defTabSz="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public abstract class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EulerTour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protected </a:t>
            </a:r>
            <a:r>
              <a:rPr lang="en-US" altLang="es-CL" sz="1800">
                <a:latin typeface="Arial Narrow" pitchFamily="34" charset="0"/>
              </a:rPr>
              <a:t>BinaryTree tree;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visitExternal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 }</a:t>
            </a:r>
            <a:r>
              <a:rPr lang="en-US" altLang="es-CL" sz="1800">
                <a:latin typeface="Arial Narrow" pitchFamily="34" charset="0"/>
              </a:rPr>
              <a:t/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visitLeft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 }</a:t>
            </a:r>
            <a:r>
              <a:rPr lang="en-US" altLang="es-CL" sz="1800">
                <a:latin typeface="Arial Narrow" pitchFamily="34" charset="0"/>
              </a:rPr>
              <a:t/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visitBelow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 }</a:t>
            </a:r>
            <a:r>
              <a:rPr lang="en-US" altLang="es-CL" sz="1800">
                <a:latin typeface="Arial Narrow" pitchFamily="34" charset="0"/>
              </a:rPr>
              <a:t>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visitRight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 }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 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</a:t>
            </a:r>
            <a:r>
              <a:rPr lang="en-US" altLang="es-CL" sz="1800">
                <a:latin typeface="Arial Narrow" pitchFamily="34" charset="0"/>
              </a:rPr>
              <a:t>Object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eulerTour</a:t>
            </a:r>
            <a:r>
              <a:rPr lang="en-US" altLang="es-CL" sz="1800">
                <a:latin typeface="Arial Narrow" pitchFamily="34" charset="0"/>
              </a:rPr>
              <a:t>(Position p)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 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es-CL" sz="1800">
                <a:latin typeface="Arial Narrow" pitchFamily="34" charset="0"/>
              </a:rPr>
              <a:t>Result r = new Result();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if </a:t>
            </a:r>
            <a:r>
              <a:rPr lang="en-US" altLang="es-CL" sz="1800">
                <a:latin typeface="Arial Narrow" pitchFamily="34" charset="0"/>
              </a:rPr>
              <a:t>tree.isExternal(p)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en-US" altLang="es-CL" sz="1800">
                <a:latin typeface="Arial Narrow" pitchFamily="34" charset="0"/>
              </a:rPr>
              <a:t> visitExternal(p, r);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}</a:t>
            </a:r>
            <a:r>
              <a:rPr lang="en-US" altLang="es-CL" sz="1800">
                <a:latin typeface="Arial Narrow" pitchFamily="34" charset="0"/>
              </a:rPr>
              <a:t/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else {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		</a:t>
            </a:r>
            <a:r>
              <a:rPr lang="en-US" altLang="es-CL" sz="1800">
                <a:latin typeface="Arial Narrow" pitchFamily="34" charset="0"/>
              </a:rPr>
              <a:t>visitLeft(p, r);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r.leftResult = eulerTour(tree.left(p));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		</a:t>
            </a:r>
            <a:r>
              <a:rPr lang="en-US" altLang="es-CL" sz="1800">
                <a:latin typeface="Arial Narrow" pitchFamily="34" charset="0"/>
              </a:rPr>
              <a:t>visitBelow(p, r);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r.rightResult = eulerTour(tree.right(p));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visitRight(p, r);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return</a:t>
            </a:r>
            <a:r>
              <a:rPr lang="en-US" altLang="es-CL" sz="1800">
                <a:latin typeface="Arial Narrow" pitchFamily="34" charset="0"/>
              </a:rPr>
              <a:t> r.finalResult; 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}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400" smtClean="0"/>
              <a:t>Trees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8F85C2-16B4-470E-BD51-A6EF9B6C0D6F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s-CL" sz="14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s-CL" smtClean="0"/>
              <a:t>Specializations of EulerTour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3538" y="1393825"/>
            <a:ext cx="3522662" cy="4779963"/>
          </a:xfrm>
        </p:spPr>
        <p:txBody>
          <a:bodyPr/>
          <a:lstStyle/>
          <a:p>
            <a:r>
              <a:rPr lang="en-US" altLang="es-CL" sz="2000" smtClean="0"/>
              <a:t>We show how to specialize class EulerTour to evaluate an arithmetic expression</a:t>
            </a:r>
          </a:p>
          <a:p>
            <a:r>
              <a:rPr lang="en-US" altLang="es-CL" sz="2000" smtClean="0"/>
              <a:t>Assumptions</a:t>
            </a:r>
          </a:p>
          <a:p>
            <a:pPr lvl="1"/>
            <a:r>
              <a:rPr lang="en-US" altLang="es-CL" sz="1800" smtClean="0"/>
              <a:t>External nodes store Integer objects</a:t>
            </a:r>
          </a:p>
          <a:p>
            <a:pPr lvl="1"/>
            <a:r>
              <a:rPr lang="en-US" altLang="es-CL" sz="1800" smtClean="0"/>
              <a:t>Internal nodes store </a:t>
            </a:r>
            <a:r>
              <a:rPr lang="en-US" altLang="es-CL" sz="1800" smtClean="0">
                <a:solidFill>
                  <a:schemeClr val="tx2"/>
                </a:solidFill>
                <a:latin typeface="Arial Narrow" pitchFamily="34" charset="0"/>
              </a:rPr>
              <a:t>Operator</a:t>
            </a:r>
            <a:r>
              <a:rPr lang="en-US" altLang="es-CL" sz="1800" smtClean="0"/>
              <a:t> objects supporting method</a:t>
            </a:r>
          </a:p>
          <a:p>
            <a:pPr lvl="1">
              <a:buFont typeface="Wingdings" pitchFamily="2" charset="2"/>
              <a:buNone/>
            </a:pPr>
            <a:r>
              <a:rPr lang="en-US" altLang="es-CL" sz="1800" smtClean="0">
                <a:solidFill>
                  <a:schemeClr val="tx2"/>
                </a:solidFill>
                <a:latin typeface="Arial Narrow" pitchFamily="34" charset="0"/>
              </a:rPr>
              <a:t>	operation </a:t>
            </a:r>
            <a:r>
              <a:rPr lang="en-US" altLang="es-CL" sz="1800" smtClean="0">
                <a:latin typeface="Arial Narrow" pitchFamily="34" charset="0"/>
              </a:rPr>
              <a:t>(Integer, Integer) 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078288" y="1409700"/>
            <a:ext cx="4648200" cy="449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defTabSz="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defTabSz="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defTabSz="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public class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EvaluateExpression</a:t>
            </a:r>
            <a:b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					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extends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EulerTour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visitExternal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es-CL" sz="1800">
                <a:latin typeface="Arial Narrow" pitchFamily="34" charset="0"/>
              </a:rPr>
              <a:t>r.finalResult = (Integer) p.element();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 }</a:t>
            </a:r>
            <a:endParaRPr lang="en-US" altLang="es-CL" sz="1800">
              <a:latin typeface="Arial Narrow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latin typeface="Arial Narrow" pitchFamily="34" charset="0"/>
              </a:rPr>
              <a:t>	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protected void</a:t>
            </a:r>
            <a:r>
              <a:rPr lang="en-US" altLang="es-CL" sz="1800">
                <a:latin typeface="Arial Narrow" pitchFamily="34" charset="0"/>
              </a:rPr>
              <a:t> </a:t>
            </a:r>
            <a:r>
              <a:rPr lang="en-US" altLang="es-CL" sz="1800">
                <a:solidFill>
                  <a:schemeClr val="tx2"/>
                </a:solidFill>
                <a:latin typeface="Arial Narrow" pitchFamily="34" charset="0"/>
              </a:rPr>
              <a:t>visitRight</a:t>
            </a:r>
            <a:r>
              <a:rPr lang="en-US" altLang="es-CL" sz="1800">
                <a:latin typeface="Arial Narrow" pitchFamily="34" charset="0"/>
              </a:rPr>
              <a:t>(Position p, Result r) </a:t>
            </a: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es-CL" sz="1800">
                <a:latin typeface="Arial Narrow" pitchFamily="34" charset="0"/>
              </a:rPr>
              <a:t>Operator op = (Operator) p.element();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altLang="es-CL" sz="1800">
                <a:latin typeface="Arial Narrow" pitchFamily="34" charset="0"/>
              </a:rPr>
              <a:t>r.finalResult = op.operation(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				(Integer) r.leftResult,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				(Integer) r.rightResult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latin typeface="Arial Narrow" pitchFamily="34" charset="0"/>
              </a:rPr>
              <a:t>								);</a:t>
            </a:r>
            <a:br>
              <a:rPr lang="en-US" altLang="es-CL" sz="1800">
                <a:latin typeface="Arial Narrow" pitchFamily="34" charset="0"/>
              </a:rPr>
            </a:b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 	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	…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8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sz="3600" dirty="0" err="1" smtClean="0"/>
              <a:t>Binary</a:t>
            </a:r>
            <a:r>
              <a:rPr lang="es-CL" sz="3600" dirty="0" smtClean="0"/>
              <a:t> </a:t>
            </a:r>
            <a:r>
              <a:rPr lang="es-CL" sz="3600" dirty="0" err="1" smtClean="0"/>
              <a:t>tree</a:t>
            </a:r>
            <a:r>
              <a:rPr lang="es-CL" sz="3600" dirty="0" smtClean="0"/>
              <a:t> </a:t>
            </a:r>
            <a:r>
              <a:rPr lang="es-CL" sz="3600" dirty="0" err="1" smtClean="0"/>
              <a:t>implementation</a:t>
            </a:r>
            <a:endParaRPr lang="en-US" sz="36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AF29A1-50E8-4737-8F3A-65F12604EDCA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s-C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CE405C-69F1-491A-A35F-27355ABEE3D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s-CL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016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Array-Based Representation of Binary Trees</a:t>
            </a:r>
            <a:endParaRPr lang="en-US" altLang="en-US" sz="2800" smtClean="0"/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501775"/>
            <a:ext cx="52578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nodes are stored in an array</a:t>
            </a:r>
          </a:p>
        </p:txBody>
      </p:sp>
      <p:grpSp>
        <p:nvGrpSpPr>
          <p:cNvPr id="685060" name="Group 4"/>
          <p:cNvGrpSpPr>
            <a:grpSpLocks/>
          </p:cNvGrpSpPr>
          <p:nvPr/>
        </p:nvGrpSpPr>
        <p:grpSpPr bwMode="auto">
          <a:xfrm>
            <a:off x="457200" y="2263775"/>
            <a:ext cx="5181600" cy="1866900"/>
            <a:chOff x="336" y="1368"/>
            <a:chExt cx="3264" cy="1176"/>
          </a:xfrm>
        </p:grpSpPr>
        <p:sp>
          <p:nvSpPr>
            <p:cNvPr id="30754" name="Line 5"/>
            <p:cNvSpPr>
              <a:spLocks noChangeShapeType="1"/>
            </p:cNvSpPr>
            <p:nvPr/>
          </p:nvSpPr>
          <p:spPr bwMode="auto">
            <a:xfrm>
              <a:off x="3312" y="1632"/>
              <a:ext cx="96" cy="528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30755" name="Line 6"/>
            <p:cNvSpPr>
              <a:spLocks noChangeShapeType="1"/>
            </p:cNvSpPr>
            <p:nvPr/>
          </p:nvSpPr>
          <p:spPr bwMode="auto">
            <a:xfrm>
              <a:off x="2832" y="1632"/>
              <a:ext cx="0" cy="576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30756" name="Line 7"/>
            <p:cNvSpPr>
              <a:spLocks noChangeShapeType="1"/>
            </p:cNvSpPr>
            <p:nvPr/>
          </p:nvSpPr>
          <p:spPr bwMode="auto">
            <a:xfrm flipH="1">
              <a:off x="2400" y="1632"/>
              <a:ext cx="48" cy="480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30757" name="Line 8"/>
            <p:cNvSpPr>
              <a:spLocks noChangeShapeType="1"/>
            </p:cNvSpPr>
            <p:nvPr/>
          </p:nvSpPr>
          <p:spPr bwMode="auto">
            <a:xfrm>
              <a:off x="1488" y="1632"/>
              <a:ext cx="192" cy="528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30758" name="Line 9"/>
            <p:cNvSpPr>
              <a:spLocks noChangeShapeType="1"/>
            </p:cNvSpPr>
            <p:nvPr/>
          </p:nvSpPr>
          <p:spPr bwMode="auto">
            <a:xfrm>
              <a:off x="1104" y="1632"/>
              <a:ext cx="240" cy="672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30759" name="Line 10"/>
            <p:cNvSpPr>
              <a:spLocks noChangeShapeType="1"/>
            </p:cNvSpPr>
            <p:nvPr/>
          </p:nvSpPr>
          <p:spPr bwMode="auto">
            <a:xfrm>
              <a:off x="624" y="1632"/>
              <a:ext cx="480" cy="576"/>
            </a:xfrm>
            <a:prstGeom prst="line">
              <a:avLst/>
            </a:prstGeom>
            <a:noFill/>
            <a:ln w="9525">
              <a:solidFill>
                <a:srgbClr val="8345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grpSp>
          <p:nvGrpSpPr>
            <p:cNvPr id="30760" name="Group 11"/>
            <p:cNvGrpSpPr>
              <a:grpSpLocks/>
            </p:cNvGrpSpPr>
            <p:nvPr/>
          </p:nvGrpSpPr>
          <p:grpSpPr bwMode="auto">
            <a:xfrm>
              <a:off x="336" y="1368"/>
              <a:ext cx="3264" cy="480"/>
              <a:chOff x="336" y="1608"/>
              <a:chExt cx="3264" cy="480"/>
            </a:xfrm>
          </p:grpSpPr>
          <p:sp>
            <p:nvSpPr>
              <p:cNvPr id="30762" name="AutoShape 12"/>
              <p:cNvSpPr>
                <a:spLocks noChangeArrowheads="1"/>
              </p:cNvSpPr>
              <p:nvPr/>
            </p:nvSpPr>
            <p:spPr bwMode="auto">
              <a:xfrm>
                <a:off x="336" y="1608"/>
                <a:ext cx="3264" cy="4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3" name="Rectangle 13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4" name="Rectangle 14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5" name="Rectangle 1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6" name="Rectangle 16"/>
              <p:cNvSpPr>
                <a:spLocks noChangeArrowheads="1"/>
              </p:cNvSpPr>
              <p:nvPr/>
            </p:nvSpPr>
            <p:spPr bwMode="auto">
              <a:xfrm>
                <a:off x="2256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7" name="Rectangle 1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8" name="Rectangle 18"/>
              <p:cNvSpPr>
                <a:spLocks noChangeArrowheads="1"/>
              </p:cNvSpPr>
              <p:nvPr/>
            </p:nvSpPr>
            <p:spPr bwMode="auto">
              <a:xfrm>
                <a:off x="3120" y="1680"/>
                <a:ext cx="336" cy="33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/>
              </a:p>
            </p:txBody>
          </p:sp>
          <p:sp>
            <p:nvSpPr>
              <p:cNvPr id="30769" name="Text Box 19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30761" name="Text Box 20"/>
            <p:cNvSpPr txBox="1">
              <a:spLocks noChangeArrowheads="1"/>
            </p:cNvSpPr>
            <p:nvPr/>
          </p:nvSpPr>
          <p:spPr bwMode="auto">
            <a:xfrm>
              <a:off x="1996" y="225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685077" name="Rectangle 21"/>
          <p:cNvSpPr>
            <a:spLocks noChangeArrowheads="1"/>
          </p:cNvSpPr>
          <p:nvPr/>
        </p:nvSpPr>
        <p:spPr bwMode="auto">
          <a:xfrm>
            <a:off x="228600" y="4016375"/>
            <a:ext cx="5715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let rank(node) be defined as follows rank(root) = 1</a:t>
            </a:r>
          </a:p>
          <a:p>
            <a:pPr lvl="1" eaLnBrk="1" hangingPunct="1"/>
            <a:r>
              <a:rPr lang="en-US" altLang="en-US" sz="2000"/>
              <a:t>if node is the left child of parent(node), 	rank(node) = 2</a:t>
            </a:r>
            <a:r>
              <a:rPr lang="ar-SA" altLang="es-CL" sz="2000">
                <a:cs typeface="Arial" charset="0"/>
              </a:rPr>
              <a:t>*</a:t>
            </a:r>
            <a:r>
              <a:rPr lang="en-US" altLang="en-US" sz="2000"/>
              <a:t>rank(parent(node))</a:t>
            </a:r>
          </a:p>
          <a:p>
            <a:pPr lvl="1" eaLnBrk="1" hangingPunct="1"/>
            <a:r>
              <a:rPr lang="en-US" altLang="en-US" sz="2000"/>
              <a:t>if node is the right child of parent(node), 	rank(node) = 2</a:t>
            </a:r>
            <a:r>
              <a:rPr lang="ar-SA" altLang="es-CL" sz="2000">
                <a:cs typeface="Arial" charset="0"/>
              </a:rPr>
              <a:t>*</a:t>
            </a:r>
            <a:r>
              <a:rPr lang="en-US" altLang="en-US" sz="2000"/>
              <a:t>rank(parent(node))+1</a:t>
            </a:r>
          </a:p>
        </p:txBody>
      </p:sp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7315200" y="160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85079" name="Text Box 23"/>
          <p:cNvSpPr txBox="1">
            <a:spLocks noChangeArrowheads="1"/>
          </p:cNvSpPr>
          <p:nvPr/>
        </p:nvSpPr>
        <p:spPr bwMode="auto">
          <a:xfrm>
            <a:off x="6635750" y="2805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85080" name="Text Box 24"/>
          <p:cNvSpPr txBox="1">
            <a:spLocks noChangeArrowheads="1"/>
          </p:cNvSpPr>
          <p:nvPr/>
        </p:nvSpPr>
        <p:spPr bwMode="auto">
          <a:xfrm>
            <a:off x="8464550" y="2805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85081" name="Text Box 25"/>
          <p:cNvSpPr txBox="1">
            <a:spLocks noChangeArrowheads="1"/>
          </p:cNvSpPr>
          <p:nvPr/>
        </p:nvSpPr>
        <p:spPr bwMode="auto">
          <a:xfrm>
            <a:off x="7854950" y="394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0731" name="Text Box 26"/>
          <p:cNvSpPr txBox="1">
            <a:spLocks noChangeArrowheads="1"/>
          </p:cNvSpPr>
          <p:nvPr/>
        </p:nvSpPr>
        <p:spPr bwMode="auto">
          <a:xfrm>
            <a:off x="8921750" y="3962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85083" name="Text Box 27"/>
          <p:cNvSpPr txBox="1">
            <a:spLocks noChangeArrowheads="1"/>
          </p:cNvSpPr>
          <p:nvPr/>
        </p:nvSpPr>
        <p:spPr bwMode="auto">
          <a:xfrm>
            <a:off x="6254750" y="394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85084" name="Text Box 28"/>
          <p:cNvSpPr txBox="1">
            <a:spLocks noChangeArrowheads="1"/>
          </p:cNvSpPr>
          <p:nvPr/>
        </p:nvSpPr>
        <p:spPr bwMode="auto">
          <a:xfrm>
            <a:off x="7473950" y="394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85085" name="Text Box 29"/>
          <p:cNvSpPr txBox="1">
            <a:spLocks noChangeArrowheads="1"/>
          </p:cNvSpPr>
          <p:nvPr/>
        </p:nvSpPr>
        <p:spPr bwMode="auto">
          <a:xfrm>
            <a:off x="6635750" y="52435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7797800" y="52435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685087" name="Group 31"/>
          <p:cNvGrpSpPr>
            <a:grpSpLocks/>
          </p:cNvGrpSpPr>
          <p:nvPr/>
        </p:nvGrpSpPr>
        <p:grpSpPr bwMode="auto">
          <a:xfrm>
            <a:off x="6489700" y="1868488"/>
            <a:ext cx="2486025" cy="4060825"/>
            <a:chOff x="4042" y="1378"/>
            <a:chExt cx="1566" cy="2558"/>
          </a:xfrm>
        </p:grpSpPr>
        <p:sp>
          <p:nvSpPr>
            <p:cNvPr id="30737" name="Oval 32"/>
            <p:cNvSpPr>
              <a:spLocks noChangeArrowheads="1"/>
            </p:cNvSpPr>
            <p:nvPr/>
          </p:nvSpPr>
          <p:spPr bwMode="auto">
            <a:xfrm>
              <a:off x="4704" y="1378"/>
              <a:ext cx="23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38" name="Oval 33"/>
            <p:cNvSpPr>
              <a:spLocks noChangeArrowheads="1"/>
            </p:cNvSpPr>
            <p:nvPr/>
          </p:nvSpPr>
          <p:spPr bwMode="auto">
            <a:xfrm>
              <a:off x="4754" y="3682"/>
              <a:ext cx="23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0739" name="Oval 34"/>
            <p:cNvSpPr>
              <a:spLocks noChangeArrowheads="1"/>
            </p:cNvSpPr>
            <p:nvPr/>
          </p:nvSpPr>
          <p:spPr bwMode="auto">
            <a:xfrm>
              <a:off x="4322" y="3682"/>
              <a:ext cx="23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740" name="Oval 35"/>
            <p:cNvSpPr>
              <a:spLocks noChangeArrowheads="1"/>
            </p:cNvSpPr>
            <p:nvPr/>
          </p:nvSpPr>
          <p:spPr bwMode="auto">
            <a:xfrm>
              <a:off x="4527" y="2900"/>
              <a:ext cx="21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41" name="Oval 36"/>
            <p:cNvSpPr>
              <a:spLocks noChangeArrowheads="1"/>
            </p:cNvSpPr>
            <p:nvPr/>
          </p:nvSpPr>
          <p:spPr bwMode="auto">
            <a:xfrm>
              <a:off x="4042" y="2900"/>
              <a:ext cx="22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42" name="Oval 37"/>
            <p:cNvSpPr>
              <a:spLocks noChangeArrowheads="1"/>
            </p:cNvSpPr>
            <p:nvPr/>
          </p:nvSpPr>
          <p:spPr bwMode="auto">
            <a:xfrm>
              <a:off x="5138" y="2146"/>
              <a:ext cx="23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43" name="Oval 38"/>
            <p:cNvSpPr>
              <a:spLocks noChangeArrowheads="1"/>
            </p:cNvSpPr>
            <p:nvPr/>
          </p:nvSpPr>
          <p:spPr bwMode="auto">
            <a:xfrm>
              <a:off x="5014" y="2898"/>
              <a:ext cx="229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44" name="Oval 39"/>
            <p:cNvSpPr>
              <a:spLocks noChangeArrowheads="1"/>
            </p:cNvSpPr>
            <p:nvPr/>
          </p:nvSpPr>
          <p:spPr bwMode="auto">
            <a:xfrm>
              <a:off x="4278" y="2146"/>
              <a:ext cx="229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0745" name="AutoShape 40"/>
            <p:cNvCxnSpPr>
              <a:cxnSpLocks noChangeShapeType="1"/>
              <a:stCxn id="30737" idx="4"/>
              <a:endCxn id="30744" idx="0"/>
            </p:cNvCxnSpPr>
            <p:nvPr/>
          </p:nvCxnSpPr>
          <p:spPr bwMode="auto">
            <a:xfrm flipH="1">
              <a:off x="4393" y="1632"/>
              <a:ext cx="430" cy="5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6" name="AutoShape 41"/>
            <p:cNvCxnSpPr>
              <a:cxnSpLocks noChangeShapeType="1"/>
              <a:stCxn id="30742" idx="4"/>
              <a:endCxn id="30743" idx="0"/>
            </p:cNvCxnSpPr>
            <p:nvPr/>
          </p:nvCxnSpPr>
          <p:spPr bwMode="auto">
            <a:xfrm flipH="1">
              <a:off x="5129" y="2400"/>
              <a:ext cx="128" cy="4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7" name="AutoShape 42"/>
            <p:cNvCxnSpPr>
              <a:cxnSpLocks noChangeShapeType="1"/>
              <a:stCxn id="30737" idx="4"/>
              <a:endCxn id="30742" idx="0"/>
            </p:cNvCxnSpPr>
            <p:nvPr/>
          </p:nvCxnSpPr>
          <p:spPr bwMode="auto">
            <a:xfrm>
              <a:off x="4823" y="1632"/>
              <a:ext cx="434" cy="5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8" name="AutoShape 43"/>
            <p:cNvCxnSpPr>
              <a:cxnSpLocks noChangeShapeType="1"/>
              <a:stCxn id="30744" idx="4"/>
              <a:endCxn id="30741" idx="0"/>
            </p:cNvCxnSpPr>
            <p:nvPr/>
          </p:nvCxnSpPr>
          <p:spPr bwMode="auto">
            <a:xfrm flipH="1">
              <a:off x="4153" y="2400"/>
              <a:ext cx="240" cy="5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9" name="AutoShape 44"/>
            <p:cNvCxnSpPr>
              <a:cxnSpLocks noChangeShapeType="1"/>
              <a:stCxn id="30744" idx="4"/>
              <a:endCxn id="30740" idx="0"/>
            </p:cNvCxnSpPr>
            <p:nvPr/>
          </p:nvCxnSpPr>
          <p:spPr bwMode="auto">
            <a:xfrm>
              <a:off x="4393" y="2400"/>
              <a:ext cx="239" cy="5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0" name="AutoShape 45"/>
            <p:cNvCxnSpPr>
              <a:cxnSpLocks noChangeShapeType="1"/>
              <a:stCxn id="30740" idx="4"/>
              <a:endCxn id="30739" idx="0"/>
            </p:cNvCxnSpPr>
            <p:nvPr/>
          </p:nvCxnSpPr>
          <p:spPr bwMode="auto">
            <a:xfrm flipH="1">
              <a:off x="4441" y="3154"/>
              <a:ext cx="191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1" name="AutoShape 46"/>
            <p:cNvCxnSpPr>
              <a:cxnSpLocks noChangeShapeType="1"/>
              <a:stCxn id="30740" idx="4"/>
              <a:endCxn id="30738" idx="0"/>
            </p:cNvCxnSpPr>
            <p:nvPr/>
          </p:nvCxnSpPr>
          <p:spPr bwMode="auto">
            <a:xfrm>
              <a:off x="4632" y="3154"/>
              <a:ext cx="241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2" name="Oval 47"/>
            <p:cNvSpPr>
              <a:spLocks noChangeArrowheads="1"/>
            </p:cNvSpPr>
            <p:nvPr/>
          </p:nvSpPr>
          <p:spPr bwMode="auto">
            <a:xfrm>
              <a:off x="5422" y="2900"/>
              <a:ext cx="18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J</a:t>
              </a:r>
            </a:p>
          </p:txBody>
        </p:sp>
        <p:cxnSp>
          <p:nvCxnSpPr>
            <p:cNvPr id="30753" name="AutoShape 48"/>
            <p:cNvCxnSpPr>
              <a:cxnSpLocks noChangeShapeType="1"/>
              <a:stCxn id="30742" idx="4"/>
              <a:endCxn id="30752" idx="0"/>
            </p:cNvCxnSpPr>
            <p:nvPr/>
          </p:nvCxnSpPr>
          <p:spPr bwMode="auto">
            <a:xfrm>
              <a:off x="5257" y="2400"/>
              <a:ext cx="258" cy="5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77" grpId="0"/>
      <p:bldP spid="685078" grpId="0"/>
      <p:bldP spid="685079" grpId="0"/>
      <p:bldP spid="685080" grpId="0"/>
      <p:bldP spid="685081" grpId="0"/>
      <p:bldP spid="30731" grpId="0"/>
      <p:bldP spid="685083" grpId="0"/>
      <p:bldP spid="685084" grpId="0"/>
      <p:bldP spid="685085" grpId="0"/>
      <p:bldP spid="6850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F737D3-AD20-4957-92E6-D7C3351959F1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s-CL" sz="1400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342188" y="1328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662738" y="2533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281738" y="3676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00938" y="3676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662738" y="4972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824788" y="4972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567613" y="1597025"/>
            <a:ext cx="376237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A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646988" y="5254625"/>
            <a:ext cx="376237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H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6961188" y="5254625"/>
            <a:ext cx="376237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G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7286625" y="4013200"/>
            <a:ext cx="3333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F</a:t>
            </a: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6516688" y="4013200"/>
            <a:ext cx="34925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E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891338" y="2816225"/>
            <a:ext cx="363537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</a:t>
            </a:r>
          </a:p>
        </p:txBody>
      </p:sp>
      <p:cxnSp>
        <p:nvCxnSpPr>
          <p:cNvPr id="31759" name="AutoShape 15"/>
          <p:cNvCxnSpPr>
            <a:cxnSpLocks noChangeShapeType="1"/>
            <a:stCxn id="31753" idx="4"/>
            <a:endCxn id="31758" idx="0"/>
          </p:cNvCxnSpPr>
          <p:nvPr/>
        </p:nvCxnSpPr>
        <p:spPr bwMode="auto">
          <a:xfrm flipH="1">
            <a:off x="7073900" y="2000250"/>
            <a:ext cx="682625" cy="815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58" idx="4"/>
            <a:endCxn id="31757" idx="0"/>
          </p:cNvCxnSpPr>
          <p:nvPr/>
        </p:nvCxnSpPr>
        <p:spPr bwMode="auto">
          <a:xfrm flipH="1">
            <a:off x="6692900" y="3219450"/>
            <a:ext cx="381000" cy="793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58" idx="4"/>
            <a:endCxn id="31756" idx="0"/>
          </p:cNvCxnSpPr>
          <p:nvPr/>
        </p:nvCxnSpPr>
        <p:spPr bwMode="auto">
          <a:xfrm>
            <a:off x="7073900" y="3219450"/>
            <a:ext cx="379413" cy="793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56" idx="4"/>
            <a:endCxn id="31755" idx="0"/>
          </p:cNvCxnSpPr>
          <p:nvPr/>
        </p:nvCxnSpPr>
        <p:spPr bwMode="auto">
          <a:xfrm flipH="1">
            <a:off x="7150100" y="4416425"/>
            <a:ext cx="303213" cy="838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9"/>
          <p:cNvCxnSpPr>
            <a:cxnSpLocks noChangeShapeType="1"/>
            <a:stCxn id="31756" idx="4"/>
            <a:endCxn id="31754" idx="0"/>
          </p:cNvCxnSpPr>
          <p:nvPr/>
        </p:nvCxnSpPr>
        <p:spPr bwMode="auto">
          <a:xfrm>
            <a:off x="7453313" y="4416425"/>
            <a:ext cx="382587" cy="838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011738" y="5145088"/>
            <a:ext cx="152400" cy="8382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249738" y="5145088"/>
            <a:ext cx="0" cy="9144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3563938" y="5145088"/>
            <a:ext cx="76200" cy="7620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116138" y="5145088"/>
            <a:ext cx="304800" cy="8382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1506538" y="5145088"/>
            <a:ext cx="381000" cy="10668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744538" y="5145088"/>
            <a:ext cx="762000" cy="914400"/>
          </a:xfrm>
          <a:prstGeom prst="line">
            <a:avLst/>
          </a:prstGeom>
          <a:noFill/>
          <a:ln w="9525">
            <a:solidFill>
              <a:srgbClr val="8345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287338" y="4840288"/>
            <a:ext cx="5181600" cy="762000"/>
            <a:chOff x="336" y="1608"/>
            <a:chExt cx="3264" cy="480"/>
          </a:xfrm>
        </p:grpSpPr>
        <p:sp>
          <p:nvSpPr>
            <p:cNvPr id="31773" name="AutoShape 27"/>
            <p:cNvSpPr>
              <a:spLocks noChangeArrowheads="1"/>
            </p:cNvSpPr>
            <p:nvPr/>
          </p:nvSpPr>
          <p:spPr bwMode="auto">
            <a:xfrm>
              <a:off x="336" y="1608"/>
              <a:ext cx="3264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480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912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6" name="Rectangle 30"/>
            <p:cNvSpPr>
              <a:spLocks noChangeArrowheads="1"/>
            </p:cNvSpPr>
            <p:nvPr/>
          </p:nvSpPr>
          <p:spPr bwMode="auto">
            <a:xfrm>
              <a:off x="1344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7" name="Rectangle 31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8" name="Rectangle 32"/>
            <p:cNvSpPr>
              <a:spLocks noChangeArrowheads="1"/>
            </p:cNvSpPr>
            <p:nvPr/>
          </p:nvSpPr>
          <p:spPr bwMode="auto">
            <a:xfrm>
              <a:off x="2688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79" name="Rectangle 33"/>
            <p:cNvSpPr>
              <a:spLocks noChangeArrowheads="1"/>
            </p:cNvSpPr>
            <p:nvPr/>
          </p:nvSpPr>
          <p:spPr bwMode="auto">
            <a:xfrm>
              <a:off x="3120" y="1680"/>
              <a:ext cx="33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1824" y="16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87139" name="Text Box 35"/>
          <p:cNvSpPr txBox="1">
            <a:spLocks noChangeArrowheads="1"/>
          </p:cNvSpPr>
          <p:nvPr/>
        </p:nvSpPr>
        <p:spPr bwMode="auto">
          <a:xfrm>
            <a:off x="274638" y="1319213"/>
            <a:ext cx="5589587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CL" sz="2400"/>
              <a:t>Are there empty spaces in the array?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/>
              <a:t>Yes!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/>
              <a:t>The first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/>
              <a:t>All the positions for which there is no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/>
              <a:t>How many empty spaces are there in the worst case for n nodes?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/>
              <a:t>O(2</a:t>
            </a:r>
            <a:r>
              <a:rPr lang="en-US" altLang="es-CL" sz="2000" baseline="30000"/>
              <a:t>n</a:t>
            </a:r>
            <a:r>
              <a:rPr lang="en-US" altLang="es-CL" sz="2000"/>
              <a:t>)</a:t>
            </a:r>
            <a:endParaRPr lang="en-US" altLang="es-CL" sz="2400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60400" y="-109538"/>
            <a:ext cx="83312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 smtClean="0"/>
              <a:t>Array-Based Representation of Binary Trees</a:t>
            </a:r>
            <a:endParaRPr lang="en-US" altLang="en-US" sz="2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946AC6-FCFD-4E33-9663-DFEB3BBF1EA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s-CL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03200"/>
            <a:ext cx="8404225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Array-Based Representation of Binary Trees</a:t>
            </a:r>
            <a:endParaRPr lang="en-US" altLang="en-US" sz="2800" smtClean="0"/>
          </a:p>
        </p:txBody>
      </p:sp>
      <p:graphicFrame>
        <p:nvGraphicFramePr>
          <p:cNvPr id="689155" name="Group 3"/>
          <p:cNvGraphicFramePr>
            <a:graphicFrameLocks noGrp="1"/>
          </p:cNvGraphicFramePr>
          <p:nvPr>
            <p:ph sz="half" idx="1"/>
          </p:nvPr>
        </p:nvGraphicFramePr>
        <p:xfrm>
          <a:off x="838200" y="1628775"/>
          <a:ext cx="7467600" cy="2239963"/>
        </p:xfrm>
        <a:graphic>
          <a:graphicData uri="http://schemas.openxmlformats.org/drawingml/2006/table">
            <a:tbl>
              <a:tblPr/>
              <a:tblGrid>
                <a:gridCol w="5562600"/>
                <a:gridCol w="19050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size, isEmpty, replace, root, parent, children, left, right, hasLeft, hasRight, IsInternal, IsExternal, isRoot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9172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029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We will analyze update operations later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6858000" y="2162175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89174" name="Rectangle 22"/>
          <p:cNvSpPr>
            <a:spLocks noChangeArrowheads="1"/>
          </p:cNvSpPr>
          <p:nvPr/>
        </p:nvSpPr>
        <p:spPr bwMode="auto">
          <a:xfrm>
            <a:off x="6781800" y="2162175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89175" name="Rectangle 23"/>
          <p:cNvSpPr>
            <a:spLocks noChangeArrowheads="1"/>
          </p:cNvSpPr>
          <p:nvPr/>
        </p:nvSpPr>
        <p:spPr bwMode="auto">
          <a:xfrm>
            <a:off x="6781800" y="3457575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89176" name="Rectangle 24"/>
          <p:cNvSpPr>
            <a:spLocks noChangeArrowheads="1"/>
          </p:cNvSpPr>
          <p:nvPr/>
        </p:nvSpPr>
        <p:spPr bwMode="auto">
          <a:xfrm>
            <a:off x="6781800" y="3914775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2" grpId="0" build="p"/>
      <p:bldP spid="689174" grpId="0" animBg="1"/>
      <p:bldP spid="689175" grpId="0" animBg="1"/>
      <p:bldP spid="689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04851B5-8437-4C9A-99C8-5EF9924E72A1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s-CL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Terminology</a:t>
            </a:r>
          </a:p>
        </p:txBody>
      </p:sp>
      <p:sp>
        <p:nvSpPr>
          <p:cNvPr id="64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953000" cy="5638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s-CL" sz="2000" dirty="0" smtClean="0"/>
              <a:t>A tree may be </a:t>
            </a:r>
            <a:r>
              <a:rPr lang="en-US" altLang="es-CL" sz="2000" i="1" dirty="0" smtClean="0"/>
              <a:t>empty</a:t>
            </a:r>
            <a:r>
              <a:rPr lang="en-US" altLang="es-CL" sz="2000" dirty="0" smtClean="0"/>
              <a:t> (contain no nodes)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s-CL" sz="2000" dirty="0" smtClean="0"/>
              <a:t>If not empty, a tree has a </a:t>
            </a:r>
            <a:r>
              <a:rPr lang="en-US" altLang="es-CL" sz="2000" dirty="0" smtClean="0">
                <a:solidFill>
                  <a:schemeClr val="tx2"/>
                </a:solidFill>
              </a:rPr>
              <a:t>root node</a:t>
            </a:r>
            <a:r>
              <a:rPr lang="en-US" altLang="es-CL" sz="1800" dirty="0" smtClean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s-CL" sz="1800" dirty="0" smtClean="0"/>
              <a:t>A node with no parent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s-CL" sz="1800" dirty="0" smtClean="0"/>
              <a:t>Every node in the tree is reachable from the root node by a </a:t>
            </a:r>
            <a:r>
              <a:rPr lang="en-US" altLang="es-CL" sz="1800" i="1" dirty="0" smtClean="0"/>
              <a:t>unique</a:t>
            </a:r>
            <a:r>
              <a:rPr lang="en-US" altLang="es-CL" sz="1800" dirty="0" smtClean="0"/>
              <a:t> path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s-CL" sz="2000" dirty="0" smtClean="0"/>
              <a:t>A node with at least one child is an </a:t>
            </a:r>
            <a:r>
              <a:rPr lang="en-US" altLang="es-CL" sz="2000" dirty="0" smtClean="0">
                <a:solidFill>
                  <a:schemeClr val="tx2"/>
                </a:solidFill>
              </a:rPr>
              <a:t>Internal node</a:t>
            </a:r>
            <a:r>
              <a:rPr lang="en-US" altLang="es-CL" sz="2000" dirty="0" smtClean="0"/>
              <a:t>: (A, B, C, F)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s-CL" sz="2000" dirty="0" smtClean="0"/>
              <a:t>A node with no children is called a </a:t>
            </a:r>
            <a:r>
              <a:rPr lang="en-US" altLang="es-CL" sz="2000" dirty="0" smtClean="0">
                <a:solidFill>
                  <a:schemeClr val="tx2"/>
                </a:solidFill>
              </a:rPr>
              <a:t>leaf </a:t>
            </a:r>
            <a:r>
              <a:rPr lang="en-US" altLang="es-CL" sz="2000" dirty="0" smtClean="0"/>
              <a:t>(E, I, J, K, H, D)</a:t>
            </a:r>
            <a:endParaRPr lang="en-US" altLang="es-CL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s-CL" sz="1800" dirty="0" smtClean="0"/>
              <a:t>a.k.a. External 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s-CL" sz="1800" dirty="0" smtClean="0"/>
              <a:t>In some trees, only the leaves contain a value</a:t>
            </a:r>
          </a:p>
          <a:p>
            <a:pPr lvl="1" eaLnBrk="1" hangingPunct="1">
              <a:lnSpc>
                <a:spcPct val="110000"/>
              </a:lnSpc>
            </a:pPr>
            <a:endParaRPr lang="en-US" altLang="es-CL" sz="1800" dirty="0" smtClean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7620000" y="1447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root</a:t>
            </a:r>
          </a:p>
        </p:txBody>
      </p:sp>
      <p:cxnSp>
        <p:nvCxnSpPr>
          <p:cNvPr id="642053" name="AutoShape 5"/>
          <p:cNvCxnSpPr>
            <a:cxnSpLocks noChangeShapeType="1"/>
            <a:stCxn id="642052" idx="1"/>
          </p:cNvCxnSpPr>
          <p:nvPr/>
        </p:nvCxnSpPr>
        <p:spPr bwMode="auto">
          <a:xfrm rot="10800000" flipV="1">
            <a:off x="7180263" y="1646238"/>
            <a:ext cx="439737" cy="414337"/>
          </a:xfrm>
          <a:prstGeom prst="bentConnector2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7315200" y="53181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leaf</a:t>
            </a:r>
          </a:p>
        </p:txBody>
      </p:sp>
      <p:sp>
        <p:nvSpPr>
          <p:cNvPr id="642055" name="Text Box 7"/>
          <p:cNvSpPr txBox="1">
            <a:spLocks noChangeArrowheads="1"/>
          </p:cNvSpPr>
          <p:nvPr/>
        </p:nvSpPr>
        <p:spPr bwMode="auto">
          <a:xfrm>
            <a:off x="6477000" y="2955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internal </a:t>
            </a:r>
          </a:p>
        </p:txBody>
      </p:sp>
      <p:cxnSp>
        <p:nvCxnSpPr>
          <p:cNvPr id="642056" name="AutoShape 8"/>
          <p:cNvCxnSpPr>
            <a:cxnSpLocks noChangeShapeType="1"/>
            <a:stCxn id="642055" idx="1"/>
            <a:endCxn id="4109" idx="3"/>
          </p:cNvCxnSpPr>
          <p:nvPr/>
        </p:nvCxnSpPr>
        <p:spPr bwMode="auto">
          <a:xfrm flipH="1">
            <a:off x="6075363" y="3154363"/>
            <a:ext cx="401637" cy="1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6" name="Group 9"/>
          <p:cNvGrpSpPr>
            <a:grpSpLocks/>
          </p:cNvGrpSpPr>
          <p:nvPr/>
        </p:nvGrpSpPr>
        <p:grpSpPr bwMode="auto">
          <a:xfrm>
            <a:off x="5334000" y="2057400"/>
            <a:ext cx="3708400" cy="3116263"/>
            <a:chOff x="3135" y="1253"/>
            <a:chExt cx="2336" cy="1963"/>
          </a:xfrm>
        </p:grpSpPr>
        <p:sp>
          <p:nvSpPr>
            <p:cNvPr id="4108" name="AutoShape 10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4109" name="AutoShape 11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4110" name="AutoShape 12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D</a:t>
              </a:r>
            </a:p>
          </p:txBody>
        </p:sp>
        <p:sp>
          <p:nvSpPr>
            <p:cNvPr id="4111" name="AutoShape 13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4112" name="AutoShape 14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4113" name="AutoShape 15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H</a:t>
              </a:r>
            </a:p>
          </p:txBody>
        </p:sp>
        <p:sp>
          <p:nvSpPr>
            <p:cNvPr id="4114" name="AutoShape 16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sp>
          <p:nvSpPr>
            <p:cNvPr id="4115" name="AutoShape 17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cxnSp>
          <p:nvCxnSpPr>
            <p:cNvPr id="4116" name="AutoShape 18"/>
            <p:cNvCxnSpPr>
              <a:cxnSpLocks noChangeShapeType="1"/>
              <a:stCxn id="4108" idx="2"/>
              <a:endCxn id="4109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" name="AutoShape 19"/>
            <p:cNvCxnSpPr>
              <a:cxnSpLocks noChangeShapeType="1"/>
              <a:stCxn id="4108" idx="2"/>
              <a:endCxn id="4111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" name="AutoShape 20"/>
            <p:cNvCxnSpPr>
              <a:cxnSpLocks noChangeShapeType="1"/>
              <a:stCxn id="4108" idx="2"/>
              <a:endCxn id="4110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9" name="AutoShape 21"/>
            <p:cNvCxnSpPr>
              <a:cxnSpLocks noChangeShapeType="1"/>
              <a:stCxn id="4111" idx="2"/>
              <a:endCxn id="4113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0" name="AutoShape 22"/>
            <p:cNvCxnSpPr>
              <a:cxnSpLocks noChangeShapeType="1"/>
              <a:stCxn id="4111" idx="2"/>
              <a:endCxn id="4112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1" name="AutoShape 23"/>
            <p:cNvCxnSpPr>
              <a:cxnSpLocks noChangeShapeType="1"/>
              <a:stCxn id="4109" idx="2"/>
              <a:endCxn id="4115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2" name="AutoShape 24"/>
            <p:cNvCxnSpPr>
              <a:cxnSpLocks noChangeShapeType="1"/>
              <a:stCxn id="4109" idx="2"/>
              <a:endCxn id="4114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3" name="AutoShape 25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sp>
          <p:nvSpPr>
            <p:cNvPr id="4124" name="AutoShape 26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J</a:t>
              </a:r>
            </a:p>
          </p:txBody>
        </p:sp>
        <p:cxnSp>
          <p:nvCxnSpPr>
            <p:cNvPr id="4125" name="AutoShape 27"/>
            <p:cNvCxnSpPr>
              <a:cxnSpLocks noChangeShapeType="1"/>
              <a:stCxn id="4115" idx="2"/>
              <a:endCxn id="4124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6" name="AutoShape 28"/>
            <p:cNvCxnSpPr>
              <a:cxnSpLocks noChangeShapeType="1"/>
              <a:stCxn id="4115" idx="2"/>
              <a:endCxn id="4123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7" name="AutoShape 29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K</a:t>
              </a:r>
            </a:p>
          </p:txBody>
        </p:sp>
        <p:cxnSp>
          <p:nvCxnSpPr>
            <p:cNvPr id="4128" name="AutoShape 30"/>
            <p:cNvCxnSpPr>
              <a:cxnSpLocks noChangeShapeType="1"/>
              <a:stCxn id="4115" idx="2"/>
              <a:endCxn id="4127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42079" name="AutoShape 31"/>
          <p:cNvCxnSpPr>
            <a:cxnSpLocks noChangeShapeType="1"/>
            <a:stCxn id="642054" idx="1"/>
            <a:endCxn id="4127" idx="2"/>
          </p:cNvCxnSpPr>
          <p:nvPr/>
        </p:nvCxnSpPr>
        <p:spPr bwMode="auto">
          <a:xfrm rot="10800000">
            <a:off x="6918325" y="5183188"/>
            <a:ext cx="396875" cy="333375"/>
          </a:xfrm>
          <a:prstGeom prst="bentConnector2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/>
      <p:bldP spid="642054" grpId="0"/>
      <p:bldP spid="6420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r>
              <a:rPr lang="en-US" altLang="en-US" smtClean="0"/>
              <a:t>Iterators of an Array-Based BT</a:t>
            </a:r>
          </a:p>
        </p:txBody>
      </p:sp>
      <p:sp>
        <p:nvSpPr>
          <p:cNvPr id="3379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5463" y="1339850"/>
            <a:ext cx="8267700" cy="4710113"/>
          </a:xfrm>
        </p:spPr>
        <p:txBody>
          <a:bodyPr/>
          <a:lstStyle/>
          <a:p>
            <a:r>
              <a:rPr lang="en-US" altLang="es-CL" dirty="0" smtClean="0"/>
              <a:t>elements():</a:t>
            </a:r>
          </a:p>
          <a:p>
            <a:pPr lvl="1"/>
            <a:r>
              <a:rPr lang="en-US" altLang="es-CL" dirty="0" smtClean="0"/>
              <a:t>In what order should they be returned?</a:t>
            </a:r>
          </a:p>
          <a:p>
            <a:pPr lvl="2"/>
            <a:r>
              <a:rPr lang="en-US" altLang="es-CL" dirty="0" err="1" smtClean="0"/>
              <a:t>Inorder</a:t>
            </a:r>
            <a:r>
              <a:rPr lang="en-US" altLang="es-CL" dirty="0" smtClean="0"/>
              <a:t> Traversal</a:t>
            </a:r>
          </a:p>
          <a:p>
            <a:pPr lvl="2"/>
            <a:r>
              <a:rPr lang="en-US" altLang="es-CL" dirty="0" smtClean="0"/>
              <a:t>Preorder </a:t>
            </a:r>
            <a:r>
              <a:rPr lang="en-US" altLang="es-CL" dirty="0" err="1" smtClean="0"/>
              <a:t>Traveral</a:t>
            </a:r>
            <a:endParaRPr lang="en-US" altLang="es-CL" dirty="0" smtClean="0"/>
          </a:p>
          <a:p>
            <a:pPr lvl="2"/>
            <a:r>
              <a:rPr lang="en-US" altLang="es-CL" dirty="0" err="1" smtClean="0"/>
              <a:t>Postorder</a:t>
            </a:r>
            <a:r>
              <a:rPr lang="en-US" altLang="es-CL" dirty="0" smtClean="0"/>
              <a:t> Traversal</a:t>
            </a:r>
          </a:p>
          <a:p>
            <a:pPr lvl="2"/>
            <a:r>
              <a:rPr lang="en-US" altLang="es-CL" dirty="0" smtClean="0"/>
              <a:t>In the same way we stored them in the array  O(2</a:t>
            </a:r>
            <a:r>
              <a:rPr lang="en-US" altLang="es-CL" baseline="30000" dirty="0" smtClean="0"/>
              <a:t>n</a:t>
            </a:r>
            <a:r>
              <a:rPr lang="en-US" altLang="es-CL" dirty="0" smtClean="0"/>
              <a:t>)</a:t>
            </a:r>
          </a:p>
          <a:p>
            <a:pPr lvl="1">
              <a:buNone/>
            </a:pPr>
            <a:endParaRPr lang="en-US" altLang="es-CL" dirty="0" smtClean="0"/>
          </a:p>
          <a:p>
            <a:endParaRPr lang="en-US" altLang="es-CL" dirty="0" smtClean="0"/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E2BFABA-8B43-4088-9143-0BA35AFD266B}" type="slidenum">
              <a:rPr lang="en-US" altLang="es-CL" sz="2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s-C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z="4000" smtClean="0"/>
              <a:t>Linked Structure for Binary Trees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266700" y="1231230"/>
            <a:ext cx="4152900" cy="285950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CL" sz="2400" smtClean="0"/>
              <a:t>Alternative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Each node contains: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An </a:t>
            </a:r>
            <a:r>
              <a:rPr lang="en-US" altLang="es-CL" sz="2000" smtClean="0">
                <a:solidFill>
                  <a:schemeClr val="tx2"/>
                </a:solidFill>
              </a:rPr>
              <a:t>element</a:t>
            </a:r>
            <a:r>
              <a:rPr lang="en-US" altLang="es-CL" sz="2000" smtClean="0"/>
              <a:t> (some sort of data item)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 reference or pointer to a </a:t>
            </a:r>
            <a:r>
              <a:rPr lang="en-US" altLang="es-CL" sz="2000" smtClean="0">
                <a:solidFill>
                  <a:schemeClr val="tx2"/>
                </a:solidFill>
              </a:rPr>
              <a:t>left child</a:t>
            </a:r>
            <a:r>
              <a:rPr lang="en-US" altLang="es-CL" sz="2000" smtClean="0"/>
              <a:t> (may be </a:t>
            </a:r>
            <a:r>
              <a:rPr lang="en-US" altLang="es-CL" sz="1800" smtClean="0">
                <a:solidFill>
                  <a:schemeClr val="accent2"/>
                </a:solidFill>
                <a:latin typeface="Verdana" pitchFamily="34" charset="0"/>
              </a:rPr>
              <a:t>null</a:t>
            </a:r>
            <a:r>
              <a:rPr lang="en-US" altLang="es-CL" sz="2000" smtClean="0"/>
              <a:t>),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 reference or pointer to a </a:t>
            </a:r>
            <a:r>
              <a:rPr lang="en-US" altLang="es-CL" sz="2000" smtClean="0">
                <a:solidFill>
                  <a:schemeClr val="tx2"/>
                </a:solidFill>
              </a:rPr>
              <a:t>right child</a:t>
            </a:r>
            <a:r>
              <a:rPr lang="en-US" altLang="es-CL" sz="2000" smtClean="0"/>
              <a:t> (may be </a:t>
            </a:r>
            <a:r>
              <a:rPr lang="en-US" altLang="es-CL" sz="1800" smtClean="0">
                <a:solidFill>
                  <a:schemeClr val="accent2"/>
                </a:solidFill>
                <a:latin typeface="Verdana" pitchFamily="34" charset="0"/>
              </a:rPr>
              <a:t>null</a:t>
            </a:r>
            <a:r>
              <a:rPr lang="en-US" altLang="es-CL" sz="2000" smtClean="0"/>
              <a:t>)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4858351" y="603581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left child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7772400" y="598031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right child</a:t>
            </a:r>
          </a:p>
        </p:txBody>
      </p:sp>
      <p:sp>
        <p:nvSpPr>
          <p:cNvPr id="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4740843" y="1239256"/>
            <a:ext cx="4152900" cy="232209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CL" sz="2400" smtClean="0"/>
              <a:t>Alternative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Each node contains: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An </a:t>
            </a:r>
            <a:r>
              <a:rPr lang="en-US" altLang="es-CL" sz="2000" smtClean="0">
                <a:solidFill>
                  <a:schemeClr val="tx2"/>
                </a:solidFill>
              </a:rPr>
              <a:t>element</a:t>
            </a:r>
            <a:r>
              <a:rPr lang="en-US" altLang="es-CL" sz="2000" smtClean="0"/>
              <a:t> (some sort of data item)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 reference or pointer to a </a:t>
            </a:r>
            <a:r>
              <a:rPr lang="en-US" altLang="es-CL" sz="2000" smtClean="0">
                <a:solidFill>
                  <a:schemeClr val="tx2"/>
                </a:solidFill>
              </a:rPr>
              <a:t>left child</a:t>
            </a:r>
            <a:r>
              <a:rPr lang="en-US" altLang="es-CL" sz="2000" smtClean="0"/>
              <a:t> (may be </a:t>
            </a:r>
            <a:r>
              <a:rPr lang="en-US" altLang="es-CL" sz="1800" smtClean="0">
                <a:solidFill>
                  <a:schemeClr val="accent2"/>
                </a:solidFill>
                <a:latin typeface="Verdana" pitchFamily="34" charset="0"/>
              </a:rPr>
              <a:t>null</a:t>
            </a:r>
            <a:r>
              <a:rPr lang="en-US" altLang="es-CL" sz="2000" smtClean="0"/>
              <a:t>),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 reference or pointer to a </a:t>
            </a:r>
            <a:r>
              <a:rPr lang="en-US" altLang="es-CL" sz="2000" smtClean="0">
                <a:solidFill>
                  <a:schemeClr val="tx2"/>
                </a:solidFill>
              </a:rPr>
              <a:t>right child</a:t>
            </a:r>
            <a:r>
              <a:rPr lang="en-US" altLang="es-CL" sz="2000" smtClean="0"/>
              <a:t> (may be </a:t>
            </a:r>
            <a:r>
              <a:rPr lang="en-US" altLang="es-CL" sz="1800" smtClean="0">
                <a:solidFill>
                  <a:schemeClr val="accent2"/>
                </a:solidFill>
                <a:latin typeface="Verdana" pitchFamily="34" charset="0"/>
              </a:rPr>
              <a:t>null</a:t>
            </a:r>
            <a:r>
              <a:rPr lang="en-US" altLang="es-CL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2000" smtClean="0"/>
              <a:t>A reference to the </a:t>
            </a:r>
            <a:r>
              <a:rPr lang="en-US" altLang="es-CL" sz="2000">
                <a:solidFill>
                  <a:schemeClr val="tx2"/>
                </a:solidFill>
              </a:rPr>
              <a:t>parent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303043" y="4960456"/>
            <a:ext cx="1219200" cy="609600"/>
            <a:chOff x="3840" y="960"/>
            <a:chExt cx="768" cy="384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6779293" y="5417656"/>
            <a:ext cx="333375" cy="854075"/>
            <a:chOff x="3504" y="1440"/>
            <a:chExt cx="210" cy="538"/>
          </a:xfrm>
        </p:grpSpPr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Freeform 54"/>
          <p:cNvSpPr>
            <a:spLocks/>
          </p:cNvSpPr>
          <p:nvPr/>
        </p:nvSpPr>
        <p:spPr bwMode="auto">
          <a:xfrm>
            <a:off x="6875543" y="4456497"/>
            <a:ext cx="285750" cy="639342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Freeform 58"/>
          <p:cNvSpPr>
            <a:spLocks/>
          </p:cNvSpPr>
          <p:nvPr/>
        </p:nvSpPr>
        <p:spPr bwMode="auto">
          <a:xfrm>
            <a:off x="5544151" y="5255732"/>
            <a:ext cx="892241" cy="817562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 flipH="1">
            <a:off x="7388893" y="5265256"/>
            <a:ext cx="1219200" cy="808037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248524" y="4378626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 smtClean="0">
                <a:solidFill>
                  <a:schemeClr val="tx2"/>
                </a:solidFill>
                <a:latin typeface="Times" pitchFamily="18" charset="0"/>
              </a:rPr>
              <a:t>parent</a:t>
            </a:r>
            <a:endParaRPr lang="en-US" altLang="es-CL" sz="20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197915" y="5398434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left child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111964" y="5342934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  <a:latin typeface="Times" pitchFamily="18" charset="0"/>
              </a:rPr>
              <a:t>right child</a:t>
            </a: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1642607" y="4323075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947407" y="4323075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2118857" y="4618351"/>
            <a:ext cx="333375" cy="1015999"/>
            <a:chOff x="3504" y="1440"/>
            <a:chExt cx="210" cy="538"/>
          </a:xfrm>
        </p:grpSpPr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43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Freeform 58"/>
          <p:cNvSpPr>
            <a:spLocks/>
          </p:cNvSpPr>
          <p:nvPr/>
        </p:nvSpPr>
        <p:spPr bwMode="auto">
          <a:xfrm>
            <a:off x="883715" y="4618351"/>
            <a:ext cx="892241" cy="817562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6" name="Freeform 59"/>
          <p:cNvSpPr>
            <a:spLocks/>
          </p:cNvSpPr>
          <p:nvPr/>
        </p:nvSpPr>
        <p:spPr bwMode="auto">
          <a:xfrm flipH="1">
            <a:off x="2728457" y="4627875"/>
            <a:ext cx="1219200" cy="808037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2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4C0C0FA-D6CF-4F82-84E1-233F811FDB89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s-CL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s-CL" sz="4000" smtClean="0"/>
              <a:t>Linked Structure for Binary Trees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altLang="es-CL" sz="1800" smtClean="0"/>
              <a:t>A node is represented by an object storing</a:t>
            </a:r>
          </a:p>
          <a:p>
            <a:pPr lvl="1" eaLnBrk="1" hangingPunct="1"/>
            <a:r>
              <a:rPr lang="en-US" altLang="es-CL" sz="1600" smtClean="0"/>
              <a:t>Element</a:t>
            </a:r>
          </a:p>
          <a:p>
            <a:pPr lvl="1" eaLnBrk="1" hangingPunct="1"/>
            <a:r>
              <a:rPr lang="en-US" altLang="es-CL" sz="1600" smtClean="0"/>
              <a:t>Parent node</a:t>
            </a:r>
          </a:p>
          <a:p>
            <a:pPr lvl="1" eaLnBrk="1" hangingPunct="1"/>
            <a:r>
              <a:rPr lang="en-US" altLang="es-CL" sz="1600" smtClean="0"/>
              <a:t>Left child node</a:t>
            </a:r>
          </a:p>
          <a:p>
            <a:pPr lvl="1" eaLnBrk="1" hangingPunct="1"/>
            <a:r>
              <a:rPr lang="en-US" altLang="es-CL" sz="1600" smtClean="0"/>
              <a:t>Right child node</a:t>
            </a:r>
          </a:p>
          <a:p>
            <a:pPr eaLnBrk="1" hangingPunct="1"/>
            <a:r>
              <a:rPr lang="en-US" altLang="es-CL" sz="1800" smtClean="0"/>
              <a:t>Node objects implement the Position ADT</a:t>
            </a:r>
          </a:p>
        </p:txBody>
      </p:sp>
      <p:sp>
        <p:nvSpPr>
          <p:cNvPr id="69325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  <a:sym typeface="Symbol" pitchFamily="18" charset="2"/>
              </a:rPr>
              <a:t>B</a:t>
            </a:r>
            <a:endParaRPr lang="en-US" altLang="es-CL" sz="2400">
              <a:solidFill>
                <a:schemeClr val="tx2"/>
              </a:solidFill>
            </a:endParaRPr>
          </a:p>
        </p:txBody>
      </p:sp>
      <p:sp>
        <p:nvSpPr>
          <p:cNvPr id="69325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9325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9325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693257" name="AutoShape 9"/>
          <p:cNvCxnSpPr>
            <a:cxnSpLocks noChangeShapeType="1"/>
            <a:stCxn id="693256" idx="0"/>
            <a:endCxn id="69325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3258" name="AutoShape 10"/>
          <p:cNvCxnSpPr>
            <a:cxnSpLocks noChangeShapeType="1"/>
            <a:stCxn id="693255" idx="0"/>
            <a:endCxn id="69325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3259" name="AutoShape 11"/>
          <p:cNvCxnSpPr>
            <a:cxnSpLocks noChangeShapeType="1"/>
            <a:stCxn id="693254" idx="0"/>
            <a:endCxn id="69325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3260" name="AutoShape 12"/>
          <p:cNvCxnSpPr>
            <a:cxnSpLocks noChangeShapeType="1"/>
            <a:stCxn id="693253" idx="0"/>
            <a:endCxn id="69325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3261" name="Group 13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34885" name="AutoShape 1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6" name="Rectangle 1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7" name="Line 1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693265" name="Group 17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34882" name="AutoShape 1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3" name="Rectangle 1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4" name="Line 2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693269" name="Text Box 21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sp>
        <p:nvSpPr>
          <p:cNvPr id="693270" name="Text Box 22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grpSp>
        <p:nvGrpSpPr>
          <p:cNvPr id="693271" name="Group 23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34879" name="AutoShape 2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0" name="Rectangle 2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81" name="Line 2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693275" name="Group 2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34876" name="AutoShape 2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77" name="Rectangle 2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78" name="Line 3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sp>
        <p:nvSpPr>
          <p:cNvPr id="693280" name="Text Box 3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grpSp>
        <p:nvGrpSpPr>
          <p:cNvPr id="693281" name="Group 33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34873" name="AutoShape 3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74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4875" name="Line 3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sp>
        <p:nvSpPr>
          <p:cNvPr id="693286" name="Text Box 38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grpSp>
        <p:nvGrpSpPr>
          <p:cNvPr id="693287" name="Group 39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34871" name="Text Box 4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34872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3290" name="Group 42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34869" name="Text Box 43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34870" name="AutoShape 44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3293" name="Group 45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34867" name="Text Box 46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34868" name="AutoShape 47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3296" name="Group 48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34866" name="AutoShape 50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3299" name="Group 51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34863" name="Text Box 52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34864" name="AutoShape 5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3302" name="Freeform 5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3" name="Freeform 5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4" name="Freeform 5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5" name="Freeform 5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6" name="Freeform 5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7" name="Freeform 5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8" name="Freeform 6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09" name="Freeform 6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93310" name="Text Box 6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</a:p>
        </p:txBody>
      </p:sp>
      <p:sp>
        <p:nvSpPr>
          <p:cNvPr id="693311" name="Rectangle 63"/>
          <p:cNvSpPr>
            <a:spLocks noChangeArrowheads="1"/>
          </p:cNvSpPr>
          <p:nvPr/>
        </p:nvSpPr>
        <p:spPr bwMode="auto">
          <a:xfrm>
            <a:off x="1066800" y="2209800"/>
            <a:ext cx="9144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2" name="Rectangle 64"/>
          <p:cNvSpPr>
            <a:spLocks noChangeArrowheads="1"/>
          </p:cNvSpPr>
          <p:nvPr/>
        </p:nvSpPr>
        <p:spPr bwMode="auto">
          <a:xfrm>
            <a:off x="5334000" y="2057400"/>
            <a:ext cx="685800" cy="457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3" name="Rectangle 65"/>
          <p:cNvSpPr>
            <a:spLocks noChangeArrowheads="1"/>
          </p:cNvSpPr>
          <p:nvPr/>
        </p:nvSpPr>
        <p:spPr bwMode="auto">
          <a:xfrm>
            <a:off x="1066800" y="2514600"/>
            <a:ext cx="12192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4" name="Rectangle 66"/>
          <p:cNvSpPr>
            <a:spLocks noChangeArrowheads="1"/>
          </p:cNvSpPr>
          <p:nvPr/>
        </p:nvSpPr>
        <p:spPr bwMode="auto">
          <a:xfrm>
            <a:off x="5334000" y="1752600"/>
            <a:ext cx="685800" cy="457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5" name="Rectangle 67"/>
          <p:cNvSpPr>
            <a:spLocks noChangeArrowheads="1"/>
          </p:cNvSpPr>
          <p:nvPr/>
        </p:nvSpPr>
        <p:spPr bwMode="auto">
          <a:xfrm>
            <a:off x="1066800" y="2819400"/>
            <a:ext cx="14478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6" name="Rectangle 68"/>
          <p:cNvSpPr>
            <a:spLocks noChangeArrowheads="1"/>
          </p:cNvSpPr>
          <p:nvPr/>
        </p:nvSpPr>
        <p:spPr bwMode="auto">
          <a:xfrm>
            <a:off x="4953000" y="1752600"/>
            <a:ext cx="457200" cy="7620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7" name="Rectangle 69"/>
          <p:cNvSpPr>
            <a:spLocks noChangeArrowheads="1"/>
          </p:cNvSpPr>
          <p:nvPr/>
        </p:nvSpPr>
        <p:spPr bwMode="auto">
          <a:xfrm>
            <a:off x="1066800" y="3124200"/>
            <a:ext cx="16002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693318" name="Rectangle 70"/>
          <p:cNvSpPr>
            <a:spLocks noChangeArrowheads="1"/>
          </p:cNvSpPr>
          <p:nvPr/>
        </p:nvSpPr>
        <p:spPr bwMode="auto">
          <a:xfrm>
            <a:off x="5943600" y="1752600"/>
            <a:ext cx="381000" cy="7620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  <p:bldP spid="693252" grpId="0" animBg="1"/>
      <p:bldP spid="693253" grpId="0" animBg="1"/>
      <p:bldP spid="693254" grpId="0" animBg="1"/>
      <p:bldP spid="693255" grpId="0" animBg="1"/>
      <p:bldP spid="693256" grpId="0" animBg="1"/>
      <p:bldP spid="693269" grpId="0"/>
      <p:bldP spid="693270" grpId="0"/>
      <p:bldP spid="693279" grpId="0"/>
      <p:bldP spid="693280" grpId="0"/>
      <p:bldP spid="693285" grpId="0"/>
      <p:bldP spid="693286" grpId="0"/>
      <p:bldP spid="693302" grpId="0" animBg="1"/>
      <p:bldP spid="693303" grpId="0" animBg="1"/>
      <p:bldP spid="693304" grpId="0" animBg="1"/>
      <p:bldP spid="693305" grpId="0" animBg="1"/>
      <p:bldP spid="693306" grpId="0" animBg="1"/>
      <p:bldP spid="693307" grpId="0" animBg="1"/>
      <p:bldP spid="693308" grpId="0" animBg="1"/>
      <p:bldP spid="693309" grpId="0" animBg="1"/>
      <p:bldP spid="693310" grpId="0"/>
      <p:bldP spid="693311" grpId="0" animBg="1"/>
      <p:bldP spid="693311" grpId="1" animBg="1"/>
      <p:bldP spid="693312" grpId="0" animBg="1"/>
      <p:bldP spid="693312" grpId="1" animBg="1"/>
      <p:bldP spid="693313" grpId="0" animBg="1"/>
      <p:bldP spid="693313" grpId="1" animBg="1"/>
      <p:bldP spid="693314" grpId="0" animBg="1"/>
      <p:bldP spid="693314" grpId="1" animBg="1"/>
      <p:bldP spid="693315" grpId="0" animBg="1"/>
      <p:bldP spid="693315" grpId="1" animBg="1"/>
      <p:bldP spid="693316" grpId="0" animBg="1"/>
      <p:bldP spid="693316" grpId="1" animBg="1"/>
      <p:bldP spid="693317" grpId="0" animBg="1"/>
      <p:bldP spid="6933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D54C762-B369-4C61-B236-30C4FBC04490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s-CL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Linked Structure for Binary Trees</a:t>
            </a:r>
            <a:endParaRPr lang="en-US" altLang="en-US" smtClean="0"/>
          </a:p>
        </p:txBody>
      </p:sp>
      <p:graphicFrame>
        <p:nvGraphicFramePr>
          <p:cNvPr id="701443" name="Group 3"/>
          <p:cNvGraphicFramePr>
            <a:graphicFrameLocks noGrp="1"/>
          </p:cNvGraphicFramePr>
          <p:nvPr>
            <p:ph sz="half" idx="1"/>
          </p:nvPr>
        </p:nvGraphicFramePr>
        <p:xfrm>
          <a:off x="838200" y="1905000"/>
          <a:ext cx="7467600" cy="2239963"/>
        </p:xfrm>
        <a:graphic>
          <a:graphicData uri="http://schemas.openxmlformats.org/drawingml/2006/table">
            <a:tbl>
              <a:tblPr/>
              <a:tblGrid>
                <a:gridCol w="5562600"/>
                <a:gridCol w="19050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size, isEmpty, replace, root, parent, children, left, right, hasLeft, hasRight, IsInternal, IsExternal, isRoot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elements, positions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60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029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Space used is O(n)</a:t>
            </a:r>
          </a:p>
          <a:p>
            <a:pPr eaLnBrk="1" hangingPunct="1"/>
            <a:r>
              <a:rPr lang="en-US" altLang="es-CL" sz="2800" smtClean="0"/>
              <a:t>We will analyze update operations later</a:t>
            </a: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6858000" y="24384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1462" name="Rectangle 22"/>
          <p:cNvSpPr>
            <a:spLocks noChangeArrowheads="1"/>
          </p:cNvSpPr>
          <p:nvPr/>
        </p:nvSpPr>
        <p:spPr bwMode="auto">
          <a:xfrm>
            <a:off x="6781800" y="24384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781800" y="3733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781800" y="4191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0" grpId="0" build="p"/>
      <p:bldP spid="701462" grpId="0" animBg="1"/>
      <p:bldP spid="701463" grpId="0" animBg="1"/>
      <p:bldP spid="7014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712D228-3B8A-413C-A16A-96F42943604C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s-CL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-141288"/>
            <a:ext cx="8175625" cy="1143001"/>
          </a:xfrm>
        </p:spPr>
        <p:txBody>
          <a:bodyPr/>
          <a:lstStyle/>
          <a:p>
            <a:pPr eaLnBrk="1" hangingPunct="1"/>
            <a:r>
              <a:rPr lang="en-US" altLang="es-CL" sz="4000" smtClean="0">
                <a:solidFill>
                  <a:srgbClr val="008000"/>
                </a:solidFill>
              </a:rPr>
              <a:t>Example: </a:t>
            </a:r>
            <a:r>
              <a:rPr lang="en-US" altLang="es-CL" sz="4000" smtClean="0">
                <a:solidFill>
                  <a:srgbClr val="C00000"/>
                </a:solidFill>
              </a:rPr>
              <a:t>computing</a:t>
            </a:r>
            <a:r>
              <a:rPr lang="en-US" altLang="es-CL" sz="4000" smtClean="0">
                <a:solidFill>
                  <a:srgbClr val="008000"/>
                </a:solidFill>
              </a:rPr>
              <a:t> </a:t>
            </a:r>
            <a:r>
              <a:rPr lang="en-US" altLang="es-CL" sz="4000" smtClean="0"/>
              <a:t>height of a BT</a:t>
            </a:r>
            <a:endParaRPr lang="en-US" altLang="es-CL" sz="4000" smtClean="0">
              <a:cs typeface="Tahoma" pitchFamily="34" charset="0"/>
            </a:endParaRP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609600" y="1600200"/>
            <a:ext cx="7391400" cy="2590800"/>
            <a:chOff x="432" y="1056"/>
            <a:chExt cx="4656" cy="1632"/>
          </a:xfrm>
        </p:grpSpPr>
        <p:sp>
          <p:nvSpPr>
            <p:cNvPr id="39942" name="AutoShape 4"/>
            <p:cNvSpPr>
              <a:spLocks noChangeAspect="1" noChangeArrowheads="1"/>
            </p:cNvSpPr>
            <p:nvPr/>
          </p:nvSpPr>
          <p:spPr bwMode="auto">
            <a:xfrm>
              <a:off x="3038" y="111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39943" name="AutoShape 5"/>
            <p:cNvSpPr>
              <a:spLocks noChangeAspect="1" noChangeArrowheads="1"/>
            </p:cNvSpPr>
            <p:nvPr/>
          </p:nvSpPr>
          <p:spPr bwMode="auto">
            <a:xfrm>
              <a:off x="2522" y="153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39944" name="AutoShape 6"/>
            <p:cNvSpPr>
              <a:spLocks noChangeAspect="1" noChangeArrowheads="1"/>
            </p:cNvSpPr>
            <p:nvPr/>
          </p:nvSpPr>
          <p:spPr bwMode="auto">
            <a:xfrm>
              <a:off x="3556" y="153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39945" name="AutoShape 7"/>
            <p:cNvSpPr>
              <a:spLocks noChangeAspect="1" noChangeArrowheads="1"/>
            </p:cNvSpPr>
            <p:nvPr/>
          </p:nvSpPr>
          <p:spPr bwMode="auto">
            <a:xfrm>
              <a:off x="3386" y="1977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sp>
          <p:nvSpPr>
            <p:cNvPr id="39946" name="AutoShape 8"/>
            <p:cNvSpPr>
              <a:spLocks noChangeAspect="1" noChangeArrowheads="1"/>
            </p:cNvSpPr>
            <p:nvPr/>
          </p:nvSpPr>
          <p:spPr bwMode="auto">
            <a:xfrm>
              <a:off x="3762" y="1976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39947" name="AutoShape 9"/>
            <p:cNvSpPr>
              <a:spLocks noChangeAspect="1" noChangeArrowheads="1"/>
            </p:cNvSpPr>
            <p:nvPr/>
          </p:nvSpPr>
          <p:spPr bwMode="auto">
            <a:xfrm>
              <a:off x="2304" y="1975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D</a:t>
              </a:r>
            </a:p>
          </p:txBody>
        </p:sp>
        <p:sp>
          <p:nvSpPr>
            <p:cNvPr id="39948" name="AutoShape 10"/>
            <p:cNvSpPr>
              <a:spLocks noChangeAspect="1" noChangeArrowheads="1"/>
            </p:cNvSpPr>
            <p:nvPr/>
          </p:nvSpPr>
          <p:spPr bwMode="auto">
            <a:xfrm>
              <a:off x="2720" y="1977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cxnSp>
          <p:nvCxnSpPr>
            <p:cNvPr id="39949" name="AutoShape 11"/>
            <p:cNvCxnSpPr>
              <a:cxnSpLocks noChangeShapeType="1"/>
              <a:stCxn id="39942" idx="2"/>
              <a:endCxn id="39943" idx="0"/>
            </p:cNvCxnSpPr>
            <p:nvPr/>
          </p:nvCxnSpPr>
          <p:spPr bwMode="auto">
            <a:xfrm flipH="1">
              <a:off x="2628" y="1357"/>
              <a:ext cx="517" cy="1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0" name="AutoShape 12"/>
            <p:cNvCxnSpPr>
              <a:cxnSpLocks noChangeShapeType="1"/>
              <a:stCxn id="39942" idx="2"/>
              <a:endCxn id="39944" idx="0"/>
            </p:cNvCxnSpPr>
            <p:nvPr/>
          </p:nvCxnSpPr>
          <p:spPr bwMode="auto">
            <a:xfrm>
              <a:off x="3145" y="1357"/>
              <a:ext cx="518" cy="1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1" name="AutoShape 13"/>
            <p:cNvCxnSpPr>
              <a:cxnSpLocks noChangeShapeType="1"/>
              <a:stCxn id="39944" idx="2"/>
              <a:endCxn id="39946" idx="0"/>
            </p:cNvCxnSpPr>
            <p:nvPr/>
          </p:nvCxnSpPr>
          <p:spPr bwMode="auto">
            <a:xfrm>
              <a:off x="3663" y="1777"/>
              <a:ext cx="210" cy="1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2" name="AutoShape 14"/>
            <p:cNvCxnSpPr>
              <a:cxnSpLocks noChangeShapeType="1"/>
              <a:stCxn id="39944" idx="2"/>
              <a:endCxn id="39945" idx="0"/>
            </p:cNvCxnSpPr>
            <p:nvPr/>
          </p:nvCxnSpPr>
          <p:spPr bwMode="auto">
            <a:xfrm flipH="1">
              <a:off x="3487" y="1777"/>
              <a:ext cx="176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3" name="AutoShape 15"/>
            <p:cNvCxnSpPr>
              <a:cxnSpLocks noChangeShapeType="1"/>
              <a:stCxn id="39943" idx="2"/>
              <a:endCxn id="39948" idx="0"/>
            </p:cNvCxnSpPr>
            <p:nvPr/>
          </p:nvCxnSpPr>
          <p:spPr bwMode="auto">
            <a:xfrm>
              <a:off x="2628" y="1777"/>
              <a:ext cx="196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4" name="AutoShape 16"/>
            <p:cNvCxnSpPr>
              <a:cxnSpLocks noChangeShapeType="1"/>
              <a:stCxn id="39943" idx="2"/>
              <a:endCxn id="39947" idx="0"/>
            </p:cNvCxnSpPr>
            <p:nvPr/>
          </p:nvCxnSpPr>
          <p:spPr bwMode="auto">
            <a:xfrm flipH="1">
              <a:off x="2416" y="1777"/>
              <a:ext cx="21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5" name="AutoShape 17"/>
            <p:cNvSpPr>
              <a:spLocks noChangeAspect="1" noChangeArrowheads="1"/>
            </p:cNvSpPr>
            <p:nvPr/>
          </p:nvSpPr>
          <p:spPr bwMode="auto">
            <a:xfrm>
              <a:off x="2510" y="2407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H</a:t>
              </a:r>
            </a:p>
          </p:txBody>
        </p:sp>
        <p:cxnSp>
          <p:nvCxnSpPr>
            <p:cNvPr id="39956" name="AutoShape 18"/>
            <p:cNvCxnSpPr>
              <a:cxnSpLocks noChangeShapeType="1"/>
              <a:stCxn id="39948" idx="2"/>
              <a:endCxn id="39955" idx="0"/>
            </p:cNvCxnSpPr>
            <p:nvPr/>
          </p:nvCxnSpPr>
          <p:spPr bwMode="auto">
            <a:xfrm flipH="1">
              <a:off x="2622" y="2215"/>
              <a:ext cx="202" cy="1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7" name="AutoShape 19"/>
            <p:cNvSpPr>
              <a:spLocks noChangeAspect="1" noChangeArrowheads="1"/>
            </p:cNvSpPr>
            <p:nvPr/>
          </p:nvSpPr>
          <p:spPr bwMode="auto">
            <a:xfrm>
              <a:off x="2942" y="2407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cxnSp>
          <p:nvCxnSpPr>
            <p:cNvPr id="39958" name="AutoShape 20"/>
            <p:cNvCxnSpPr>
              <a:cxnSpLocks noChangeShapeType="1"/>
              <a:stCxn id="39948" idx="2"/>
              <a:endCxn id="39957" idx="0"/>
            </p:cNvCxnSpPr>
            <p:nvPr/>
          </p:nvCxnSpPr>
          <p:spPr bwMode="auto">
            <a:xfrm>
              <a:off x="2824" y="2215"/>
              <a:ext cx="209" cy="1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9" name="AutoShape 21"/>
            <p:cNvSpPr>
              <a:spLocks/>
            </p:cNvSpPr>
            <p:nvPr/>
          </p:nvSpPr>
          <p:spPr bwMode="auto">
            <a:xfrm>
              <a:off x="4080" y="1488"/>
              <a:ext cx="48" cy="768"/>
            </a:xfrm>
            <a:prstGeom prst="rightBrace">
              <a:avLst>
                <a:gd name="adj1" fmla="val 133333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60" name="AutoShape 22"/>
            <p:cNvSpPr>
              <a:spLocks/>
            </p:cNvSpPr>
            <p:nvPr/>
          </p:nvSpPr>
          <p:spPr bwMode="auto">
            <a:xfrm>
              <a:off x="2160" y="1488"/>
              <a:ext cx="96" cy="1200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61" name="AutoShape 23"/>
            <p:cNvSpPr>
              <a:spLocks/>
            </p:cNvSpPr>
            <p:nvPr/>
          </p:nvSpPr>
          <p:spPr bwMode="auto">
            <a:xfrm>
              <a:off x="1296" y="1056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62" name="Text Box 24"/>
            <p:cNvSpPr txBox="1">
              <a:spLocks noChangeArrowheads="1"/>
            </p:cNvSpPr>
            <p:nvPr/>
          </p:nvSpPr>
          <p:spPr bwMode="auto">
            <a:xfrm>
              <a:off x="4128" y="1660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s-CL" sz="2000"/>
                <a:t>Right Child Height: 1</a:t>
              </a:r>
            </a:p>
          </p:txBody>
        </p:sp>
        <p:sp>
          <p:nvSpPr>
            <p:cNvPr id="39963" name="Text Box 25"/>
            <p:cNvSpPr txBox="1">
              <a:spLocks noChangeArrowheads="1"/>
            </p:cNvSpPr>
            <p:nvPr/>
          </p:nvSpPr>
          <p:spPr bwMode="auto">
            <a:xfrm>
              <a:off x="1440" y="187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s-CL" sz="2000"/>
                <a:t>Left Child Height: 2</a:t>
              </a:r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>
              <a:off x="1392" y="2688"/>
              <a:ext cx="115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39965" name="Line 27"/>
            <p:cNvSpPr>
              <a:spLocks noChangeShapeType="1"/>
            </p:cNvSpPr>
            <p:nvPr/>
          </p:nvSpPr>
          <p:spPr bwMode="auto">
            <a:xfrm>
              <a:off x="2256" y="1488"/>
              <a:ext cx="2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39966" name="Line 28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>
              <a:off x="1392" y="1056"/>
              <a:ext cx="115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39968" name="Text Box 30"/>
            <p:cNvSpPr txBox="1">
              <a:spLocks noChangeArrowheads="1"/>
            </p:cNvSpPr>
            <p:nvPr/>
          </p:nvSpPr>
          <p:spPr bwMode="auto">
            <a:xfrm>
              <a:off x="432" y="166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s-CL" sz="2000"/>
                <a:t>Total BT Height: 3</a:t>
              </a:r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>
              <a:off x="3840" y="1488"/>
              <a:ext cx="2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39941" name="Text Box 32"/>
          <p:cNvSpPr txBox="1">
            <a:spLocks noChangeArrowheads="1"/>
          </p:cNvSpPr>
          <p:nvPr/>
        </p:nvSpPr>
        <p:spPr bwMode="auto">
          <a:xfrm>
            <a:off x="685800" y="4876800"/>
            <a:ext cx="7467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s-CL" sz="2400"/>
              <a:t>The height of a tree is 1 plus the height of the deepest subtree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s-CL" sz="2400"/>
              <a:t> An empty tree is of size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1059F5-B175-44D1-A27B-3DE532A6EC0C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s-CL" sz="1400" smtClean="0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370138" y="3802063"/>
            <a:ext cx="3505200" cy="2249487"/>
            <a:chOff x="3936" y="1008"/>
            <a:chExt cx="2208" cy="1417"/>
          </a:xfrm>
        </p:grpSpPr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4128" y="1008"/>
              <a:ext cx="2016" cy="1056"/>
              <a:chOff x="3360" y="1296"/>
              <a:chExt cx="2016" cy="1056"/>
            </a:xfrm>
          </p:grpSpPr>
          <p:sp>
            <p:nvSpPr>
              <p:cNvPr id="40968" name="Text Box 5"/>
              <p:cNvSpPr txBox="1">
                <a:spLocks noChangeArrowheads="1"/>
              </p:cNvSpPr>
              <p:nvPr/>
            </p:nvSpPr>
            <p:spPr bwMode="auto">
              <a:xfrm>
                <a:off x="4416" y="1728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es-CL" sz="2000"/>
                  <a:t>h</a:t>
                </a:r>
                <a:r>
                  <a:rPr lang="en-US" altLang="es-CL" sz="2000" baseline="-25000"/>
                  <a:t>1</a:t>
                </a:r>
              </a:p>
            </p:txBody>
          </p:sp>
          <p:grpSp>
            <p:nvGrpSpPr>
              <p:cNvPr id="40969" name="Group 6"/>
              <p:cNvGrpSpPr>
                <a:grpSpLocks/>
              </p:cNvGrpSpPr>
              <p:nvPr/>
            </p:nvGrpSpPr>
            <p:grpSpPr bwMode="auto">
              <a:xfrm>
                <a:off x="3552" y="1296"/>
                <a:ext cx="960" cy="1056"/>
                <a:chOff x="2496" y="1536"/>
                <a:chExt cx="960" cy="1056"/>
              </a:xfrm>
            </p:grpSpPr>
            <p:cxnSp>
              <p:nvCxnSpPr>
                <p:cNvPr id="40971" name="AutoShape 7"/>
                <p:cNvCxnSpPr>
                  <a:cxnSpLocks noChangeShapeType="1"/>
                  <a:endCxn id="40973" idx="0"/>
                </p:cNvCxnSpPr>
                <p:nvPr/>
              </p:nvCxnSpPr>
              <p:spPr bwMode="auto">
                <a:xfrm flipH="1">
                  <a:off x="2712" y="1680"/>
                  <a:ext cx="336" cy="13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972" name="AutoShape 8"/>
                <p:cNvCxnSpPr>
                  <a:cxnSpLocks noChangeShapeType="1"/>
                  <a:endCxn id="40974" idx="0"/>
                </p:cNvCxnSpPr>
                <p:nvPr/>
              </p:nvCxnSpPr>
              <p:spPr bwMode="auto">
                <a:xfrm>
                  <a:off x="2928" y="1680"/>
                  <a:ext cx="336" cy="13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973" name="AutoShape 9"/>
                <p:cNvSpPr>
                  <a:spLocks noChangeArrowheads="1"/>
                </p:cNvSpPr>
                <p:nvPr/>
              </p:nvSpPr>
              <p:spPr bwMode="auto">
                <a:xfrm>
                  <a:off x="2496" y="1824"/>
                  <a:ext cx="432" cy="7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folHlink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0974" name="AutoShape 10"/>
                <p:cNvSpPr>
                  <a:spLocks noChangeArrowheads="1"/>
                </p:cNvSpPr>
                <p:nvPr/>
              </p:nvSpPr>
              <p:spPr bwMode="auto">
                <a:xfrm>
                  <a:off x="3072" y="1824"/>
                  <a:ext cx="384" cy="57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folHlink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0975" name="Oval 11"/>
                <p:cNvSpPr>
                  <a:spLocks noChangeArrowheads="1"/>
                </p:cNvSpPr>
                <p:nvPr/>
              </p:nvSpPr>
              <p:spPr bwMode="auto">
                <a:xfrm>
                  <a:off x="2880" y="1536"/>
                  <a:ext cx="192" cy="192"/>
                </a:xfrm>
                <a:prstGeom prst="ellipse">
                  <a:avLst/>
                </a:prstGeom>
                <a:solidFill>
                  <a:schemeClr val="folHlink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</p:grpSp>
          <p:sp>
            <p:nvSpPr>
              <p:cNvPr id="40970" name="Text Box 12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es-CL" sz="2000"/>
                  <a:t>h</a:t>
                </a:r>
                <a:r>
                  <a:rPr lang="en-US" altLang="es-CL" sz="2000" baseline="-25000"/>
                  <a:t>2</a:t>
                </a:r>
              </a:p>
            </p:txBody>
          </p:sp>
        </p:grpSp>
        <p:sp>
          <p:nvSpPr>
            <p:cNvPr id="40967" name="Text Box 13"/>
            <p:cNvSpPr txBox="1">
              <a:spLocks noChangeArrowheads="1"/>
            </p:cNvSpPr>
            <p:nvPr/>
          </p:nvSpPr>
          <p:spPr bwMode="auto">
            <a:xfrm>
              <a:off x="3936" y="2160"/>
              <a:ext cx="182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s-CL" sz="2400"/>
                <a:t>h= 1+ </a:t>
              </a:r>
              <a:r>
                <a:rPr lang="en-US" altLang="es-CL" sz="2400" i="1"/>
                <a:t>max </a:t>
              </a:r>
              <a:r>
                <a:rPr lang="en-US" altLang="es-CL" sz="2400"/>
                <a:t>(h</a:t>
              </a:r>
              <a:r>
                <a:rPr lang="en-US" altLang="es-CL" sz="2400" baseline="-25000"/>
                <a:t>1 </a:t>
              </a:r>
              <a:r>
                <a:rPr lang="en-US" altLang="es-CL" sz="2400"/>
                <a:t>, h</a:t>
              </a:r>
              <a:r>
                <a:rPr lang="en-US" altLang="es-CL" sz="2400" baseline="-25000"/>
                <a:t>2</a:t>
              </a:r>
              <a:r>
                <a:rPr lang="en-US" altLang="es-CL" sz="2400"/>
                <a:t>)</a:t>
              </a:r>
              <a:endParaRPr lang="en-US" altLang="es-CL"/>
            </a:p>
          </p:txBody>
        </p:sp>
      </p:grp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-299365" y="1509713"/>
            <a:ext cx="9840913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s-CL" sz="200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s-CL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height(Position</a:t>
            </a:r>
            <a:r>
              <a:rPr lang="en-US" altLang="es-CL" sz="2000">
                <a:latin typeface="Courier New" pitchFamily="49" charset="0"/>
                <a:cs typeface="Courier New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000">
                <a:latin typeface="Courier New" pitchFamily="49" charset="0"/>
                <a:cs typeface="Courier New" pitchFamily="49" charset="0"/>
              </a:rPr>
              <a:t>	  if (v==null)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000">
                <a:latin typeface="Courier New" pitchFamily="49" charset="0"/>
                <a:cs typeface="Courier New" pitchFamily="49" charset="0"/>
              </a:rPr>
              <a:t>		  return 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00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s-CL" sz="2000" smtClean="0">
                <a:latin typeface="Courier New" pitchFamily="49" charset="0"/>
                <a:cs typeface="Courier New" pitchFamily="49" charset="0"/>
              </a:rPr>
              <a:t>return (1+max{height(v.getRight()),height(v.getLeft())}; </a:t>
            </a:r>
            <a:endParaRPr lang="en-US" altLang="es-CL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s-CL" sz="2000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altLang="es-CL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z="4000" smtClean="0">
                <a:solidFill>
                  <a:srgbClr val="008000"/>
                </a:solidFill>
              </a:rPr>
              <a:t>Example: </a:t>
            </a:r>
            <a:r>
              <a:rPr lang="en-US" altLang="es-CL" sz="4000" smtClean="0">
                <a:solidFill>
                  <a:srgbClr val="C00000"/>
                </a:solidFill>
              </a:rPr>
              <a:t>computing</a:t>
            </a:r>
            <a:r>
              <a:rPr lang="en-US" altLang="es-CL" sz="4000" smtClean="0">
                <a:solidFill>
                  <a:srgbClr val="008000"/>
                </a:solidFill>
              </a:rPr>
              <a:t> </a:t>
            </a:r>
            <a:r>
              <a:rPr lang="en-US" altLang="es-CL" sz="4000" smtClean="0"/>
              <a:t>height of a BT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s-CL" cap="none" dirty="0" smtClean="0">
                <a:latin typeface="+mn-lt"/>
              </a:rPr>
              <a:t>General </a:t>
            </a:r>
            <a:r>
              <a:rPr lang="es-CL" cap="none" dirty="0" err="1" smtClean="0">
                <a:latin typeface="+mn-lt"/>
              </a:rPr>
              <a:t>Tree</a:t>
            </a:r>
            <a:r>
              <a:rPr lang="es-CL" cap="none" dirty="0" smtClean="0">
                <a:latin typeface="+mn-lt"/>
              </a:rPr>
              <a:t> </a:t>
            </a:r>
            <a:r>
              <a:rPr lang="es-CL" cap="none" dirty="0" err="1">
                <a:latin typeface="+mn-lt"/>
              </a:rPr>
              <a:t>I</a:t>
            </a:r>
            <a:r>
              <a:rPr lang="es-CL" cap="none" dirty="0" err="1" smtClean="0">
                <a:latin typeface="+mn-lt"/>
              </a:rPr>
              <a:t>mplementation</a:t>
            </a:r>
            <a:endParaRPr lang="en-US" cap="none" dirty="0">
              <a:latin typeface="+mn-lt"/>
            </a:endParaRPr>
          </a:p>
        </p:txBody>
      </p:sp>
      <p:sp>
        <p:nvSpPr>
          <p:cNvPr id="41987" name="Text Placeholder 2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143A4E-84D9-4916-951F-A7DE5CD2BF8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s-C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6CC0B2-75E0-4E22-9B41-FA6F86F49DE3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s-CL" sz="1400" smtClean="0"/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4076700" y="1905000"/>
            <a:ext cx="1028700" cy="342900"/>
            <a:chOff x="2232" y="2244"/>
            <a:chExt cx="648" cy="216"/>
          </a:xfrm>
        </p:grpSpPr>
        <p:sp>
          <p:nvSpPr>
            <p:cNvPr id="43086" name="Rectangle 3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3087" name="Rectangle 4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3088" name="Rectangle 5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sym typeface="Symbol" pitchFamily="18" charset="2"/>
                </a:rPr>
                <a:t></a:t>
              </a:r>
            </a:p>
          </p:txBody>
        </p:sp>
      </p:grp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>
          <a:xfrm>
            <a:off x="525463" y="304800"/>
            <a:ext cx="8255000" cy="773113"/>
          </a:xfrm>
        </p:spPr>
        <p:txBody>
          <a:bodyPr/>
          <a:lstStyle/>
          <a:p>
            <a:pPr eaLnBrk="1" hangingPunct="1"/>
            <a:r>
              <a:rPr lang="en-US" altLang="es-CL" smtClean="0"/>
              <a:t>Linked Structure for Trees</a:t>
            </a:r>
          </a:p>
        </p:txBody>
      </p:sp>
      <p:sp>
        <p:nvSpPr>
          <p:cNvPr id="43013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1800" smtClean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60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600" smtClean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z="1600" smtClean="0"/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1800" smtClean="0"/>
              <a:t>Node objects implement the Position ADT</a:t>
            </a:r>
          </a:p>
        </p:txBody>
      </p:sp>
      <p:sp>
        <p:nvSpPr>
          <p:cNvPr id="43014" name="Oval 8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  <a:sym typeface="Symbol" pitchFamily="18" charset="2"/>
              </a:rPr>
              <a:t>B</a:t>
            </a:r>
            <a:endParaRPr lang="en-US" altLang="es-CL" sz="2400">
              <a:solidFill>
                <a:schemeClr val="tx2"/>
              </a:solidFill>
            </a:endParaRPr>
          </a:p>
        </p:txBody>
      </p:sp>
      <p:sp>
        <p:nvSpPr>
          <p:cNvPr id="43015" name="Oval 9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17" name="Rectangle 11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43019" name="AutoShape 13"/>
          <p:cNvCxnSpPr>
            <a:cxnSpLocks noChangeShapeType="1"/>
            <a:stCxn id="43018" idx="0"/>
            <a:endCxn id="43015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4"/>
          <p:cNvCxnSpPr>
            <a:cxnSpLocks noChangeShapeType="1"/>
            <a:stCxn id="43017" idx="0"/>
            <a:endCxn id="43015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1" name="AutoShape 15"/>
          <p:cNvCxnSpPr>
            <a:cxnSpLocks noChangeShapeType="1"/>
            <a:stCxn id="43016" idx="0"/>
            <a:endCxn id="43014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6"/>
          <p:cNvCxnSpPr>
            <a:cxnSpLocks noChangeShapeType="1"/>
            <a:stCxn id="43015" idx="0"/>
            <a:endCxn id="43014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43024" name="AutoShape 18"/>
          <p:cNvCxnSpPr>
            <a:cxnSpLocks noChangeShapeType="1"/>
            <a:stCxn id="43023" idx="0"/>
            <a:endCxn id="43014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5" name="AutoShape 19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cxnSp>
        <p:nvCxnSpPr>
          <p:cNvPr id="43026" name="AutoShape 20"/>
          <p:cNvCxnSpPr>
            <a:cxnSpLocks noChangeShapeType="1"/>
            <a:stCxn id="43029" idx="2"/>
            <a:endCxn id="43027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7" name="Oval 21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grpSp>
        <p:nvGrpSpPr>
          <p:cNvPr id="43030" name="Group 24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43082" name="AutoShape 25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cxnSp>
          <p:nvCxnSpPr>
            <p:cNvPr id="43083" name="AutoShape 26"/>
            <p:cNvCxnSpPr>
              <a:cxnSpLocks noChangeShapeType="1"/>
              <a:stCxn id="43085" idx="2"/>
              <a:endCxn id="4308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84" name="Oval 27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3085" name="Oval 28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cxnSp>
        <p:nvCxnSpPr>
          <p:cNvPr id="43031" name="AutoShape 29"/>
          <p:cNvCxnSpPr>
            <a:cxnSpLocks noChangeShapeType="1"/>
            <a:endCxn id="43032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2" name="Text Box 30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43033" name="AutoShape 31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4" name="Oval 32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35" name="Oval 33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36" name="Oval 34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cxnSp>
        <p:nvCxnSpPr>
          <p:cNvPr id="43037" name="AutoShape 35"/>
          <p:cNvCxnSpPr>
            <a:cxnSpLocks noChangeShapeType="1"/>
            <a:stCxn id="43035" idx="4"/>
            <a:endCxn id="43044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8" name="AutoShape 36"/>
          <p:cNvCxnSpPr>
            <a:cxnSpLocks noChangeShapeType="1"/>
            <a:stCxn id="43036" idx="4"/>
            <a:endCxn id="43047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9" name="Rectangle 37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40" name="Rectangle 38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ym typeface="Symbol" pitchFamily="18" charset="2"/>
              </a:rPr>
              <a:t></a:t>
            </a:r>
          </a:p>
        </p:txBody>
      </p:sp>
      <p:sp>
        <p:nvSpPr>
          <p:cNvPr id="43041" name="Rectangle 39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sp>
        <p:nvSpPr>
          <p:cNvPr id="43042" name="Rectangle 40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43" name="Rectangle 41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sp>
        <p:nvSpPr>
          <p:cNvPr id="43044" name="Rectangle 42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sp>
        <p:nvSpPr>
          <p:cNvPr id="43045" name="Rectangle 43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46" name="Rectangle 44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ym typeface="Symbol" pitchFamily="18" charset="2"/>
              </a:rPr>
              <a:t></a:t>
            </a:r>
          </a:p>
        </p:txBody>
      </p:sp>
      <p:sp>
        <p:nvSpPr>
          <p:cNvPr id="43047" name="Rectangle 45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cxnSp>
        <p:nvCxnSpPr>
          <p:cNvPr id="43048" name="AutoShape 46"/>
          <p:cNvCxnSpPr>
            <a:cxnSpLocks noChangeShapeType="1"/>
            <a:endCxn id="43049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9" name="Text Box 47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43050" name="AutoShape 48"/>
          <p:cNvCxnSpPr>
            <a:cxnSpLocks noChangeShapeType="1"/>
            <a:endCxn id="43051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1" name="Text Box 49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3052" name="Text Box 50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43053" name="AutoShape 51"/>
          <p:cNvCxnSpPr>
            <a:cxnSpLocks noChangeShapeType="1"/>
            <a:endCxn id="43052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4" name="Oval 52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55" name="Oval 53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56" name="Oval 54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57" name="Freeform 55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2147483647 w 578"/>
              <a:gd name="T1" fmla="*/ 2147483647 h 1245"/>
              <a:gd name="T2" fmla="*/ 2147483647 w 578"/>
              <a:gd name="T3" fmla="*/ 2147483647 h 1245"/>
              <a:gd name="T4" fmla="*/ 2147483647 w 578"/>
              <a:gd name="T5" fmla="*/ 2147483647 h 1245"/>
              <a:gd name="T6" fmla="*/ 2147483647 w 578"/>
              <a:gd name="T7" fmla="*/ 2147483647 h 1245"/>
              <a:gd name="T8" fmla="*/ 2147483647 w 578"/>
              <a:gd name="T9" fmla="*/ 2147483647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58" name="Freeform 56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2147483647 w 1515"/>
              <a:gd name="T1" fmla="*/ 2147483647 h 1360"/>
              <a:gd name="T2" fmla="*/ 2147483647 w 1515"/>
              <a:gd name="T3" fmla="*/ 2147483647 h 1360"/>
              <a:gd name="T4" fmla="*/ 2147483647 w 1515"/>
              <a:gd name="T5" fmla="*/ 2147483647 h 1360"/>
              <a:gd name="T6" fmla="*/ 2147483647 w 1515"/>
              <a:gd name="T7" fmla="*/ 2147483647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59" name="Freeform 57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147483647 w 2409"/>
              <a:gd name="T1" fmla="*/ 2147483647 h 1478"/>
              <a:gd name="T2" fmla="*/ 2147483647 w 2409"/>
              <a:gd name="T3" fmla="*/ 2147483647 h 1478"/>
              <a:gd name="T4" fmla="*/ 2147483647 w 2409"/>
              <a:gd name="T5" fmla="*/ 2147483647 h 1478"/>
              <a:gd name="T6" fmla="*/ 2147483647 w 2409"/>
              <a:gd name="T7" fmla="*/ 2147483647 h 1478"/>
              <a:gd name="T8" fmla="*/ 2147483647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60" name="Rectangle 58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61" name="Rectangle 59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ym typeface="Symbol" pitchFamily="18" charset="2"/>
              </a:rPr>
              <a:t></a:t>
            </a:r>
          </a:p>
        </p:txBody>
      </p:sp>
      <p:sp>
        <p:nvSpPr>
          <p:cNvPr id="43062" name="Rectangle 60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sp>
        <p:nvSpPr>
          <p:cNvPr id="43063" name="Text Box 61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43064" name="AutoShape 62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65" name="Freeform 63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2147483647 w 183"/>
              <a:gd name="T1" fmla="*/ 0 h 846"/>
              <a:gd name="T2" fmla="*/ 2147483647 w 183"/>
              <a:gd name="T3" fmla="*/ 2147483647 h 846"/>
              <a:gd name="T4" fmla="*/ 2147483647 w 183"/>
              <a:gd name="T5" fmla="*/ 2147483647 h 846"/>
              <a:gd name="T6" fmla="*/ 2147483647 w 183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66" name="Rectangle 64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67" name="Rectangle 65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ym typeface="Symbol" pitchFamily="18" charset="2"/>
              </a:rPr>
              <a:t></a:t>
            </a:r>
          </a:p>
        </p:txBody>
      </p:sp>
      <p:sp>
        <p:nvSpPr>
          <p:cNvPr id="43068" name="Rectangle 66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ym typeface="Symbol" pitchFamily="18" charset="2"/>
            </a:endParaRPr>
          </a:p>
        </p:txBody>
      </p:sp>
      <p:sp>
        <p:nvSpPr>
          <p:cNvPr id="43069" name="Text Box 67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43070" name="AutoShape 68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71" name="Freeform 6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7 w 282"/>
              <a:gd name="T3" fmla="*/ 2147483647 h 390"/>
              <a:gd name="T4" fmla="*/ 2147483647 w 282"/>
              <a:gd name="T5" fmla="*/ 2147483647 h 390"/>
              <a:gd name="T6" fmla="*/ 2147483647 w 28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72" name="Freeform 70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147483647 w 290"/>
              <a:gd name="T1" fmla="*/ 0 h 408"/>
              <a:gd name="T2" fmla="*/ 2147483647 w 290"/>
              <a:gd name="T3" fmla="*/ 2147483647 h 408"/>
              <a:gd name="T4" fmla="*/ 2147483647 w 290"/>
              <a:gd name="T5" fmla="*/ 2147483647 h 408"/>
              <a:gd name="T6" fmla="*/ 0 w 290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73" name="Freeform 71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2147483647 w 82"/>
              <a:gd name="T1" fmla="*/ 0 h 630"/>
              <a:gd name="T2" fmla="*/ 2147483647 w 82"/>
              <a:gd name="T3" fmla="*/ 2147483647 h 630"/>
              <a:gd name="T4" fmla="*/ 2147483647 w 82"/>
              <a:gd name="T5" fmla="*/ 2147483647 h 630"/>
              <a:gd name="T6" fmla="*/ 2147483647 w 8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74" name="Freeform 72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2147483647 w 546"/>
              <a:gd name="T1" fmla="*/ 2147483647 h 1854"/>
              <a:gd name="T2" fmla="*/ 2147483647 w 546"/>
              <a:gd name="T3" fmla="*/ 2147483647 h 1854"/>
              <a:gd name="T4" fmla="*/ 2147483647 w 546"/>
              <a:gd name="T5" fmla="*/ 2147483647 h 1854"/>
              <a:gd name="T6" fmla="*/ 2147483647 w 546"/>
              <a:gd name="T7" fmla="*/ 2147483647 h 1854"/>
              <a:gd name="T8" fmla="*/ 2147483647 w 546"/>
              <a:gd name="T9" fmla="*/ 2147483647 h 1854"/>
              <a:gd name="T10" fmla="*/ 2147483647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75" name="Freeform 73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2147483647 w 941"/>
              <a:gd name="T1" fmla="*/ 2147483647 h 1660"/>
              <a:gd name="T2" fmla="*/ 2147483647 w 941"/>
              <a:gd name="T3" fmla="*/ 2147483647 h 1660"/>
              <a:gd name="T4" fmla="*/ 2147483647 w 941"/>
              <a:gd name="T5" fmla="*/ 2147483647 h 1660"/>
              <a:gd name="T6" fmla="*/ 2147483647 w 941"/>
              <a:gd name="T7" fmla="*/ 2147483647 h 1660"/>
              <a:gd name="T8" fmla="*/ 2147483647 w 941"/>
              <a:gd name="T9" fmla="*/ 2147483647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03562" name="Rectangle 74"/>
          <p:cNvSpPr>
            <a:spLocks noChangeArrowheads="1"/>
          </p:cNvSpPr>
          <p:nvPr/>
        </p:nvSpPr>
        <p:spPr bwMode="auto">
          <a:xfrm>
            <a:off x="1524000" y="2133600"/>
            <a:ext cx="9144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3563" name="Rectangle 75"/>
          <p:cNvSpPr>
            <a:spLocks noChangeArrowheads="1"/>
          </p:cNvSpPr>
          <p:nvPr/>
        </p:nvSpPr>
        <p:spPr bwMode="auto">
          <a:xfrm>
            <a:off x="4038600" y="1828800"/>
            <a:ext cx="457200" cy="457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3564" name="Rectangle 76"/>
          <p:cNvSpPr>
            <a:spLocks noChangeArrowheads="1"/>
          </p:cNvSpPr>
          <p:nvPr/>
        </p:nvSpPr>
        <p:spPr bwMode="auto">
          <a:xfrm>
            <a:off x="1524000" y="2438400"/>
            <a:ext cx="1219200" cy="304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3565" name="Rectangle 77"/>
          <p:cNvSpPr>
            <a:spLocks noChangeArrowheads="1"/>
          </p:cNvSpPr>
          <p:nvPr/>
        </p:nvSpPr>
        <p:spPr bwMode="auto">
          <a:xfrm>
            <a:off x="4343400" y="1828800"/>
            <a:ext cx="457200" cy="457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3566" name="Rectangle 78"/>
          <p:cNvSpPr>
            <a:spLocks noChangeArrowheads="1"/>
          </p:cNvSpPr>
          <p:nvPr/>
        </p:nvSpPr>
        <p:spPr bwMode="auto">
          <a:xfrm>
            <a:off x="1524000" y="2667000"/>
            <a:ext cx="1981200" cy="5334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3567" name="Rectangle 79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62" grpId="0" animBg="1"/>
      <p:bldP spid="703562" grpId="1" animBg="1"/>
      <p:bldP spid="703563" grpId="0" animBg="1"/>
      <p:bldP spid="703563" grpId="1" animBg="1"/>
      <p:bldP spid="703564" grpId="0" animBg="1"/>
      <p:bldP spid="703564" grpId="1" animBg="1"/>
      <p:bldP spid="703565" grpId="0" animBg="1"/>
      <p:bldP spid="703565" grpId="1" animBg="1"/>
      <p:bldP spid="703566" grpId="0" animBg="1"/>
      <p:bldP spid="703566" grpId="1" animBg="1"/>
      <p:bldP spid="703567" grpId="0" animBg="1"/>
      <p:bldP spid="70356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CC2C0A-5642-4780-9509-AB701C91EBE5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s-CL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Linked Structure for Trees</a:t>
            </a:r>
            <a:endParaRPr lang="en-US" altLang="en-US" smtClean="0"/>
          </a:p>
        </p:txBody>
      </p:sp>
      <p:graphicFrame>
        <p:nvGraphicFramePr>
          <p:cNvPr id="705539" name="Group 3"/>
          <p:cNvGraphicFramePr>
            <a:graphicFrameLocks noGrp="1"/>
          </p:cNvGraphicFramePr>
          <p:nvPr>
            <p:ph sz="half" idx="1"/>
          </p:nvPr>
        </p:nvGraphicFramePr>
        <p:xfrm>
          <a:off x="838200" y="1905000"/>
          <a:ext cx="7467600" cy="2727326"/>
        </p:xfrm>
        <a:graphic>
          <a:graphicData uri="http://schemas.openxmlformats.org/drawingml/2006/table">
            <a:tbl>
              <a:tblPr/>
              <a:tblGrid>
                <a:gridCol w="5562600"/>
                <a:gridCol w="19050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size, isEmpty, replace, root, parent, IsInternal, IsExternal, isRoot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elements, positions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children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O(c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559" name="Rectangle 2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816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Space used is O(n)</a:t>
            </a:r>
          </a:p>
          <a:p>
            <a:pPr eaLnBrk="1" hangingPunct="1"/>
            <a:r>
              <a:rPr lang="en-US" altLang="es-CL" sz="2800" smtClean="0"/>
              <a:t>We will analyze update operations later</a:t>
            </a:r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6858000" y="24384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5561" name="Rectangle 25"/>
          <p:cNvSpPr>
            <a:spLocks noChangeArrowheads="1"/>
          </p:cNvSpPr>
          <p:nvPr/>
        </p:nvSpPr>
        <p:spPr bwMode="auto">
          <a:xfrm>
            <a:off x="6781800" y="24384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5562" name="Rectangle 26"/>
          <p:cNvSpPr>
            <a:spLocks noChangeArrowheads="1"/>
          </p:cNvSpPr>
          <p:nvPr/>
        </p:nvSpPr>
        <p:spPr bwMode="auto">
          <a:xfrm>
            <a:off x="6781800" y="3733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5563" name="Rectangle 27"/>
          <p:cNvSpPr>
            <a:spLocks noChangeArrowheads="1"/>
          </p:cNvSpPr>
          <p:nvPr/>
        </p:nvSpPr>
        <p:spPr bwMode="auto">
          <a:xfrm>
            <a:off x="6781800" y="4191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705564" name="Rectangle 28"/>
          <p:cNvSpPr>
            <a:spLocks noChangeArrowheads="1"/>
          </p:cNvSpPr>
          <p:nvPr/>
        </p:nvSpPr>
        <p:spPr bwMode="auto">
          <a:xfrm>
            <a:off x="6705600" y="47244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9" grpId="0" build="p"/>
      <p:bldP spid="705561" grpId="0" animBg="1"/>
      <p:bldP spid="705561" grpId="1" animBg="1"/>
      <p:bldP spid="705562" grpId="0" animBg="1"/>
      <p:bldP spid="705562" grpId="1" animBg="1"/>
      <p:bldP spid="705563" grpId="0" animBg="1"/>
      <p:bldP spid="705563" grpId="1" animBg="1"/>
      <p:bldP spid="705564" grpId="0" animBg="1"/>
      <p:bldP spid="70556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EF24AD-E042-4688-BD2F-CCD2F6DD47A3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s-CL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810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s-CL" sz="3600" smtClean="0">
                <a:solidFill>
                  <a:srgbClr val="008000"/>
                </a:solidFill>
              </a:rPr>
              <a:t>Example: </a:t>
            </a:r>
            <a:r>
              <a:rPr lang="en-US" altLang="es-CL" sz="3600" smtClean="0"/>
              <a:t>computing disk use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88900" y="849313"/>
            <a:ext cx="8966200" cy="33416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 b="1">
                <a:latin typeface="Courier New" pitchFamily="49" charset="0"/>
              </a:rPr>
              <a:t>Algorithm int</a:t>
            </a:r>
            <a:r>
              <a:rPr lang="en-US" altLang="es-CL" sz="1800">
                <a:latin typeface="Courier New" pitchFamily="49" charset="0"/>
              </a:rPr>
              <a:t> diskSpace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</a:t>
            </a:r>
            <a:r>
              <a:rPr lang="en-US" altLang="es-CL" sz="1800" b="1">
                <a:latin typeface="Courier New" pitchFamily="49" charset="0"/>
              </a:rPr>
              <a:t>input</a:t>
            </a:r>
            <a:r>
              <a:rPr lang="en-US" altLang="es-CL" sz="1800">
                <a:latin typeface="Courier New" pitchFamily="49" charset="0"/>
              </a:rPr>
              <a:t> a tree T storing a file system and a node v in it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 b="1">
                <a:latin typeface="Courier New" pitchFamily="49" charset="0"/>
              </a:rPr>
              <a:t>  output</a:t>
            </a:r>
            <a:r>
              <a:rPr lang="en-US" altLang="es-CL" sz="1800">
                <a:latin typeface="Courier New" pitchFamily="49" charset="0"/>
              </a:rPr>
              <a:t> the disk use of the tree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int s = 0; 				</a:t>
            </a:r>
            <a:r>
              <a:rPr lang="en-US" altLang="es-CL" sz="1800">
                <a:solidFill>
                  <a:srgbClr val="FF0000"/>
                </a:solidFill>
                <a:latin typeface="Courier New" pitchFamily="49" charset="0"/>
              </a:rPr>
              <a:t>// start with size zero</a:t>
            </a:r>
            <a:endParaRPr lang="en-US" altLang="es-CL" sz="180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Iterator children = T.children(v);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while (children.hasNext())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  s += diskSpace(T, children.next()); 	</a:t>
            </a:r>
            <a:r>
              <a:rPr lang="en-US" altLang="es-CL" sz="1800">
                <a:solidFill>
                  <a:srgbClr val="FF0000"/>
                </a:solidFill>
                <a:latin typeface="Courier New" pitchFamily="49" charset="0"/>
              </a:rPr>
              <a:t>// add subtree weights</a:t>
            </a:r>
            <a:r>
              <a:rPr lang="en-US" altLang="es-CL" sz="180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s += size(v);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if (v is an internal node)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    print Name of the Node and s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return s;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800">
                <a:latin typeface="Courier New" pitchFamily="49" charset="0"/>
              </a:rPr>
              <a:t>} </a:t>
            </a:r>
          </a:p>
        </p:txBody>
      </p:sp>
      <p:sp>
        <p:nvSpPr>
          <p:cNvPr id="45061" name="AutoShape 4"/>
          <p:cNvSpPr>
            <a:spLocks noChangeAspect="1" noChangeArrowheads="1"/>
          </p:cNvSpPr>
          <p:nvPr/>
        </p:nvSpPr>
        <p:spPr bwMode="auto">
          <a:xfrm>
            <a:off x="2798763" y="4341813"/>
            <a:ext cx="1008062" cy="382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cs16/ 1K</a:t>
            </a:r>
          </a:p>
        </p:txBody>
      </p:sp>
      <p:sp>
        <p:nvSpPr>
          <p:cNvPr id="45062" name="AutoShape 5"/>
          <p:cNvSpPr>
            <a:spLocks noChangeAspect="1" noChangeArrowheads="1"/>
          </p:cNvSpPr>
          <p:nvPr/>
        </p:nvSpPr>
        <p:spPr bwMode="auto">
          <a:xfrm>
            <a:off x="295275" y="5094288"/>
            <a:ext cx="16414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homeworks/ 1K</a:t>
            </a:r>
          </a:p>
        </p:txBody>
      </p:sp>
      <p:sp>
        <p:nvSpPr>
          <p:cNvPr id="45063" name="AutoShape 6"/>
          <p:cNvSpPr>
            <a:spLocks noChangeAspect="1" noChangeArrowheads="1"/>
          </p:cNvSpPr>
          <p:nvPr/>
        </p:nvSpPr>
        <p:spPr bwMode="auto">
          <a:xfrm>
            <a:off x="5330825" y="4959350"/>
            <a:ext cx="9556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todo.txt</a:t>
            </a:r>
            <a:br>
              <a:rPr lang="en-US" altLang="es-CL" sz="1600"/>
            </a:br>
            <a:r>
              <a:rPr lang="en-US" altLang="es-CL" sz="1600"/>
              <a:t>1K</a:t>
            </a:r>
          </a:p>
        </p:txBody>
      </p:sp>
      <p:sp>
        <p:nvSpPr>
          <p:cNvPr id="45064" name="AutoShape 7"/>
          <p:cNvSpPr>
            <a:spLocks noChangeAspect="1" noChangeArrowheads="1"/>
          </p:cNvSpPr>
          <p:nvPr/>
        </p:nvSpPr>
        <p:spPr bwMode="auto">
          <a:xfrm>
            <a:off x="3409950" y="5094288"/>
            <a:ext cx="14636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programs/ 1K</a:t>
            </a:r>
          </a:p>
        </p:txBody>
      </p:sp>
      <p:sp>
        <p:nvSpPr>
          <p:cNvPr id="45065" name="AutoShape 8"/>
          <p:cNvSpPr>
            <a:spLocks noChangeAspect="1" noChangeArrowheads="1"/>
          </p:cNvSpPr>
          <p:nvPr/>
        </p:nvSpPr>
        <p:spPr bwMode="auto">
          <a:xfrm>
            <a:off x="2398713" y="6037263"/>
            <a:ext cx="10953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DDR.java</a:t>
            </a:r>
            <a:br>
              <a:rPr lang="en-US" altLang="es-CL" sz="1600"/>
            </a:br>
            <a:r>
              <a:rPr lang="en-US" altLang="es-CL" sz="1600"/>
              <a:t>10K</a:t>
            </a:r>
          </a:p>
        </p:txBody>
      </p:sp>
      <p:sp>
        <p:nvSpPr>
          <p:cNvPr id="45066" name="AutoShape 9"/>
          <p:cNvSpPr>
            <a:spLocks noChangeAspect="1" noChangeArrowheads="1"/>
          </p:cNvSpPr>
          <p:nvPr/>
        </p:nvSpPr>
        <p:spPr bwMode="auto">
          <a:xfrm>
            <a:off x="3513138" y="6037263"/>
            <a:ext cx="126841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Stocks.java</a:t>
            </a:r>
            <a:br>
              <a:rPr lang="en-US" altLang="es-CL" sz="1600"/>
            </a:br>
            <a:r>
              <a:rPr lang="en-US" altLang="es-CL" sz="1600"/>
              <a:t>25K</a:t>
            </a:r>
          </a:p>
        </p:txBody>
      </p:sp>
      <p:sp>
        <p:nvSpPr>
          <p:cNvPr id="45067" name="AutoShape 10"/>
          <p:cNvSpPr>
            <a:spLocks noChangeAspect="1" noChangeArrowheads="1"/>
          </p:cNvSpPr>
          <p:nvPr/>
        </p:nvSpPr>
        <p:spPr bwMode="auto">
          <a:xfrm>
            <a:off x="79375" y="6037263"/>
            <a:ext cx="95091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h1c.doc</a:t>
            </a:r>
            <a:br>
              <a:rPr lang="en-US" altLang="es-CL" sz="1600"/>
            </a:br>
            <a:r>
              <a:rPr lang="en-US" altLang="es-CL" sz="1600"/>
              <a:t>3K</a:t>
            </a:r>
          </a:p>
        </p:txBody>
      </p:sp>
      <p:sp>
        <p:nvSpPr>
          <p:cNvPr id="45068" name="AutoShape 11"/>
          <p:cNvSpPr>
            <a:spLocks noChangeAspect="1" noChangeArrowheads="1"/>
          </p:cNvSpPr>
          <p:nvPr/>
        </p:nvSpPr>
        <p:spPr bwMode="auto">
          <a:xfrm>
            <a:off x="1201738" y="6037263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h1nc.doc</a:t>
            </a:r>
            <a:br>
              <a:rPr lang="en-US" altLang="es-CL" sz="1600"/>
            </a:br>
            <a:r>
              <a:rPr lang="en-US" altLang="es-CL" sz="1600"/>
              <a:t>2K</a:t>
            </a:r>
          </a:p>
        </p:txBody>
      </p:sp>
      <p:cxnSp>
        <p:nvCxnSpPr>
          <p:cNvPr id="45069" name="AutoShape 12"/>
          <p:cNvCxnSpPr>
            <a:cxnSpLocks noChangeShapeType="1"/>
            <a:stCxn id="45061" idx="2"/>
            <a:endCxn id="45062" idx="0"/>
          </p:cNvCxnSpPr>
          <p:nvPr/>
        </p:nvCxnSpPr>
        <p:spPr bwMode="auto">
          <a:xfrm flipH="1">
            <a:off x="1116013" y="4733925"/>
            <a:ext cx="2187575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3"/>
          <p:cNvCxnSpPr>
            <a:cxnSpLocks noChangeShapeType="1"/>
            <a:stCxn id="45061" idx="2"/>
            <a:endCxn id="45064" idx="0"/>
          </p:cNvCxnSpPr>
          <p:nvPr/>
        </p:nvCxnSpPr>
        <p:spPr bwMode="auto">
          <a:xfrm>
            <a:off x="3303588" y="4733925"/>
            <a:ext cx="838200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14"/>
          <p:cNvCxnSpPr>
            <a:cxnSpLocks noChangeShapeType="1"/>
            <a:stCxn id="45061" idx="2"/>
            <a:endCxn id="45063" idx="0"/>
          </p:cNvCxnSpPr>
          <p:nvPr/>
        </p:nvCxnSpPr>
        <p:spPr bwMode="auto">
          <a:xfrm>
            <a:off x="3303588" y="4733925"/>
            <a:ext cx="2505075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15"/>
          <p:cNvCxnSpPr>
            <a:cxnSpLocks noChangeShapeType="1"/>
            <a:stCxn id="45064" idx="2"/>
            <a:endCxn id="45066" idx="0"/>
          </p:cNvCxnSpPr>
          <p:nvPr/>
        </p:nvCxnSpPr>
        <p:spPr bwMode="auto">
          <a:xfrm>
            <a:off x="4141788" y="5487988"/>
            <a:ext cx="635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AutoShape 16"/>
          <p:cNvCxnSpPr>
            <a:cxnSpLocks noChangeShapeType="1"/>
            <a:stCxn id="45064" idx="2"/>
            <a:endCxn id="45065" idx="0"/>
          </p:cNvCxnSpPr>
          <p:nvPr/>
        </p:nvCxnSpPr>
        <p:spPr bwMode="auto">
          <a:xfrm flipH="1">
            <a:off x="2946400" y="5487988"/>
            <a:ext cx="1195388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AutoShape 17"/>
          <p:cNvCxnSpPr>
            <a:cxnSpLocks noChangeShapeType="1"/>
            <a:stCxn id="45062" idx="2"/>
            <a:endCxn id="45068" idx="0"/>
          </p:cNvCxnSpPr>
          <p:nvPr/>
        </p:nvCxnSpPr>
        <p:spPr bwMode="auto">
          <a:xfrm>
            <a:off x="1116013" y="5487988"/>
            <a:ext cx="620712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5" name="AutoShape 18"/>
          <p:cNvCxnSpPr>
            <a:cxnSpLocks noChangeShapeType="1"/>
            <a:stCxn id="45062" idx="2"/>
            <a:endCxn id="45067" idx="0"/>
          </p:cNvCxnSpPr>
          <p:nvPr/>
        </p:nvCxnSpPr>
        <p:spPr bwMode="auto">
          <a:xfrm flipH="1">
            <a:off x="555625" y="5487988"/>
            <a:ext cx="560388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6" name="AutoShape 19"/>
          <p:cNvSpPr>
            <a:spLocks noChangeAspect="1" noChangeArrowheads="1"/>
          </p:cNvSpPr>
          <p:nvPr/>
        </p:nvSpPr>
        <p:spPr bwMode="auto">
          <a:xfrm>
            <a:off x="4800600" y="6035675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Robot.java</a:t>
            </a:r>
            <a:br>
              <a:rPr lang="en-US" altLang="es-CL" sz="1600"/>
            </a:br>
            <a:r>
              <a:rPr lang="en-US" altLang="es-CL" sz="1600"/>
              <a:t>20K</a:t>
            </a:r>
          </a:p>
        </p:txBody>
      </p:sp>
      <p:cxnSp>
        <p:nvCxnSpPr>
          <p:cNvPr id="45077" name="AutoShape 20"/>
          <p:cNvCxnSpPr>
            <a:cxnSpLocks noChangeShapeType="1"/>
            <a:stCxn id="45064" idx="2"/>
            <a:endCxn id="45076" idx="0"/>
          </p:cNvCxnSpPr>
          <p:nvPr/>
        </p:nvCxnSpPr>
        <p:spPr bwMode="auto">
          <a:xfrm>
            <a:off x="4141788" y="5487988"/>
            <a:ext cx="1268412" cy="538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2514600" y="41513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914400" y="47244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5080" name="Text Box 23"/>
          <p:cNvSpPr txBox="1">
            <a:spLocks noChangeArrowheads="1"/>
          </p:cNvSpPr>
          <p:nvPr/>
        </p:nvSpPr>
        <p:spPr bwMode="auto">
          <a:xfrm>
            <a:off x="361950" y="569595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081" name="Text Box 24"/>
          <p:cNvSpPr txBox="1">
            <a:spLocks noChangeArrowheads="1"/>
          </p:cNvSpPr>
          <p:nvPr/>
        </p:nvSpPr>
        <p:spPr bwMode="auto">
          <a:xfrm>
            <a:off x="3352800" y="4724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5082" name="Text Box 25"/>
          <p:cNvSpPr txBox="1">
            <a:spLocks noChangeArrowheads="1"/>
          </p:cNvSpPr>
          <p:nvPr/>
        </p:nvSpPr>
        <p:spPr bwMode="auto">
          <a:xfrm>
            <a:off x="1593850" y="569595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083" name="Text Box 26"/>
          <p:cNvSpPr txBox="1">
            <a:spLocks noChangeArrowheads="1"/>
          </p:cNvSpPr>
          <p:nvPr/>
        </p:nvSpPr>
        <p:spPr bwMode="auto">
          <a:xfrm>
            <a:off x="2595563" y="56816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5084" name="Text Box 27"/>
          <p:cNvSpPr txBox="1">
            <a:spLocks noChangeArrowheads="1"/>
          </p:cNvSpPr>
          <p:nvPr/>
        </p:nvSpPr>
        <p:spPr bwMode="auto">
          <a:xfrm>
            <a:off x="3827463" y="56816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5085" name="Text Box 28"/>
          <p:cNvSpPr txBox="1">
            <a:spLocks noChangeArrowheads="1"/>
          </p:cNvSpPr>
          <p:nvPr/>
        </p:nvSpPr>
        <p:spPr bwMode="auto">
          <a:xfrm>
            <a:off x="5254625" y="56816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/>
        </p:nvSpPr>
        <p:spPr bwMode="auto">
          <a:xfrm>
            <a:off x="5670550" y="45862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576263" y="4818063"/>
            <a:ext cx="414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600">
                <a:solidFill>
                  <a:srgbClr val="FF0000"/>
                </a:solidFill>
              </a:rPr>
              <a:t>6K</a:t>
            </a:r>
          </a:p>
        </p:txBody>
      </p:sp>
      <p:sp>
        <p:nvSpPr>
          <p:cNvPr id="711711" name="Text Box 31"/>
          <p:cNvSpPr txBox="1">
            <a:spLocks noChangeArrowheads="1"/>
          </p:cNvSpPr>
          <p:nvPr/>
        </p:nvSpPr>
        <p:spPr bwMode="auto">
          <a:xfrm>
            <a:off x="2979738" y="4970463"/>
            <a:ext cx="5254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600">
                <a:solidFill>
                  <a:srgbClr val="FF0000"/>
                </a:solidFill>
              </a:rPr>
              <a:t>56K</a:t>
            </a:r>
          </a:p>
        </p:txBody>
      </p:sp>
      <p:sp>
        <p:nvSpPr>
          <p:cNvPr id="711712" name="Text Box 32"/>
          <p:cNvSpPr txBox="1">
            <a:spLocks noChangeArrowheads="1"/>
          </p:cNvSpPr>
          <p:nvPr/>
        </p:nvSpPr>
        <p:spPr bwMode="auto">
          <a:xfrm>
            <a:off x="2120900" y="4151313"/>
            <a:ext cx="5254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1600">
                <a:solidFill>
                  <a:srgbClr val="FF0000"/>
                </a:solidFill>
              </a:rPr>
              <a:t>64K</a:t>
            </a:r>
          </a:p>
        </p:txBody>
      </p:sp>
      <p:sp>
        <p:nvSpPr>
          <p:cNvPr id="711713" name="Text Box 33"/>
          <p:cNvSpPr txBox="1">
            <a:spLocks noChangeArrowheads="1"/>
          </p:cNvSpPr>
          <p:nvPr/>
        </p:nvSpPr>
        <p:spPr bwMode="auto">
          <a:xfrm>
            <a:off x="6661150" y="4845050"/>
            <a:ext cx="2101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2000">
                <a:solidFill>
                  <a:srgbClr val="FF0000"/>
                </a:solidFill>
              </a:rPr>
              <a:t>homeworks/ : 6K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2000">
                <a:solidFill>
                  <a:srgbClr val="FF0000"/>
                </a:solidFill>
              </a:rPr>
              <a:t>programs/ : 56K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es-CL" sz="2000">
                <a:solidFill>
                  <a:srgbClr val="FF0000"/>
                </a:solidFill>
              </a:rPr>
              <a:t>cs16/ : 64K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10" grpId="0"/>
      <p:bldP spid="711711" grpId="0"/>
      <p:bldP spid="711712" grpId="0"/>
      <p:bldP spid="7117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8A7FBD-34C1-478F-8DAB-26011923E4D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s-CL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Terminology</a:t>
            </a:r>
          </a:p>
        </p:txBody>
      </p:sp>
      <p:sp>
        <p:nvSpPr>
          <p:cNvPr id="64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91000" y="1295400"/>
            <a:ext cx="4953000" cy="43434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The </a:t>
            </a:r>
            <a:r>
              <a:rPr lang="en-US" altLang="es-CL" sz="2800" smtClean="0">
                <a:solidFill>
                  <a:schemeClr val="tx2"/>
                </a:solidFill>
              </a:rPr>
              <a:t>size</a:t>
            </a:r>
            <a:r>
              <a:rPr lang="en-US" altLang="es-CL" sz="2800" smtClean="0"/>
              <a:t> of a tree is the number of nodes in it</a:t>
            </a:r>
          </a:p>
          <a:p>
            <a:pPr lvl="1" eaLnBrk="1" hangingPunct="1"/>
            <a:r>
              <a:rPr lang="en-US" altLang="es-CL" sz="2400" smtClean="0"/>
              <a:t>This tree has size 10</a:t>
            </a:r>
          </a:p>
          <a:p>
            <a:pPr eaLnBrk="1" hangingPunct="1"/>
            <a:r>
              <a:rPr lang="en-US" altLang="es-CL" sz="2800" smtClean="0"/>
              <a:t>The </a:t>
            </a:r>
            <a:r>
              <a:rPr lang="en-US" altLang="es-CL" sz="2800" smtClean="0">
                <a:solidFill>
                  <a:schemeClr val="tx2"/>
                </a:solidFill>
              </a:rPr>
              <a:t>depth</a:t>
            </a:r>
            <a:r>
              <a:rPr lang="en-US" altLang="es-CL" sz="2800" smtClean="0"/>
              <a:t> of a node is its distance from the root</a:t>
            </a:r>
          </a:p>
          <a:p>
            <a:pPr lvl="1" eaLnBrk="1" hangingPunct="1"/>
            <a:r>
              <a:rPr lang="en-US" altLang="es-CL" sz="2000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es-CL" sz="2400" smtClean="0"/>
              <a:t> is at depth zero</a:t>
            </a:r>
          </a:p>
          <a:p>
            <a:pPr lvl="1" eaLnBrk="1" hangingPunct="1"/>
            <a:r>
              <a:rPr lang="en-US" altLang="es-CL" sz="2000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es-CL" sz="2400" smtClean="0"/>
              <a:t> is at depth 2</a:t>
            </a:r>
          </a:p>
          <a:p>
            <a:pPr eaLnBrk="1" hangingPunct="1"/>
            <a:r>
              <a:rPr lang="en-US" altLang="es-CL" sz="2800" smtClean="0"/>
              <a:t>The </a:t>
            </a:r>
            <a:r>
              <a:rPr lang="en-US" altLang="es-CL" sz="2800" smtClean="0">
                <a:solidFill>
                  <a:schemeClr val="tx2"/>
                </a:solidFill>
              </a:rPr>
              <a:t>depth </a:t>
            </a:r>
            <a:r>
              <a:rPr lang="en-US" altLang="es-CL" sz="2800" smtClean="0"/>
              <a:t>or </a:t>
            </a:r>
            <a:r>
              <a:rPr lang="en-US" altLang="es-CL" sz="2800" smtClean="0">
                <a:solidFill>
                  <a:schemeClr val="tx2"/>
                </a:solidFill>
              </a:rPr>
              <a:t>height</a:t>
            </a:r>
            <a:r>
              <a:rPr lang="en-US" altLang="es-CL" sz="2800" smtClean="0"/>
              <a:t> of a tree is the depth of its deepest node</a:t>
            </a:r>
          </a:p>
          <a:p>
            <a:pPr lvl="1" eaLnBrk="1" hangingPunct="1"/>
            <a:r>
              <a:rPr lang="en-US" altLang="es-CL" sz="2400" smtClean="0"/>
              <a:t>This tree has depth 3</a:t>
            </a:r>
          </a:p>
          <a:p>
            <a:pPr lvl="1" eaLnBrk="1" hangingPunct="1"/>
            <a:endParaRPr lang="en-US" altLang="es-CL" sz="2400" smtClean="0"/>
          </a:p>
        </p:txBody>
      </p:sp>
      <p:sp>
        <p:nvSpPr>
          <p:cNvPr id="5125" name="AutoShape 4"/>
          <p:cNvSpPr>
            <a:spLocks noChangeAspect="1" noChangeArrowheads="1"/>
          </p:cNvSpPr>
          <p:nvPr/>
        </p:nvSpPr>
        <p:spPr bwMode="auto">
          <a:xfrm>
            <a:off x="1719263" y="2222500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A</a:t>
            </a:r>
          </a:p>
        </p:txBody>
      </p:sp>
      <p:sp>
        <p:nvSpPr>
          <p:cNvPr id="5126" name="AutoShape 5"/>
          <p:cNvSpPr>
            <a:spLocks noChangeAspect="1" noChangeArrowheads="1"/>
          </p:cNvSpPr>
          <p:nvPr/>
        </p:nvSpPr>
        <p:spPr bwMode="auto">
          <a:xfrm>
            <a:off x="652463" y="2971800"/>
            <a:ext cx="334962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B</a:t>
            </a:r>
          </a:p>
        </p:txBody>
      </p:sp>
      <p:sp>
        <p:nvSpPr>
          <p:cNvPr id="5127" name="AutoShape 6"/>
          <p:cNvSpPr>
            <a:spLocks noChangeAspect="1" noChangeArrowheads="1"/>
          </p:cNvSpPr>
          <p:nvPr/>
        </p:nvSpPr>
        <p:spPr bwMode="auto">
          <a:xfrm>
            <a:off x="2827338" y="2971800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C</a:t>
            </a:r>
          </a:p>
        </p:txBody>
      </p:sp>
      <p:sp>
        <p:nvSpPr>
          <p:cNvPr id="5128" name="AutoShape 7"/>
          <p:cNvSpPr>
            <a:spLocks noChangeAspect="1" noChangeArrowheads="1"/>
          </p:cNvSpPr>
          <p:nvPr/>
        </p:nvSpPr>
        <p:spPr bwMode="auto">
          <a:xfrm>
            <a:off x="2413000" y="3884613"/>
            <a:ext cx="352425" cy="369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G</a:t>
            </a:r>
          </a:p>
        </p:txBody>
      </p:sp>
      <p:sp>
        <p:nvSpPr>
          <p:cNvPr id="5129" name="AutoShape 8"/>
          <p:cNvSpPr>
            <a:spLocks noChangeAspect="1" noChangeArrowheads="1"/>
          </p:cNvSpPr>
          <p:nvPr/>
        </p:nvSpPr>
        <p:spPr bwMode="auto">
          <a:xfrm>
            <a:off x="3227388" y="3884613"/>
            <a:ext cx="354012" cy="369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</a:t>
            </a:r>
          </a:p>
        </p:txBody>
      </p:sp>
      <p:sp>
        <p:nvSpPr>
          <p:cNvPr id="5130" name="AutoShape 9"/>
          <p:cNvSpPr>
            <a:spLocks noChangeAspect="1" noChangeArrowheads="1"/>
          </p:cNvSpPr>
          <p:nvPr/>
        </p:nvSpPr>
        <p:spPr bwMode="auto">
          <a:xfrm>
            <a:off x="255588" y="3884613"/>
            <a:ext cx="330200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E</a:t>
            </a:r>
          </a:p>
        </p:txBody>
      </p:sp>
      <p:sp>
        <p:nvSpPr>
          <p:cNvPr id="5131" name="AutoShape 10"/>
          <p:cNvSpPr>
            <a:spLocks noChangeAspect="1" noChangeArrowheads="1"/>
          </p:cNvSpPr>
          <p:nvPr/>
        </p:nvSpPr>
        <p:spPr bwMode="auto">
          <a:xfrm>
            <a:off x="1055688" y="3886200"/>
            <a:ext cx="320675" cy="366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F</a:t>
            </a:r>
          </a:p>
        </p:txBody>
      </p:sp>
      <p:cxnSp>
        <p:nvCxnSpPr>
          <p:cNvPr id="5132" name="AutoShape 11"/>
          <p:cNvCxnSpPr>
            <a:cxnSpLocks noChangeShapeType="1"/>
            <a:stCxn id="5125" idx="2"/>
            <a:endCxn id="5126" idx="0"/>
          </p:cNvCxnSpPr>
          <p:nvPr/>
        </p:nvCxnSpPr>
        <p:spPr bwMode="auto">
          <a:xfrm flipH="1">
            <a:off x="820738" y="2600325"/>
            <a:ext cx="106838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AutoShape 12"/>
          <p:cNvCxnSpPr>
            <a:cxnSpLocks noChangeShapeType="1"/>
            <a:stCxn id="5125" idx="2"/>
            <a:endCxn id="5127" idx="0"/>
          </p:cNvCxnSpPr>
          <p:nvPr/>
        </p:nvCxnSpPr>
        <p:spPr bwMode="auto">
          <a:xfrm>
            <a:off x="1889125" y="2600325"/>
            <a:ext cx="1108075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AutoShape 13"/>
          <p:cNvCxnSpPr>
            <a:cxnSpLocks noChangeShapeType="1"/>
            <a:stCxn id="5127" idx="2"/>
            <a:endCxn id="5129" idx="0"/>
          </p:cNvCxnSpPr>
          <p:nvPr/>
        </p:nvCxnSpPr>
        <p:spPr bwMode="auto">
          <a:xfrm>
            <a:off x="2997200" y="3355975"/>
            <a:ext cx="40798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AutoShape 14"/>
          <p:cNvCxnSpPr>
            <a:cxnSpLocks noChangeShapeType="1"/>
            <a:stCxn id="5127" idx="2"/>
            <a:endCxn id="5128" idx="0"/>
          </p:cNvCxnSpPr>
          <p:nvPr/>
        </p:nvCxnSpPr>
        <p:spPr bwMode="auto">
          <a:xfrm flipH="1">
            <a:off x="2590800" y="3355975"/>
            <a:ext cx="4064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AutoShape 15"/>
          <p:cNvCxnSpPr>
            <a:cxnSpLocks noChangeShapeType="1"/>
            <a:stCxn id="5126" idx="2"/>
            <a:endCxn id="5131" idx="0"/>
          </p:cNvCxnSpPr>
          <p:nvPr/>
        </p:nvCxnSpPr>
        <p:spPr bwMode="auto">
          <a:xfrm>
            <a:off x="820738" y="3354388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AutoShape 16"/>
          <p:cNvCxnSpPr>
            <a:cxnSpLocks noChangeShapeType="1"/>
            <a:stCxn id="5126" idx="2"/>
            <a:endCxn id="5130" idx="0"/>
          </p:cNvCxnSpPr>
          <p:nvPr/>
        </p:nvCxnSpPr>
        <p:spPr bwMode="auto">
          <a:xfrm flipH="1">
            <a:off x="420688" y="3354388"/>
            <a:ext cx="400050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8" name="AutoShape 17"/>
          <p:cNvSpPr>
            <a:spLocks noChangeAspect="1" noChangeArrowheads="1"/>
          </p:cNvSpPr>
          <p:nvPr/>
        </p:nvSpPr>
        <p:spPr bwMode="auto">
          <a:xfrm>
            <a:off x="2820988" y="4800600"/>
            <a:ext cx="315912" cy="366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L</a:t>
            </a:r>
          </a:p>
        </p:txBody>
      </p:sp>
      <p:sp>
        <p:nvSpPr>
          <p:cNvPr id="5139" name="AutoShape 18"/>
          <p:cNvSpPr>
            <a:spLocks noChangeAspect="1" noChangeArrowheads="1"/>
          </p:cNvSpPr>
          <p:nvPr/>
        </p:nvSpPr>
        <p:spPr bwMode="auto">
          <a:xfrm>
            <a:off x="708025" y="4794250"/>
            <a:ext cx="287338" cy="3635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I</a:t>
            </a:r>
          </a:p>
        </p:txBody>
      </p:sp>
      <p:sp>
        <p:nvSpPr>
          <p:cNvPr id="5140" name="AutoShape 19"/>
          <p:cNvSpPr>
            <a:spLocks noChangeAspect="1" noChangeArrowheads="1"/>
          </p:cNvSpPr>
          <p:nvPr/>
        </p:nvSpPr>
        <p:spPr bwMode="auto">
          <a:xfrm>
            <a:off x="1500188" y="4795838"/>
            <a:ext cx="296862" cy="365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J</a:t>
            </a:r>
          </a:p>
        </p:txBody>
      </p:sp>
      <p:cxnSp>
        <p:nvCxnSpPr>
          <p:cNvPr id="5141" name="AutoShape 20"/>
          <p:cNvCxnSpPr>
            <a:cxnSpLocks noChangeShapeType="1"/>
            <a:endCxn id="5140" idx="0"/>
          </p:cNvCxnSpPr>
          <p:nvPr/>
        </p:nvCxnSpPr>
        <p:spPr bwMode="auto">
          <a:xfrm>
            <a:off x="1252538" y="4268788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21"/>
          <p:cNvCxnSpPr>
            <a:cxnSpLocks noChangeShapeType="1"/>
            <a:endCxn id="5139" idx="0"/>
          </p:cNvCxnSpPr>
          <p:nvPr/>
        </p:nvCxnSpPr>
        <p:spPr bwMode="auto">
          <a:xfrm flipH="1">
            <a:off x="852488" y="4271963"/>
            <a:ext cx="400050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3" name="AutoShape 22"/>
          <p:cNvCxnSpPr>
            <a:cxnSpLocks noChangeShapeType="1"/>
          </p:cNvCxnSpPr>
          <p:nvPr/>
        </p:nvCxnSpPr>
        <p:spPr bwMode="auto">
          <a:xfrm>
            <a:off x="2592388" y="4267200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A475C1-AAF5-4C50-856C-7ADB5FA3DBD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s-CL" sz="1400" smtClean="0"/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5029200" y="320040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/>
              <a:t>subtree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Terminology</a:t>
            </a:r>
          </a:p>
        </p:txBody>
      </p:sp>
      <p:sp>
        <p:nvSpPr>
          <p:cNvPr id="614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4343400" cy="4572000"/>
          </a:xfrm>
        </p:spPr>
        <p:txBody>
          <a:bodyPr/>
          <a:lstStyle/>
          <a:p>
            <a:pPr eaLnBrk="1" hangingPunct="1"/>
            <a:r>
              <a:rPr lang="en-US" altLang="es-CL" sz="2400" smtClean="0">
                <a:solidFill>
                  <a:schemeClr val="tx2"/>
                </a:solidFill>
              </a:rPr>
              <a:t>Ancestors</a:t>
            </a:r>
            <a:r>
              <a:rPr lang="en-US" altLang="es-CL" sz="2400" smtClean="0"/>
              <a:t> of a node: parent, grandparent, grand-grandparent, etc.</a:t>
            </a:r>
          </a:p>
          <a:p>
            <a:pPr eaLnBrk="1" hangingPunct="1"/>
            <a:r>
              <a:rPr lang="en-US" altLang="es-CL" sz="2400" smtClean="0">
                <a:solidFill>
                  <a:schemeClr val="tx2"/>
                </a:solidFill>
              </a:rPr>
              <a:t>Descendant</a:t>
            </a:r>
            <a:r>
              <a:rPr lang="en-US" altLang="es-CL" sz="2400" smtClean="0"/>
              <a:t> of a node: child, grandchild, grand-grandchild,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smtClean="0">
                <a:solidFill>
                  <a:schemeClr val="tx2"/>
                </a:solidFill>
              </a:rPr>
              <a:t>Subtree</a:t>
            </a:r>
            <a:r>
              <a:rPr lang="en-US" altLang="es-CL" sz="2400" smtClean="0"/>
              <a:t>: tree consisting of a node and its descendants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smtClean="0"/>
              <a:t>A Tree is </a:t>
            </a:r>
            <a:r>
              <a:rPr lang="en-US" altLang="es-CL" sz="2400" smtClean="0">
                <a:solidFill>
                  <a:schemeClr val="tx2"/>
                </a:solidFill>
              </a:rPr>
              <a:t>ordered</a:t>
            </a:r>
            <a:r>
              <a:rPr lang="en-US" altLang="es-CL" sz="2400" smtClean="0"/>
              <a:t> if there is a linear ordering for the children of each node</a:t>
            </a:r>
          </a:p>
          <a:p>
            <a:pPr eaLnBrk="1" hangingPunct="1"/>
            <a:endParaRPr lang="en-US" altLang="es-CL" sz="3600" smtClean="0"/>
          </a:p>
        </p:txBody>
      </p:sp>
      <p:sp>
        <p:nvSpPr>
          <p:cNvPr id="615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s-CL" altLang="es-CL" sz="2000"/>
          </a:p>
        </p:txBody>
      </p:sp>
      <p:sp>
        <p:nvSpPr>
          <p:cNvPr id="6151" name="AutoShape 6"/>
          <p:cNvSpPr>
            <a:spLocks noChangeAspect="1" noChangeArrowheads="1"/>
          </p:cNvSpPr>
          <p:nvPr/>
        </p:nvSpPr>
        <p:spPr bwMode="auto">
          <a:xfrm>
            <a:off x="6469063" y="1995488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A</a:t>
            </a:r>
          </a:p>
        </p:txBody>
      </p:sp>
      <p:sp>
        <p:nvSpPr>
          <p:cNvPr id="6152" name="AutoShape 7"/>
          <p:cNvSpPr>
            <a:spLocks noChangeAspect="1" noChangeArrowheads="1"/>
          </p:cNvSpPr>
          <p:nvPr/>
        </p:nvSpPr>
        <p:spPr bwMode="auto">
          <a:xfrm>
            <a:off x="5402263" y="2744788"/>
            <a:ext cx="334962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B</a:t>
            </a:r>
          </a:p>
        </p:txBody>
      </p:sp>
      <p:sp>
        <p:nvSpPr>
          <p:cNvPr id="6153" name="AutoShape 8"/>
          <p:cNvSpPr>
            <a:spLocks noChangeAspect="1" noChangeArrowheads="1"/>
          </p:cNvSpPr>
          <p:nvPr/>
        </p:nvSpPr>
        <p:spPr bwMode="auto">
          <a:xfrm>
            <a:off x="7577138" y="2744788"/>
            <a:ext cx="338137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C</a:t>
            </a:r>
          </a:p>
        </p:txBody>
      </p:sp>
      <p:sp>
        <p:nvSpPr>
          <p:cNvPr id="6154" name="AutoShape 9"/>
          <p:cNvSpPr>
            <a:spLocks noChangeAspect="1" noChangeArrowheads="1"/>
          </p:cNvSpPr>
          <p:nvPr/>
        </p:nvSpPr>
        <p:spPr bwMode="auto">
          <a:xfrm>
            <a:off x="7162800" y="3657600"/>
            <a:ext cx="352425" cy="369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G</a:t>
            </a:r>
          </a:p>
        </p:txBody>
      </p:sp>
      <p:sp>
        <p:nvSpPr>
          <p:cNvPr id="6155" name="AutoShape 10"/>
          <p:cNvSpPr>
            <a:spLocks noChangeAspect="1" noChangeArrowheads="1"/>
          </p:cNvSpPr>
          <p:nvPr/>
        </p:nvSpPr>
        <p:spPr bwMode="auto">
          <a:xfrm>
            <a:off x="7977188" y="3657600"/>
            <a:ext cx="354012" cy="369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</a:t>
            </a:r>
          </a:p>
        </p:txBody>
      </p:sp>
      <p:sp>
        <p:nvSpPr>
          <p:cNvPr id="6156" name="AutoShape 11"/>
          <p:cNvSpPr>
            <a:spLocks noChangeAspect="1" noChangeArrowheads="1"/>
          </p:cNvSpPr>
          <p:nvPr/>
        </p:nvSpPr>
        <p:spPr bwMode="auto">
          <a:xfrm>
            <a:off x="5005388" y="3657600"/>
            <a:ext cx="330200" cy="36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E</a:t>
            </a:r>
          </a:p>
        </p:txBody>
      </p:sp>
      <p:sp>
        <p:nvSpPr>
          <p:cNvPr id="6157" name="AutoShape 12"/>
          <p:cNvSpPr>
            <a:spLocks noChangeAspect="1" noChangeArrowheads="1"/>
          </p:cNvSpPr>
          <p:nvPr/>
        </p:nvSpPr>
        <p:spPr bwMode="auto">
          <a:xfrm>
            <a:off x="5805488" y="3659188"/>
            <a:ext cx="320675" cy="366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F</a:t>
            </a:r>
          </a:p>
        </p:txBody>
      </p:sp>
      <p:cxnSp>
        <p:nvCxnSpPr>
          <p:cNvPr id="6158" name="AutoShape 13"/>
          <p:cNvCxnSpPr>
            <a:cxnSpLocks noChangeShapeType="1"/>
            <a:stCxn id="6151" idx="2"/>
            <a:endCxn id="6152" idx="0"/>
          </p:cNvCxnSpPr>
          <p:nvPr/>
        </p:nvCxnSpPr>
        <p:spPr bwMode="auto">
          <a:xfrm flipH="1">
            <a:off x="5570538" y="2373313"/>
            <a:ext cx="106838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AutoShape 14"/>
          <p:cNvCxnSpPr>
            <a:cxnSpLocks noChangeShapeType="1"/>
            <a:stCxn id="6151" idx="2"/>
            <a:endCxn id="6153" idx="0"/>
          </p:cNvCxnSpPr>
          <p:nvPr/>
        </p:nvCxnSpPr>
        <p:spPr bwMode="auto">
          <a:xfrm>
            <a:off x="6638925" y="2373313"/>
            <a:ext cx="1108075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15"/>
          <p:cNvCxnSpPr>
            <a:cxnSpLocks noChangeShapeType="1"/>
            <a:stCxn id="6153" idx="2"/>
            <a:endCxn id="6155" idx="0"/>
          </p:cNvCxnSpPr>
          <p:nvPr/>
        </p:nvCxnSpPr>
        <p:spPr bwMode="auto">
          <a:xfrm>
            <a:off x="7747000" y="3128963"/>
            <a:ext cx="40798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6"/>
          <p:cNvCxnSpPr>
            <a:cxnSpLocks noChangeShapeType="1"/>
            <a:stCxn id="6153" idx="2"/>
            <a:endCxn id="6154" idx="0"/>
          </p:cNvCxnSpPr>
          <p:nvPr/>
        </p:nvCxnSpPr>
        <p:spPr bwMode="auto">
          <a:xfrm flipH="1">
            <a:off x="7340600" y="3128963"/>
            <a:ext cx="4064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7"/>
          <p:cNvCxnSpPr>
            <a:cxnSpLocks noChangeShapeType="1"/>
            <a:stCxn id="6152" idx="2"/>
            <a:endCxn id="6157" idx="0"/>
          </p:cNvCxnSpPr>
          <p:nvPr/>
        </p:nvCxnSpPr>
        <p:spPr bwMode="auto">
          <a:xfrm>
            <a:off x="5570538" y="3127375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8"/>
          <p:cNvCxnSpPr>
            <a:cxnSpLocks noChangeShapeType="1"/>
            <a:stCxn id="6152" idx="2"/>
            <a:endCxn id="6156" idx="0"/>
          </p:cNvCxnSpPr>
          <p:nvPr/>
        </p:nvCxnSpPr>
        <p:spPr bwMode="auto">
          <a:xfrm flipH="1">
            <a:off x="5170488" y="3127375"/>
            <a:ext cx="400050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AutoShape 19"/>
          <p:cNvSpPr>
            <a:spLocks noChangeAspect="1" noChangeArrowheads="1"/>
          </p:cNvSpPr>
          <p:nvPr/>
        </p:nvSpPr>
        <p:spPr bwMode="auto">
          <a:xfrm>
            <a:off x="7570788" y="4573588"/>
            <a:ext cx="315912" cy="366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L</a:t>
            </a:r>
          </a:p>
        </p:txBody>
      </p:sp>
      <p:sp>
        <p:nvSpPr>
          <p:cNvPr id="6165" name="AutoShape 20"/>
          <p:cNvSpPr>
            <a:spLocks noChangeAspect="1" noChangeArrowheads="1"/>
          </p:cNvSpPr>
          <p:nvPr/>
        </p:nvSpPr>
        <p:spPr bwMode="auto">
          <a:xfrm>
            <a:off x="5457825" y="4567238"/>
            <a:ext cx="287338" cy="363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I</a:t>
            </a:r>
          </a:p>
        </p:txBody>
      </p:sp>
      <p:sp>
        <p:nvSpPr>
          <p:cNvPr id="6166" name="AutoShape 21"/>
          <p:cNvSpPr>
            <a:spLocks noChangeAspect="1" noChangeArrowheads="1"/>
          </p:cNvSpPr>
          <p:nvPr/>
        </p:nvSpPr>
        <p:spPr bwMode="auto">
          <a:xfrm>
            <a:off x="6249988" y="4568825"/>
            <a:ext cx="296862" cy="365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J</a:t>
            </a:r>
          </a:p>
        </p:txBody>
      </p:sp>
      <p:cxnSp>
        <p:nvCxnSpPr>
          <p:cNvPr id="6167" name="AutoShape 22"/>
          <p:cNvCxnSpPr>
            <a:cxnSpLocks noChangeShapeType="1"/>
            <a:endCxn id="6166" idx="0"/>
          </p:cNvCxnSpPr>
          <p:nvPr/>
        </p:nvCxnSpPr>
        <p:spPr bwMode="auto">
          <a:xfrm>
            <a:off x="6002338" y="4041775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8" name="AutoShape 23"/>
          <p:cNvCxnSpPr>
            <a:cxnSpLocks noChangeShapeType="1"/>
            <a:endCxn id="6165" idx="0"/>
          </p:cNvCxnSpPr>
          <p:nvPr/>
        </p:nvCxnSpPr>
        <p:spPr bwMode="auto">
          <a:xfrm flipH="1">
            <a:off x="5602288" y="4044950"/>
            <a:ext cx="400050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24"/>
          <p:cNvCxnSpPr>
            <a:cxnSpLocks noChangeShapeType="1"/>
          </p:cNvCxnSpPr>
          <p:nvPr/>
        </p:nvCxnSpPr>
        <p:spPr bwMode="auto">
          <a:xfrm>
            <a:off x="7342188" y="4040188"/>
            <a:ext cx="3968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3674EA-2DBB-4C74-AF65-224240D30B43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s-CL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Balance</a:t>
            </a:r>
          </a:p>
        </p:txBody>
      </p:sp>
      <p:sp>
        <p:nvSpPr>
          <p:cNvPr id="64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4999038"/>
            <a:ext cx="8077200" cy="124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400" dirty="0" smtClean="0"/>
              <a:t>In a binary tree, each node has at most two children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dirty="0" smtClean="0"/>
              <a:t>A binary tree is balanced if every level above the lowest is “full” (contains 2</a:t>
            </a:r>
            <a:r>
              <a:rPr lang="en-US" altLang="es-CL" sz="2400" baseline="30000" dirty="0" smtClean="0"/>
              <a:t>l</a:t>
            </a:r>
            <a:r>
              <a:rPr lang="en-US" altLang="es-CL" sz="2400" dirty="0" smtClean="0"/>
              <a:t> nodes)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400" dirty="0" smtClean="0"/>
              <a:t>In most applications, a reasonably balanced binary tree is desirable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2000" y="4038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latin typeface="Times" pitchFamily="18" charset="0"/>
              </a:rPr>
              <a:t>A balanced binary tree</a:t>
            </a:r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515938" y="1536700"/>
            <a:ext cx="2862262" cy="2335213"/>
            <a:chOff x="325" y="968"/>
            <a:chExt cx="1803" cy="1471"/>
          </a:xfrm>
        </p:grpSpPr>
        <p:sp>
          <p:nvSpPr>
            <p:cNvPr id="7192" name="AutoShape 6"/>
            <p:cNvSpPr>
              <a:spLocks noChangeAspect="1" noChangeArrowheads="1"/>
            </p:cNvSpPr>
            <p:nvPr/>
          </p:nvSpPr>
          <p:spPr bwMode="auto">
            <a:xfrm>
              <a:off x="1104" y="968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7193" name="AutoShape 7"/>
            <p:cNvSpPr>
              <a:spLocks noChangeAspect="1" noChangeArrowheads="1"/>
            </p:cNvSpPr>
            <p:nvPr/>
          </p:nvSpPr>
          <p:spPr bwMode="auto">
            <a:xfrm>
              <a:off x="575" y="134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7194" name="AutoShape 8"/>
            <p:cNvSpPr>
              <a:spLocks noChangeAspect="1" noChangeArrowheads="1"/>
            </p:cNvSpPr>
            <p:nvPr/>
          </p:nvSpPr>
          <p:spPr bwMode="auto">
            <a:xfrm>
              <a:off x="1653" y="1344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7195" name="AutoShape 9"/>
            <p:cNvSpPr>
              <a:spLocks noChangeAspect="1" noChangeArrowheads="1"/>
            </p:cNvSpPr>
            <p:nvPr/>
          </p:nvSpPr>
          <p:spPr bwMode="auto">
            <a:xfrm>
              <a:off x="1392" y="1776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7196" name="AutoShape 10"/>
            <p:cNvSpPr>
              <a:spLocks noChangeAspect="1" noChangeArrowheads="1"/>
            </p:cNvSpPr>
            <p:nvPr/>
          </p:nvSpPr>
          <p:spPr bwMode="auto">
            <a:xfrm>
              <a:off x="1905" y="1776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H</a:t>
              </a:r>
            </a:p>
          </p:txBody>
        </p:sp>
        <p:sp>
          <p:nvSpPr>
            <p:cNvPr id="7197" name="AutoShape 11"/>
            <p:cNvSpPr>
              <a:spLocks noChangeAspect="1" noChangeArrowheads="1"/>
            </p:cNvSpPr>
            <p:nvPr/>
          </p:nvSpPr>
          <p:spPr bwMode="auto">
            <a:xfrm>
              <a:off x="325" y="1776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sp>
          <p:nvSpPr>
            <p:cNvPr id="7198" name="AutoShape 12"/>
            <p:cNvSpPr>
              <a:spLocks noChangeAspect="1" noChangeArrowheads="1"/>
            </p:cNvSpPr>
            <p:nvPr/>
          </p:nvSpPr>
          <p:spPr bwMode="auto">
            <a:xfrm>
              <a:off x="829" y="1777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cxnSp>
          <p:nvCxnSpPr>
            <p:cNvPr id="7199" name="AutoShape 13"/>
            <p:cNvCxnSpPr>
              <a:cxnSpLocks noChangeShapeType="1"/>
              <a:stCxn id="7192" idx="2"/>
              <a:endCxn id="7193" idx="0"/>
            </p:cNvCxnSpPr>
            <p:nvPr/>
          </p:nvCxnSpPr>
          <p:spPr bwMode="auto">
            <a:xfrm flipH="1">
              <a:off x="681" y="1206"/>
              <a:ext cx="53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0" name="AutoShape 14"/>
            <p:cNvCxnSpPr>
              <a:cxnSpLocks noChangeShapeType="1"/>
              <a:stCxn id="7192" idx="2"/>
              <a:endCxn id="7194" idx="0"/>
            </p:cNvCxnSpPr>
            <p:nvPr/>
          </p:nvCxnSpPr>
          <p:spPr bwMode="auto">
            <a:xfrm>
              <a:off x="1211" y="1206"/>
              <a:ext cx="549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15"/>
            <p:cNvCxnSpPr>
              <a:cxnSpLocks noChangeShapeType="1"/>
              <a:stCxn id="7194" idx="2"/>
              <a:endCxn id="7196" idx="0"/>
            </p:cNvCxnSpPr>
            <p:nvPr/>
          </p:nvCxnSpPr>
          <p:spPr bwMode="auto">
            <a:xfrm>
              <a:off x="1760" y="1582"/>
              <a:ext cx="257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2" name="AutoShape 16"/>
            <p:cNvCxnSpPr>
              <a:cxnSpLocks noChangeShapeType="1"/>
              <a:stCxn id="7194" idx="2"/>
              <a:endCxn id="7195" idx="0"/>
            </p:cNvCxnSpPr>
            <p:nvPr/>
          </p:nvCxnSpPr>
          <p:spPr bwMode="auto">
            <a:xfrm flipH="1">
              <a:off x="1503" y="1582"/>
              <a:ext cx="257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3" name="AutoShape 17"/>
            <p:cNvCxnSpPr>
              <a:cxnSpLocks noChangeShapeType="1"/>
              <a:stCxn id="7193" idx="2"/>
              <a:endCxn id="7198" idx="0"/>
            </p:cNvCxnSpPr>
            <p:nvPr/>
          </p:nvCxnSpPr>
          <p:spPr bwMode="auto">
            <a:xfrm>
              <a:off x="681" y="1582"/>
              <a:ext cx="249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4" name="AutoShape 18"/>
            <p:cNvCxnSpPr>
              <a:cxnSpLocks noChangeShapeType="1"/>
              <a:stCxn id="7193" idx="2"/>
              <a:endCxn id="7197" idx="0"/>
            </p:cNvCxnSpPr>
            <p:nvPr/>
          </p:nvCxnSpPr>
          <p:spPr bwMode="auto">
            <a:xfrm flipH="1">
              <a:off x="429" y="1582"/>
              <a:ext cx="252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05" name="AutoShape 19"/>
            <p:cNvSpPr>
              <a:spLocks noChangeAspect="1" noChangeArrowheads="1"/>
            </p:cNvSpPr>
            <p:nvPr/>
          </p:nvSpPr>
          <p:spPr bwMode="auto">
            <a:xfrm>
              <a:off x="1649" y="2208"/>
              <a:ext cx="199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L</a:t>
              </a:r>
            </a:p>
          </p:txBody>
        </p:sp>
        <p:sp>
          <p:nvSpPr>
            <p:cNvPr id="7206" name="AutoShape 20"/>
            <p:cNvSpPr>
              <a:spLocks noChangeAspect="1" noChangeArrowheads="1"/>
            </p:cNvSpPr>
            <p:nvPr/>
          </p:nvSpPr>
          <p:spPr bwMode="auto">
            <a:xfrm>
              <a:off x="610" y="2208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sp>
          <p:nvSpPr>
            <p:cNvPr id="7207" name="AutoShape 21"/>
            <p:cNvSpPr>
              <a:spLocks noChangeAspect="1" noChangeArrowheads="1"/>
            </p:cNvSpPr>
            <p:nvPr/>
          </p:nvSpPr>
          <p:spPr bwMode="auto">
            <a:xfrm>
              <a:off x="1109" y="2209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J</a:t>
              </a:r>
            </a:p>
          </p:txBody>
        </p:sp>
        <p:cxnSp>
          <p:nvCxnSpPr>
            <p:cNvPr id="7208" name="AutoShape 22"/>
            <p:cNvCxnSpPr>
              <a:cxnSpLocks noChangeShapeType="1"/>
              <a:stCxn id="7198" idx="2"/>
              <a:endCxn id="7207" idx="0"/>
            </p:cNvCxnSpPr>
            <p:nvPr/>
          </p:nvCxnSpPr>
          <p:spPr bwMode="auto">
            <a:xfrm>
              <a:off x="930" y="2014"/>
              <a:ext cx="273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" name="AutoShape 23"/>
            <p:cNvCxnSpPr>
              <a:cxnSpLocks noChangeShapeType="1"/>
              <a:stCxn id="7198" idx="2"/>
              <a:endCxn id="7206" idx="0"/>
            </p:cNvCxnSpPr>
            <p:nvPr/>
          </p:nvCxnSpPr>
          <p:spPr bwMode="auto">
            <a:xfrm flipH="1">
              <a:off x="701" y="2014"/>
              <a:ext cx="22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0" name="AutoShape 24"/>
            <p:cNvCxnSpPr>
              <a:cxnSpLocks noChangeShapeType="1"/>
              <a:stCxn id="7195" idx="2"/>
              <a:endCxn id="7205" idx="0"/>
            </p:cNvCxnSpPr>
            <p:nvPr/>
          </p:nvCxnSpPr>
          <p:spPr bwMode="auto">
            <a:xfrm>
              <a:off x="1503" y="2015"/>
              <a:ext cx="246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75" name="Group 25"/>
          <p:cNvGrpSpPr>
            <a:grpSpLocks/>
          </p:cNvGrpSpPr>
          <p:nvPr/>
        </p:nvGrpSpPr>
        <p:grpSpPr bwMode="auto">
          <a:xfrm>
            <a:off x="5029200" y="304800"/>
            <a:ext cx="1971675" cy="3722688"/>
            <a:chOff x="3168" y="384"/>
            <a:chExt cx="1242" cy="2345"/>
          </a:xfrm>
        </p:grpSpPr>
        <p:sp>
          <p:nvSpPr>
            <p:cNvPr id="7177" name="AutoShape 26"/>
            <p:cNvSpPr>
              <a:spLocks noChangeAspect="1" noChangeArrowheads="1"/>
            </p:cNvSpPr>
            <p:nvPr/>
          </p:nvSpPr>
          <p:spPr bwMode="auto">
            <a:xfrm>
              <a:off x="3947" y="384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A</a:t>
              </a:r>
            </a:p>
          </p:txBody>
        </p:sp>
        <p:sp>
          <p:nvSpPr>
            <p:cNvPr id="7178" name="AutoShape 27"/>
            <p:cNvSpPr>
              <a:spLocks noChangeAspect="1" noChangeArrowheads="1"/>
            </p:cNvSpPr>
            <p:nvPr/>
          </p:nvSpPr>
          <p:spPr bwMode="auto">
            <a:xfrm>
              <a:off x="3418" y="760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B</a:t>
              </a:r>
            </a:p>
          </p:txBody>
        </p:sp>
        <p:sp>
          <p:nvSpPr>
            <p:cNvPr id="7179" name="AutoShape 28"/>
            <p:cNvSpPr>
              <a:spLocks noChangeAspect="1" noChangeArrowheads="1"/>
            </p:cNvSpPr>
            <p:nvPr/>
          </p:nvSpPr>
          <p:spPr bwMode="auto">
            <a:xfrm>
              <a:off x="4197" y="2064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C</a:t>
              </a:r>
            </a:p>
          </p:txBody>
        </p:sp>
        <p:sp>
          <p:nvSpPr>
            <p:cNvPr id="7180" name="AutoShape 29"/>
            <p:cNvSpPr>
              <a:spLocks noChangeAspect="1" noChangeArrowheads="1"/>
            </p:cNvSpPr>
            <p:nvPr/>
          </p:nvSpPr>
          <p:spPr bwMode="auto">
            <a:xfrm>
              <a:off x="3936" y="2496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G</a:t>
              </a:r>
            </a:p>
          </p:txBody>
        </p:sp>
        <p:sp>
          <p:nvSpPr>
            <p:cNvPr id="7181" name="AutoShape 30"/>
            <p:cNvSpPr>
              <a:spLocks noChangeAspect="1" noChangeArrowheads="1"/>
            </p:cNvSpPr>
            <p:nvPr/>
          </p:nvSpPr>
          <p:spPr bwMode="auto">
            <a:xfrm>
              <a:off x="3168" y="1192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E</a:t>
              </a:r>
            </a:p>
          </p:txBody>
        </p:sp>
        <p:sp>
          <p:nvSpPr>
            <p:cNvPr id="7182" name="AutoShape 31"/>
            <p:cNvSpPr>
              <a:spLocks noChangeAspect="1" noChangeArrowheads="1"/>
            </p:cNvSpPr>
            <p:nvPr/>
          </p:nvSpPr>
          <p:spPr bwMode="auto">
            <a:xfrm>
              <a:off x="3672" y="1193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F</a:t>
              </a:r>
            </a:p>
          </p:txBody>
        </p:sp>
        <p:cxnSp>
          <p:nvCxnSpPr>
            <p:cNvPr id="7183" name="AutoShape 32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3524" y="622"/>
              <a:ext cx="53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33"/>
            <p:cNvCxnSpPr>
              <a:cxnSpLocks noChangeShapeType="1"/>
              <a:stCxn id="7189" idx="2"/>
              <a:endCxn id="7179" idx="0"/>
            </p:cNvCxnSpPr>
            <p:nvPr/>
          </p:nvCxnSpPr>
          <p:spPr bwMode="auto">
            <a:xfrm>
              <a:off x="4046" y="1861"/>
              <a:ext cx="258" cy="1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34"/>
            <p:cNvCxnSpPr>
              <a:cxnSpLocks noChangeShapeType="1"/>
              <a:stCxn id="7179" idx="2"/>
              <a:endCxn id="7180" idx="0"/>
            </p:cNvCxnSpPr>
            <p:nvPr/>
          </p:nvCxnSpPr>
          <p:spPr bwMode="auto">
            <a:xfrm flipH="1">
              <a:off x="4047" y="2302"/>
              <a:ext cx="257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6" name="AutoShape 35"/>
            <p:cNvCxnSpPr>
              <a:cxnSpLocks noChangeShapeType="1"/>
              <a:stCxn id="7178" idx="2"/>
              <a:endCxn id="7182" idx="0"/>
            </p:cNvCxnSpPr>
            <p:nvPr/>
          </p:nvCxnSpPr>
          <p:spPr bwMode="auto">
            <a:xfrm>
              <a:off x="3524" y="998"/>
              <a:ext cx="249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7" name="AutoShape 36"/>
            <p:cNvCxnSpPr>
              <a:cxnSpLocks noChangeShapeType="1"/>
              <a:stCxn id="7178" idx="2"/>
              <a:endCxn id="7181" idx="0"/>
            </p:cNvCxnSpPr>
            <p:nvPr/>
          </p:nvCxnSpPr>
          <p:spPr bwMode="auto">
            <a:xfrm flipH="1">
              <a:off x="3272" y="998"/>
              <a:ext cx="252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8" name="AutoShape 37"/>
            <p:cNvSpPr>
              <a:spLocks noChangeAspect="1" noChangeArrowheads="1"/>
            </p:cNvSpPr>
            <p:nvPr/>
          </p:nvSpPr>
          <p:spPr bwMode="auto">
            <a:xfrm>
              <a:off x="3453" y="1624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I</a:t>
              </a:r>
            </a:p>
          </p:txBody>
        </p:sp>
        <p:sp>
          <p:nvSpPr>
            <p:cNvPr id="7189" name="AutoShape 38"/>
            <p:cNvSpPr>
              <a:spLocks noChangeAspect="1" noChangeArrowheads="1"/>
            </p:cNvSpPr>
            <p:nvPr/>
          </p:nvSpPr>
          <p:spPr bwMode="auto">
            <a:xfrm>
              <a:off x="3952" y="162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1600"/>
                <a:t>J</a:t>
              </a:r>
            </a:p>
          </p:txBody>
        </p:sp>
        <p:cxnSp>
          <p:nvCxnSpPr>
            <p:cNvPr id="7190" name="AutoShape 39"/>
            <p:cNvCxnSpPr>
              <a:cxnSpLocks noChangeShapeType="1"/>
              <a:stCxn id="7182" idx="2"/>
              <a:endCxn id="7189" idx="0"/>
            </p:cNvCxnSpPr>
            <p:nvPr/>
          </p:nvCxnSpPr>
          <p:spPr bwMode="auto">
            <a:xfrm>
              <a:off x="3773" y="1430"/>
              <a:ext cx="273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1" name="AutoShape 40"/>
            <p:cNvCxnSpPr>
              <a:cxnSpLocks noChangeShapeType="1"/>
              <a:stCxn id="7182" idx="2"/>
              <a:endCxn id="7188" idx="0"/>
            </p:cNvCxnSpPr>
            <p:nvPr/>
          </p:nvCxnSpPr>
          <p:spPr bwMode="auto">
            <a:xfrm flipH="1">
              <a:off x="3544" y="1430"/>
              <a:ext cx="229" cy="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76" name="Text Box 41"/>
          <p:cNvSpPr txBox="1">
            <a:spLocks noChangeArrowheads="1"/>
          </p:cNvSpPr>
          <p:nvPr/>
        </p:nvSpPr>
        <p:spPr bwMode="auto">
          <a:xfrm>
            <a:off x="4648200" y="4191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latin typeface="Times" pitchFamily="18" charset="0"/>
              </a:rPr>
              <a:t>An unbalanced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1C46B6-693C-4CA3-A0BB-52DAFCFDA043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s-CL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Tree ADT</a:t>
            </a:r>
            <a:endParaRPr lang="en-US" altLang="es-CL" smtClean="0">
              <a:cs typeface="Tahoma" pitchFamily="34" charset="0"/>
            </a:endParaRP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es-CL" sz="2400" smtClean="0"/>
              <a:t>We use </a:t>
            </a:r>
            <a:r>
              <a:rPr lang="en-US" altLang="es-CL" sz="2400" smtClean="0">
                <a:solidFill>
                  <a:schemeClr val="tx2"/>
                </a:solidFill>
              </a:rPr>
              <a:t>positions</a:t>
            </a:r>
            <a:r>
              <a:rPr lang="en-US" altLang="es-CL" sz="2400" smtClean="0"/>
              <a:t> to abstract nodes</a:t>
            </a:r>
          </a:p>
          <a:p>
            <a:pPr eaLnBrk="1" hangingPunct="1"/>
            <a:r>
              <a:rPr lang="en-US" altLang="es-CL" sz="2400" smtClean="0"/>
              <a:t>Generic methods:</a:t>
            </a:r>
          </a:p>
          <a:p>
            <a:pPr lvl="1" eaLnBrk="1" hangingPunct="1"/>
            <a:r>
              <a:rPr lang="en-US" altLang="es-CL" sz="2000" smtClean="0"/>
              <a:t>integer </a:t>
            </a:r>
            <a:r>
              <a:rPr lang="en-US" altLang="es-CL" sz="2000" smtClean="0">
                <a:solidFill>
                  <a:schemeClr val="tx2"/>
                </a:solidFill>
              </a:rPr>
              <a:t>size</a:t>
            </a:r>
            <a:r>
              <a:rPr lang="en-US" altLang="es-CL" sz="2000" smtClean="0"/>
              <a:t>()</a:t>
            </a:r>
          </a:p>
          <a:p>
            <a:pPr lvl="1" eaLnBrk="1" hangingPunct="1"/>
            <a:r>
              <a:rPr lang="en-US" altLang="es-CL" sz="2000" smtClean="0"/>
              <a:t>boolean </a:t>
            </a:r>
            <a:r>
              <a:rPr lang="en-US" altLang="es-CL" sz="2000" smtClean="0">
                <a:solidFill>
                  <a:schemeClr val="tx2"/>
                </a:solidFill>
              </a:rPr>
              <a:t>isEmpty</a:t>
            </a:r>
            <a:r>
              <a:rPr lang="en-US" altLang="es-CL" sz="2000" smtClean="0"/>
              <a:t>()</a:t>
            </a:r>
          </a:p>
          <a:p>
            <a:pPr lvl="1" eaLnBrk="1" hangingPunct="1"/>
            <a:r>
              <a:rPr lang="en-US" altLang="es-CL" sz="2000" smtClean="0"/>
              <a:t>Iterator </a:t>
            </a:r>
            <a:r>
              <a:rPr lang="en-US" altLang="es-CL" sz="2000" smtClean="0">
                <a:solidFill>
                  <a:schemeClr val="tx2"/>
                </a:solidFill>
              </a:rPr>
              <a:t>elements</a:t>
            </a:r>
            <a:r>
              <a:rPr lang="en-US" altLang="es-CL" sz="2000" smtClean="0"/>
              <a:t>()</a:t>
            </a:r>
          </a:p>
          <a:p>
            <a:pPr lvl="1" eaLnBrk="1" hangingPunct="1"/>
            <a:r>
              <a:rPr lang="en-US" altLang="es-CL" sz="2000" smtClean="0"/>
              <a:t>Iterator </a:t>
            </a:r>
            <a:r>
              <a:rPr lang="en-US" altLang="es-CL" sz="2000" smtClean="0">
                <a:solidFill>
                  <a:schemeClr val="tx2"/>
                </a:solidFill>
              </a:rPr>
              <a:t>positions</a:t>
            </a:r>
            <a:r>
              <a:rPr lang="en-US" altLang="es-CL" sz="2000" smtClean="0"/>
              <a:t>()</a:t>
            </a:r>
          </a:p>
          <a:p>
            <a:pPr eaLnBrk="1" hangingPunct="1"/>
            <a:r>
              <a:rPr lang="en-US" altLang="es-CL" sz="2400" smtClean="0"/>
              <a:t>Accessor methods:</a:t>
            </a:r>
          </a:p>
          <a:p>
            <a:pPr lvl="1" eaLnBrk="1" hangingPunct="1"/>
            <a:r>
              <a:rPr lang="en-US" altLang="es-CL" sz="2000" smtClean="0"/>
              <a:t>position </a:t>
            </a:r>
            <a:r>
              <a:rPr lang="en-US" altLang="es-CL" sz="2000" smtClean="0">
                <a:solidFill>
                  <a:schemeClr val="tx2"/>
                </a:solidFill>
              </a:rPr>
              <a:t>root</a:t>
            </a:r>
            <a:r>
              <a:rPr lang="en-US" altLang="es-CL" sz="2000" smtClean="0"/>
              <a:t>()</a:t>
            </a:r>
          </a:p>
          <a:p>
            <a:pPr lvl="1" eaLnBrk="1" hangingPunct="1"/>
            <a:r>
              <a:rPr lang="en-US" altLang="es-CL" sz="2000" smtClean="0"/>
              <a:t>position </a:t>
            </a:r>
            <a:r>
              <a:rPr lang="en-US" altLang="es-CL" sz="2000" smtClean="0">
                <a:solidFill>
                  <a:schemeClr val="tx2"/>
                </a:solidFill>
              </a:rPr>
              <a:t>parent</a:t>
            </a:r>
            <a:r>
              <a:rPr lang="en-US" altLang="es-CL" sz="2000" smtClean="0"/>
              <a:t>(p)</a:t>
            </a:r>
          </a:p>
          <a:p>
            <a:pPr lvl="1" eaLnBrk="1" hangingPunct="1"/>
            <a:r>
              <a:rPr lang="en-US" altLang="es-CL" sz="2000" smtClean="0"/>
              <a:t>Iterator </a:t>
            </a:r>
            <a:r>
              <a:rPr lang="en-US" altLang="es-CL" sz="2000" smtClean="0">
                <a:solidFill>
                  <a:schemeClr val="tx2"/>
                </a:solidFill>
              </a:rPr>
              <a:t>children</a:t>
            </a:r>
            <a:r>
              <a:rPr lang="en-US" altLang="es-CL" sz="2000" smtClean="0"/>
              <a:t>(p)</a:t>
            </a:r>
          </a:p>
        </p:txBody>
      </p:sp>
      <p:sp>
        <p:nvSpPr>
          <p:cNvPr id="819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419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400"/>
              <a:t>Query methods:</a:t>
            </a:r>
          </a:p>
          <a:p>
            <a:pPr lvl="1" eaLnBrk="1" hangingPunct="1"/>
            <a:r>
              <a:rPr lang="en-US" altLang="es-CL" sz="2000"/>
              <a:t>boolean </a:t>
            </a:r>
            <a:r>
              <a:rPr lang="en-US" altLang="es-CL" sz="2000">
                <a:solidFill>
                  <a:schemeClr val="tx2"/>
                </a:solidFill>
              </a:rPr>
              <a:t>isInternal</a:t>
            </a:r>
            <a:r>
              <a:rPr lang="en-US" altLang="es-CL" sz="2000"/>
              <a:t>(p)</a:t>
            </a:r>
          </a:p>
          <a:p>
            <a:pPr lvl="1" eaLnBrk="1" hangingPunct="1"/>
            <a:r>
              <a:rPr lang="en-US" altLang="es-CL" sz="2000"/>
              <a:t>boolean </a:t>
            </a:r>
            <a:r>
              <a:rPr lang="en-US" altLang="es-CL" sz="2000">
                <a:solidFill>
                  <a:schemeClr val="tx2"/>
                </a:solidFill>
              </a:rPr>
              <a:t>isExternal</a:t>
            </a:r>
            <a:r>
              <a:rPr lang="en-US" altLang="es-CL" sz="2000"/>
              <a:t>(p)</a:t>
            </a:r>
          </a:p>
          <a:p>
            <a:pPr lvl="1" eaLnBrk="1" hangingPunct="1"/>
            <a:r>
              <a:rPr lang="en-US" altLang="es-CL" sz="2000"/>
              <a:t>boolean </a:t>
            </a:r>
            <a:r>
              <a:rPr lang="en-US" altLang="es-CL" sz="2000">
                <a:solidFill>
                  <a:schemeClr val="tx2"/>
                </a:solidFill>
              </a:rPr>
              <a:t>isRoot</a:t>
            </a:r>
            <a:r>
              <a:rPr lang="en-US" altLang="es-CL" sz="2000"/>
              <a:t>(p)</a:t>
            </a:r>
          </a:p>
          <a:p>
            <a:pPr eaLnBrk="1" hangingPunct="1"/>
            <a:r>
              <a:rPr lang="en-US" altLang="es-CL" sz="2400"/>
              <a:t>Update method:</a:t>
            </a:r>
          </a:p>
          <a:p>
            <a:pPr lvl="1" eaLnBrk="1" hangingPunct="1"/>
            <a:r>
              <a:rPr lang="en-US" altLang="es-CL" sz="2000"/>
              <a:t>object </a:t>
            </a:r>
            <a:r>
              <a:rPr lang="en-US" altLang="es-CL" sz="2000">
                <a:solidFill>
                  <a:schemeClr val="tx2"/>
                </a:solidFill>
              </a:rPr>
              <a:t>replace </a:t>
            </a:r>
            <a:r>
              <a:rPr lang="en-US" altLang="es-CL" sz="2000"/>
              <a:t>(p, o)</a:t>
            </a:r>
          </a:p>
          <a:p>
            <a:pPr eaLnBrk="1" hangingPunct="1"/>
            <a:r>
              <a:rPr lang="en-US" altLang="es-CL" sz="2400"/>
              <a:t>Additional update methods may be defined by data structures implementing the Tree ADT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B25BE0-8F81-4658-A020-2F0BD6BDD50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s-CL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Preorder Traversal</a:t>
            </a:r>
          </a:p>
        </p:txBody>
      </p:sp>
      <p:sp>
        <p:nvSpPr>
          <p:cNvPr id="65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953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z="2000" dirty="0" smtClean="0"/>
              <a:t>To </a:t>
            </a:r>
            <a:r>
              <a:rPr lang="en-US" altLang="es-CL" sz="2000" dirty="0" smtClean="0">
                <a:solidFill>
                  <a:schemeClr val="tx2"/>
                </a:solidFill>
              </a:rPr>
              <a:t>traverse</a:t>
            </a:r>
            <a:r>
              <a:rPr lang="en-US" altLang="es-CL" sz="2000" dirty="0" smtClean="0"/>
              <a:t> (or </a:t>
            </a:r>
            <a:r>
              <a:rPr lang="en-US" altLang="es-CL" sz="2000" dirty="0" smtClean="0">
                <a:solidFill>
                  <a:schemeClr val="tx2"/>
                </a:solidFill>
              </a:rPr>
              <a:t>walk</a:t>
            </a:r>
            <a:r>
              <a:rPr lang="en-US" altLang="es-CL" sz="2000" dirty="0" smtClean="0"/>
              <a:t>) the tree is to visit each node in </a:t>
            </a:r>
            <a:r>
              <a:rPr lang="en-US" altLang="es-CL" sz="2000" smtClean="0"/>
              <a:t>the tree </a:t>
            </a:r>
            <a:r>
              <a:rPr lang="en-US" altLang="es-CL" sz="2000" dirty="0" smtClean="0"/>
              <a:t>exactly 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000" dirty="0" smtClean="0"/>
              <a:t>Tree traversals are naturally recursive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000" dirty="0" smtClean="0"/>
              <a:t>In a preorder traversal, a node is visited before its descendants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sz="2000" dirty="0" smtClean="0"/>
              <a:t>Application: print a structured document</a:t>
            </a:r>
          </a:p>
        </p:txBody>
      </p:sp>
      <p:sp>
        <p:nvSpPr>
          <p:cNvPr id="9221" name="AutoShape 4"/>
          <p:cNvSpPr>
            <a:spLocks noChangeAspect="1" noChangeArrowheads="1"/>
          </p:cNvSpPr>
          <p:nvPr/>
        </p:nvSpPr>
        <p:spPr bwMode="auto">
          <a:xfrm>
            <a:off x="3963988" y="3886200"/>
            <a:ext cx="185737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Make Money Fast!</a:t>
            </a:r>
          </a:p>
        </p:txBody>
      </p:sp>
      <p:sp>
        <p:nvSpPr>
          <p:cNvPr id="9222" name="AutoShape 5"/>
          <p:cNvSpPr>
            <a:spLocks noChangeAspect="1" noChangeArrowheads="1"/>
          </p:cNvSpPr>
          <p:nvPr/>
        </p:nvSpPr>
        <p:spPr bwMode="auto">
          <a:xfrm>
            <a:off x="1309688" y="4800600"/>
            <a:ext cx="1485900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1. Motivations</a:t>
            </a:r>
          </a:p>
        </p:txBody>
      </p:sp>
      <p:sp>
        <p:nvSpPr>
          <p:cNvPr id="9223" name="AutoShape 6"/>
          <p:cNvSpPr>
            <a:spLocks noChangeAspect="1" noChangeArrowheads="1"/>
          </p:cNvSpPr>
          <p:nvPr/>
        </p:nvSpPr>
        <p:spPr bwMode="auto">
          <a:xfrm>
            <a:off x="7546975" y="4800600"/>
            <a:ext cx="121602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References</a:t>
            </a:r>
          </a:p>
        </p:txBody>
      </p:sp>
      <p:sp>
        <p:nvSpPr>
          <p:cNvPr id="9224" name="AutoShape 7"/>
          <p:cNvSpPr>
            <a:spLocks noChangeAspect="1" noChangeArrowheads="1"/>
          </p:cNvSpPr>
          <p:nvPr/>
        </p:nvSpPr>
        <p:spPr bwMode="auto">
          <a:xfrm>
            <a:off x="5372100" y="4800600"/>
            <a:ext cx="1225550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2. Methods</a:t>
            </a:r>
          </a:p>
        </p:txBody>
      </p:sp>
      <p:sp>
        <p:nvSpPr>
          <p:cNvPr id="9225" name="AutoShape 8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2.1 Stock</a:t>
            </a:r>
            <a:br>
              <a:rPr lang="en-US" altLang="es-CL" sz="1600"/>
            </a:br>
            <a:r>
              <a:rPr lang="en-US" altLang="es-CL" sz="1600"/>
              <a:t>Fraud</a:t>
            </a:r>
          </a:p>
        </p:txBody>
      </p:sp>
      <p:sp>
        <p:nvSpPr>
          <p:cNvPr id="9226" name="AutoShape 9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2.2 Ponzi</a:t>
            </a:r>
            <a:br>
              <a:rPr lang="en-US" altLang="es-CL" sz="1600"/>
            </a:br>
            <a:r>
              <a:rPr lang="en-US" altLang="es-CL" sz="1600"/>
              <a:t>Scheme</a:t>
            </a:r>
          </a:p>
        </p:txBody>
      </p:sp>
      <p:sp>
        <p:nvSpPr>
          <p:cNvPr id="9227" name="AutoShape 10"/>
          <p:cNvSpPr>
            <a:spLocks noChangeAspect="1" noChangeArrowheads="1"/>
          </p:cNvSpPr>
          <p:nvPr/>
        </p:nvSpPr>
        <p:spPr bwMode="auto">
          <a:xfrm>
            <a:off x="765175" y="5707063"/>
            <a:ext cx="1111250" cy="382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1.1 Greed</a:t>
            </a:r>
          </a:p>
        </p:txBody>
      </p:sp>
      <p:sp>
        <p:nvSpPr>
          <p:cNvPr id="9228" name="AutoShape 11"/>
          <p:cNvSpPr>
            <a:spLocks noChangeAspect="1" noChangeArrowheads="1"/>
          </p:cNvSpPr>
          <p:nvPr/>
        </p:nvSpPr>
        <p:spPr bwMode="auto">
          <a:xfrm>
            <a:off x="2270125" y="5707063"/>
            <a:ext cx="1176338" cy="382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1.2 Avidity</a:t>
            </a:r>
          </a:p>
        </p:txBody>
      </p:sp>
      <p:cxnSp>
        <p:nvCxnSpPr>
          <p:cNvPr id="9229" name="AutoShape 12"/>
          <p:cNvCxnSpPr>
            <a:cxnSpLocks noChangeShapeType="1"/>
            <a:stCxn id="9221" idx="2"/>
            <a:endCxn id="9222" idx="0"/>
          </p:cNvCxnSpPr>
          <p:nvPr/>
        </p:nvCxnSpPr>
        <p:spPr bwMode="auto">
          <a:xfrm flipH="1">
            <a:off x="2052638" y="4278313"/>
            <a:ext cx="2840037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3"/>
          <p:cNvCxnSpPr>
            <a:cxnSpLocks noChangeShapeType="1"/>
            <a:stCxn id="9221" idx="2"/>
            <a:endCxn id="9224" idx="0"/>
          </p:cNvCxnSpPr>
          <p:nvPr/>
        </p:nvCxnSpPr>
        <p:spPr bwMode="auto">
          <a:xfrm>
            <a:off x="4892675" y="4278313"/>
            <a:ext cx="1092200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4"/>
          <p:cNvCxnSpPr>
            <a:cxnSpLocks noChangeShapeType="1"/>
            <a:stCxn id="9221" idx="2"/>
            <a:endCxn id="9223" idx="0"/>
          </p:cNvCxnSpPr>
          <p:nvPr/>
        </p:nvCxnSpPr>
        <p:spPr bwMode="auto">
          <a:xfrm>
            <a:off x="4892675" y="4278313"/>
            <a:ext cx="3262313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5"/>
          <p:cNvCxnSpPr>
            <a:cxnSpLocks noChangeShapeType="1"/>
            <a:stCxn id="9224" idx="2"/>
            <a:endCxn id="9226" idx="0"/>
          </p:cNvCxnSpPr>
          <p:nvPr/>
        </p:nvCxnSpPr>
        <p:spPr bwMode="auto">
          <a:xfrm>
            <a:off x="5984875" y="5192713"/>
            <a:ext cx="6350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6"/>
          <p:cNvCxnSpPr>
            <a:cxnSpLocks noChangeShapeType="1"/>
            <a:stCxn id="9224" idx="2"/>
            <a:endCxn id="9225" idx="0"/>
          </p:cNvCxnSpPr>
          <p:nvPr/>
        </p:nvCxnSpPr>
        <p:spPr bwMode="auto">
          <a:xfrm flipH="1">
            <a:off x="4432300" y="5192713"/>
            <a:ext cx="1552575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7"/>
          <p:cNvCxnSpPr>
            <a:cxnSpLocks noChangeShapeType="1"/>
            <a:stCxn id="9222" idx="2"/>
            <a:endCxn id="9228" idx="0"/>
          </p:cNvCxnSpPr>
          <p:nvPr/>
        </p:nvCxnSpPr>
        <p:spPr bwMode="auto">
          <a:xfrm>
            <a:off x="2052638" y="5192713"/>
            <a:ext cx="80645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8"/>
          <p:cNvCxnSpPr>
            <a:cxnSpLocks noChangeShapeType="1"/>
            <a:stCxn id="9222" idx="2"/>
            <a:endCxn id="9227" idx="0"/>
          </p:cNvCxnSpPr>
          <p:nvPr/>
        </p:nvCxnSpPr>
        <p:spPr bwMode="auto">
          <a:xfrm flipH="1">
            <a:off x="1320800" y="5192713"/>
            <a:ext cx="7318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AutoShape 19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2.3 Bank</a:t>
            </a:r>
            <a:br>
              <a:rPr lang="en-US" altLang="es-CL" sz="1600"/>
            </a:br>
            <a:r>
              <a:rPr lang="en-US" altLang="es-CL" sz="1600"/>
              <a:t>Robbery</a:t>
            </a:r>
          </a:p>
        </p:txBody>
      </p:sp>
      <p:cxnSp>
        <p:nvCxnSpPr>
          <p:cNvPr id="9237" name="AutoShape 20"/>
          <p:cNvCxnSpPr>
            <a:cxnSpLocks noChangeShapeType="1"/>
            <a:stCxn id="9224" idx="2"/>
            <a:endCxn id="9236" idx="0"/>
          </p:cNvCxnSpPr>
          <p:nvPr/>
        </p:nvCxnSpPr>
        <p:spPr bwMode="auto">
          <a:xfrm>
            <a:off x="5984875" y="5192713"/>
            <a:ext cx="13763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52311" name="Text Box 23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52312" name="Text Box 24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52314" name="Text Box 26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52315" name="Text Box 27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52316" name="Text Box 28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652317" name="Text Box 29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652318" name="Text Box 30"/>
          <p:cNvSpPr txBox="1">
            <a:spLocks noChangeArrowheads="1"/>
          </p:cNvSpPr>
          <p:nvPr/>
        </p:nvSpPr>
        <p:spPr bwMode="auto">
          <a:xfrm>
            <a:off x="5562600" y="15240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preOrder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es-CL" sz="24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visit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es-CL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each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child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	preorder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9" grpId="0"/>
      <p:bldP spid="652310" grpId="0"/>
      <p:bldP spid="652311" grpId="0"/>
      <p:bldP spid="652312" grpId="0"/>
      <p:bldP spid="652313" grpId="0"/>
      <p:bldP spid="652314" grpId="0"/>
      <p:bldP spid="652315" grpId="0"/>
      <p:bldP spid="652316" grpId="0"/>
      <p:bldP spid="652317" grpId="0"/>
      <p:bldP spid="6523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60275B-BBF0-4C75-95B0-8B518EF5904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s-CL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Postorder Traversal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038600" cy="2133600"/>
          </a:xfrm>
        </p:spPr>
        <p:txBody>
          <a:bodyPr/>
          <a:lstStyle/>
          <a:p>
            <a:pPr eaLnBrk="1" hangingPunct="1"/>
            <a:r>
              <a:rPr lang="en-US" altLang="es-CL" sz="2000" smtClean="0"/>
              <a:t>In a postorder traversal, a node is visited after its descendants</a:t>
            </a:r>
          </a:p>
          <a:p>
            <a:pPr eaLnBrk="1" hangingPunct="1"/>
            <a:r>
              <a:rPr lang="en-US" altLang="es-CL" sz="2000" smtClean="0"/>
              <a:t>Application: compute space used by files in a directory and its subdirectories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postOrder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es-CL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s-CL" sz="2400" b="1">
                <a:solidFill>
                  <a:srgbClr val="000000"/>
                </a:solidFill>
                <a:latin typeface="Times New Roman" pitchFamily="18" charset="0"/>
              </a:rPr>
              <a:t>each</a:t>
            </a:r>
            <a:r>
              <a:rPr lang="en-US" altLang="es-CL" sz="2400">
                <a:latin typeface="Times New Roman" pitchFamily="18" charset="0"/>
              </a:rPr>
              <a:t> 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child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	postOrder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s-CL" sz="24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visit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s-CL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46" name="AutoShape 5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cs16/</a:t>
            </a:r>
          </a:p>
        </p:txBody>
      </p:sp>
      <p:sp>
        <p:nvSpPr>
          <p:cNvPr id="10247" name="AutoShape 6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homeworks/</a:t>
            </a:r>
          </a:p>
        </p:txBody>
      </p:sp>
      <p:sp>
        <p:nvSpPr>
          <p:cNvPr id="10248" name="AutoShape 7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todo.txt</a:t>
            </a:r>
            <a:br>
              <a:rPr lang="en-US" altLang="es-CL" sz="1600"/>
            </a:br>
            <a:r>
              <a:rPr lang="en-US" altLang="es-CL" sz="1600"/>
              <a:t>1K</a:t>
            </a:r>
          </a:p>
        </p:txBody>
      </p:sp>
      <p:sp>
        <p:nvSpPr>
          <p:cNvPr id="10249" name="AutoShape 8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programs/</a:t>
            </a:r>
          </a:p>
        </p:txBody>
      </p:sp>
      <p:sp>
        <p:nvSpPr>
          <p:cNvPr id="10250" name="AutoShape 9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DDR.java</a:t>
            </a:r>
            <a:br>
              <a:rPr lang="en-US" altLang="es-CL" sz="1600"/>
            </a:br>
            <a:r>
              <a:rPr lang="en-US" altLang="es-CL" sz="1600"/>
              <a:t>10K</a:t>
            </a:r>
          </a:p>
        </p:txBody>
      </p:sp>
      <p:sp>
        <p:nvSpPr>
          <p:cNvPr id="10251" name="AutoShape 10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Stocks.java</a:t>
            </a:r>
            <a:br>
              <a:rPr lang="en-US" altLang="es-CL" sz="1600"/>
            </a:br>
            <a:r>
              <a:rPr lang="en-US" altLang="es-CL" sz="1600"/>
              <a:t>25K</a:t>
            </a:r>
          </a:p>
        </p:txBody>
      </p:sp>
      <p:sp>
        <p:nvSpPr>
          <p:cNvPr id="10252" name="AutoShape 11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h1c.doc</a:t>
            </a:r>
            <a:br>
              <a:rPr lang="en-US" altLang="es-CL" sz="1600"/>
            </a:br>
            <a:r>
              <a:rPr lang="en-US" altLang="es-CL" sz="1600"/>
              <a:t>3K</a:t>
            </a:r>
          </a:p>
        </p:txBody>
      </p:sp>
      <p:sp>
        <p:nvSpPr>
          <p:cNvPr id="10253" name="AutoShape 12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h1nc.doc</a:t>
            </a:r>
            <a:br>
              <a:rPr lang="en-US" altLang="es-CL" sz="1600"/>
            </a:br>
            <a:r>
              <a:rPr lang="en-US" altLang="es-CL" sz="1600"/>
              <a:t>2K</a:t>
            </a:r>
          </a:p>
        </p:txBody>
      </p:sp>
      <p:cxnSp>
        <p:nvCxnSpPr>
          <p:cNvPr id="10254" name="AutoShape 13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AutoShape 14"/>
          <p:cNvCxnSpPr>
            <a:cxnSpLocks noChangeShapeType="1"/>
            <a:stCxn id="10246" idx="2"/>
            <a:endCxn id="10249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AutoShape 15"/>
          <p:cNvCxnSpPr>
            <a:cxnSpLocks noChangeShapeType="1"/>
            <a:stCxn id="10246" idx="2"/>
            <a:endCxn id="10248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7" name="AutoShape 16"/>
          <p:cNvCxnSpPr>
            <a:cxnSpLocks noChangeShapeType="1"/>
            <a:stCxn id="10249" idx="2"/>
            <a:endCxn id="10251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AutoShape 17"/>
          <p:cNvCxnSpPr>
            <a:cxnSpLocks noChangeShapeType="1"/>
            <a:stCxn id="10249" idx="2"/>
            <a:endCxn id="10250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8"/>
          <p:cNvCxnSpPr>
            <a:cxnSpLocks noChangeShapeType="1"/>
            <a:stCxn id="10247" idx="2"/>
            <a:endCxn id="10253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" name="AutoShape 19"/>
          <p:cNvCxnSpPr>
            <a:cxnSpLocks noChangeShapeType="1"/>
            <a:stCxn id="10247" idx="2"/>
            <a:endCxn id="10252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AutoShape 20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1600"/>
              <a:t>Robot.java</a:t>
            </a:r>
            <a:br>
              <a:rPr lang="en-US" altLang="es-CL" sz="1600"/>
            </a:br>
            <a:r>
              <a:rPr lang="en-US" altLang="es-CL" sz="1600"/>
              <a:t>20K</a:t>
            </a:r>
          </a:p>
        </p:txBody>
      </p:sp>
      <p:cxnSp>
        <p:nvCxnSpPr>
          <p:cNvPr id="10262" name="AutoShape 21"/>
          <p:cNvCxnSpPr>
            <a:cxnSpLocks noChangeShapeType="1"/>
            <a:stCxn id="10249" idx="2"/>
            <a:endCxn id="10261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4358" name="Text Box 22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654359" name="Text Box 23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54360" name="Text Box 24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54361" name="Text Box 25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54362" name="Text Box 26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54363" name="Text Box 27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54364" name="Text Box 28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54365" name="Text Box 29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54366" name="Text Box 30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8" grpId="0"/>
      <p:bldP spid="654359" grpId="0"/>
      <p:bldP spid="654360" grpId="0"/>
      <p:bldP spid="654361" grpId="0"/>
      <p:bldP spid="654362" grpId="0"/>
      <p:bldP spid="654363" grpId="0"/>
      <p:bldP spid="654364" grpId="0"/>
      <p:bldP spid="654365" grpId="0"/>
      <p:bldP spid="654366" grpId="0"/>
    </p:bld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BE2D00"/>
        </a:dk2>
        <a:lt2>
          <a:srgbClr val="B7C1EB"/>
        </a:lt2>
        <a:accent1>
          <a:srgbClr val="ECD882"/>
        </a:accent1>
        <a:accent2>
          <a:srgbClr val="57705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4E6549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9619</TotalTime>
  <Words>2261</Words>
  <Application>Microsoft Office PowerPoint</Application>
  <PresentationFormat>Presentación en pantalla (4:3)</PresentationFormat>
  <Paragraphs>758</Paragraphs>
  <Slides>39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Blueprint</vt:lpstr>
      <vt:lpstr>Trees</vt:lpstr>
      <vt:lpstr>What is a Tree?</vt:lpstr>
      <vt:lpstr>Tree Terminology</vt:lpstr>
      <vt:lpstr>Tree Terminology</vt:lpstr>
      <vt:lpstr>Tree Terminology</vt:lpstr>
      <vt:lpstr>Balance</vt:lpstr>
      <vt:lpstr>Tree ADT</vt:lpstr>
      <vt:lpstr>Preorder Traversal</vt:lpstr>
      <vt:lpstr>Postorder Traversal</vt:lpstr>
      <vt:lpstr>Tree traversals using “flags”</vt:lpstr>
      <vt:lpstr>Binary Trees</vt:lpstr>
      <vt:lpstr>Binary Trees</vt:lpstr>
      <vt:lpstr>Arithmetic Expression Tree</vt:lpstr>
      <vt:lpstr>Decision Tree</vt:lpstr>
      <vt:lpstr>BinaryTree ADT</vt:lpstr>
      <vt:lpstr>Proper Binary Trees</vt:lpstr>
      <vt:lpstr>Inorder Traversal</vt:lpstr>
      <vt:lpstr>Tree traversals using “flags”</vt:lpstr>
      <vt:lpstr>Print Arithmetic Expressions</vt:lpstr>
      <vt:lpstr>Evaluate Arithmetic Expressions</vt:lpstr>
      <vt:lpstr>(General) trees for expressions</vt:lpstr>
      <vt:lpstr>More trees for statements</vt:lpstr>
      <vt:lpstr>Euler Tour Traversal  for BT</vt:lpstr>
      <vt:lpstr>Template Method Pattern</vt:lpstr>
      <vt:lpstr>Specializations of EulerTour</vt:lpstr>
      <vt:lpstr>Binary tree implementation</vt:lpstr>
      <vt:lpstr>Array-Based Representation of Binary Trees</vt:lpstr>
      <vt:lpstr>Presentación de PowerPoint</vt:lpstr>
      <vt:lpstr>Array-Based Representation of Binary Trees</vt:lpstr>
      <vt:lpstr>Iterators of an Array-Based BT</vt:lpstr>
      <vt:lpstr>Linked Structure for Binary Trees</vt:lpstr>
      <vt:lpstr>Linked Structure for Binary Trees</vt:lpstr>
      <vt:lpstr>Linked Structure for Binary Trees</vt:lpstr>
      <vt:lpstr>Example: computing height of a BT</vt:lpstr>
      <vt:lpstr>Example: computing height of a BT</vt:lpstr>
      <vt:lpstr>General Tree Implementation</vt:lpstr>
      <vt:lpstr>Linked Structure for Trees</vt:lpstr>
      <vt:lpstr>Linked Structure for Trees</vt:lpstr>
      <vt:lpstr>Example: computing disk use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Win7</cp:lastModifiedBy>
  <cp:revision>290</cp:revision>
  <cp:lastPrinted>2012-03-20T13:18:02Z</cp:lastPrinted>
  <dcterms:created xsi:type="dcterms:W3CDTF">2002-01-21T02:22:10Z</dcterms:created>
  <dcterms:modified xsi:type="dcterms:W3CDTF">2018-04-16T18:52:57Z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