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2" r:id="rId3"/>
    <p:sldId id="267" r:id="rId4"/>
    <p:sldId id="258" r:id="rId5"/>
    <p:sldId id="259" r:id="rId6"/>
    <p:sldId id="273" r:id="rId7"/>
    <p:sldId id="263" r:id="rId8"/>
    <p:sldId id="274" r:id="rId9"/>
    <p:sldId id="276" r:id="rId10"/>
    <p:sldId id="260" r:id="rId11"/>
    <p:sldId id="264" r:id="rId12"/>
    <p:sldId id="277" r:id="rId13"/>
    <p:sldId id="269" r:id="rId14"/>
    <p:sldId id="275" r:id="rId15"/>
    <p:sldId id="266" r:id="rId16"/>
    <p:sldId id="270" r:id="rId17"/>
    <p:sldId id="271" r:id="rId18"/>
    <p:sldId id="268" r:id="rId19"/>
  </p:sldIdLst>
  <p:sldSz cx="11612563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942" y="1272011"/>
            <a:ext cx="9870679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4082310"/>
            <a:ext cx="8709422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1" y="413808"/>
            <a:ext cx="2503959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413808"/>
            <a:ext cx="7366720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6" y="1937705"/>
            <a:ext cx="10015836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6" y="5201393"/>
            <a:ext cx="10015836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/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2069042"/>
            <a:ext cx="4935339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1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413810"/>
            <a:ext cx="10015836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1905318"/>
            <a:ext cx="4912658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2839085"/>
            <a:ext cx="4912658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1" y="1905318"/>
            <a:ext cx="493685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1" y="2839085"/>
            <a:ext cx="4936852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2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1119083"/>
            <a:ext cx="58788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7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518160"/>
            <a:ext cx="374535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1119083"/>
            <a:ext cx="58788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2331720"/>
            <a:ext cx="374535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2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413810"/>
            <a:ext cx="1001583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2069042"/>
            <a:ext cx="10015836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75753-62BC-43E9-BD50-DD0D869A7B4E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7203865"/>
            <a:ext cx="39192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7203865"/>
            <a:ext cx="2612827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70140-99CC-4700-9EC6-1A492717B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0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3178290"/>
            <a:ext cx="10363200" cy="1876531"/>
          </a:xfrm>
        </p:spPr>
        <p:txBody>
          <a:bodyPr>
            <a:noAutofit/>
          </a:bodyPr>
          <a:lstStyle/>
          <a:p>
            <a:r>
              <a:rPr lang="en-US" sz="2267" dirty="0"/>
              <a:t>Welcome :)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664044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Each trial starts with a prompt</a:t>
            </a:r>
          </a:p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r>
              <a:rPr lang="en-US" sz="2267" dirty="0">
                <a:latin typeface="+mj-lt"/>
              </a:rPr>
              <a:t>Put your two index fingers on the shift buttons to get ready</a:t>
            </a:r>
          </a:p>
          <a:p>
            <a:r>
              <a:rPr lang="en-US" sz="2267" dirty="0">
                <a:latin typeface="+mj-lt"/>
              </a:rPr>
              <a:t>and press either of them to continue with the next trial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8786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BE0D30-982B-44DE-8745-1F76C5622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8" y="0"/>
            <a:ext cx="11658600" cy="77724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01761"/>
            <a:ext cx="11844182" cy="1876531"/>
          </a:xfrm>
        </p:spPr>
        <p:txBody>
          <a:bodyPr>
            <a:noAutofit/>
          </a:bodyPr>
          <a:lstStyle/>
          <a:p>
            <a:r>
              <a:rPr lang="de-DE" sz="2267" dirty="0"/>
              <a:t>O</a:t>
            </a:r>
            <a:r>
              <a:rPr lang="en-US" sz="2267" dirty="0" err="1"/>
              <a:t>nce</a:t>
            </a:r>
            <a:r>
              <a:rPr lang="en-US" sz="2267" dirty="0"/>
              <a:t> you press a button you will be presented with a fixation dot to look at</a:t>
            </a:r>
          </a:p>
          <a:p>
            <a:r>
              <a:rPr lang="en-US" sz="2267" dirty="0"/>
              <a:t> in the middle of the screen.</a:t>
            </a:r>
          </a:p>
          <a:p>
            <a:r>
              <a:rPr lang="en-US" sz="2267" dirty="0"/>
              <a:t>It will disappear after half a second and the search task will start. 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22988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6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D7FBD5-F979-4129-B13B-C8961A91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2" cy="7741708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F5105DAE-1065-43D1-844E-30D079D6CA6F}"/>
              </a:ext>
            </a:extLst>
          </p:cNvPr>
          <p:cNvSpPr txBox="1">
            <a:spLocks/>
          </p:cNvSpPr>
          <p:nvPr/>
        </p:nvSpPr>
        <p:spPr>
          <a:xfrm>
            <a:off x="1370701" y="3415364"/>
            <a:ext cx="8871159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During the search task you have to look for the </a:t>
            </a:r>
            <a:r>
              <a:rPr lang="en-US" sz="2267" b="1" dirty="0"/>
              <a:t>uniquely oriented </a:t>
            </a:r>
          </a:p>
          <a:p>
            <a:r>
              <a:rPr lang="en-US" sz="2267" dirty="0"/>
              <a:t>bar and </a:t>
            </a:r>
            <a:r>
              <a:rPr lang="en-US" sz="2267" b="1" dirty="0"/>
              <a:t>press</a:t>
            </a:r>
            <a:r>
              <a:rPr lang="en-US" sz="2267" dirty="0"/>
              <a:t> the corresponding </a:t>
            </a:r>
            <a:r>
              <a:rPr lang="en-US" sz="2267" b="1" dirty="0"/>
              <a:t>button</a:t>
            </a:r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3060612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893" y="3064294"/>
            <a:ext cx="9248775" cy="1876531"/>
          </a:xfrm>
        </p:spPr>
        <p:txBody>
          <a:bodyPr>
            <a:noAutofit/>
          </a:bodyPr>
          <a:lstStyle/>
          <a:p>
            <a:r>
              <a:rPr lang="en-US" sz="2267" dirty="0"/>
              <a:t>This pattern will repeat for roughly 20 minutes. </a:t>
            </a:r>
          </a:p>
          <a:p>
            <a:endParaRPr lang="de-DE" sz="2267" dirty="0"/>
          </a:p>
          <a:p>
            <a:r>
              <a:rPr lang="de-DE" sz="2267" dirty="0" err="1"/>
              <a:t>We</a:t>
            </a:r>
            <a:r>
              <a:rPr lang="de-DE" sz="2267" dirty="0"/>
              <a:t> </a:t>
            </a:r>
            <a:r>
              <a:rPr lang="de-DE" sz="2267" dirty="0" err="1"/>
              <a:t>measure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speed</a:t>
            </a:r>
            <a:r>
              <a:rPr lang="de-DE" sz="2267" dirty="0"/>
              <a:t> at </a:t>
            </a:r>
            <a:r>
              <a:rPr lang="de-DE" sz="2267" dirty="0" err="1"/>
              <a:t>which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press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button</a:t>
            </a:r>
            <a:r>
              <a:rPr lang="de-DE" sz="2267" dirty="0"/>
              <a:t>, so </a:t>
            </a:r>
            <a:r>
              <a:rPr lang="de-DE" sz="2267" dirty="0" err="1"/>
              <a:t>please</a:t>
            </a:r>
            <a:r>
              <a:rPr lang="de-DE" sz="2267" dirty="0"/>
              <a:t> </a:t>
            </a:r>
            <a:r>
              <a:rPr lang="de-DE" sz="2267" dirty="0" err="1"/>
              <a:t>remember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be</a:t>
            </a:r>
            <a:r>
              <a:rPr lang="de-DE" sz="2267" b="1" dirty="0"/>
              <a:t> </a:t>
            </a:r>
            <a:r>
              <a:rPr lang="de-DE" sz="2267" b="1" dirty="0" err="1"/>
              <a:t>as</a:t>
            </a:r>
            <a:r>
              <a:rPr lang="de-DE" sz="2267" b="1" dirty="0"/>
              <a:t> fast and </a:t>
            </a:r>
            <a:r>
              <a:rPr lang="de-DE" sz="2267" b="1" dirty="0" err="1"/>
              <a:t>accurate</a:t>
            </a:r>
            <a:r>
              <a:rPr lang="de-DE" sz="2267" b="1" dirty="0"/>
              <a:t> </a:t>
            </a:r>
            <a:r>
              <a:rPr lang="de-DE" sz="2267" b="1" dirty="0" err="1"/>
              <a:t>as</a:t>
            </a:r>
            <a:r>
              <a:rPr lang="de-DE" sz="2267" b="1" dirty="0"/>
              <a:t> possible.</a:t>
            </a:r>
            <a:endParaRPr lang="en-US" sz="2267" b="1" dirty="0"/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2911845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Do you have any questions? </a:t>
            </a:r>
          </a:p>
          <a:p>
            <a:endParaRPr lang="en-US" sz="2267" dirty="0"/>
          </a:p>
          <a:p>
            <a:r>
              <a:rPr lang="en-US" sz="2267" dirty="0"/>
              <a:t>If you feel ready let me know and I will start the experiment for you</a:t>
            </a:r>
          </a:p>
        </p:txBody>
      </p:sp>
    </p:spTree>
    <p:extLst>
      <p:ext uri="{BB962C8B-B14F-4D97-AF65-F5344CB8AC3E}">
        <p14:creationId xmlns:p14="http://schemas.microsoft.com/office/powerpoint/2010/main" val="3705023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Please remember to be as</a:t>
            </a:r>
            <a:r>
              <a:rPr lang="en-US" sz="2267" b="1" dirty="0"/>
              <a:t> fast </a:t>
            </a:r>
            <a:r>
              <a:rPr lang="en-US" sz="2267" dirty="0"/>
              <a:t>and</a:t>
            </a:r>
            <a:r>
              <a:rPr lang="en-US" sz="2267" b="1" dirty="0"/>
              <a:t> accurate</a:t>
            </a:r>
            <a:r>
              <a:rPr lang="en-US" sz="2267" dirty="0"/>
              <a:t> as possible</a:t>
            </a:r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1997797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040482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End of Experiment</a:t>
            </a:r>
          </a:p>
          <a:p>
            <a:r>
              <a:rPr lang="en-US" sz="2267" dirty="0"/>
              <a:t>Thank you for your participation :)</a:t>
            </a:r>
          </a:p>
        </p:txBody>
      </p:sp>
    </p:spTree>
    <p:extLst>
      <p:ext uri="{BB962C8B-B14F-4D97-AF65-F5344CB8AC3E}">
        <p14:creationId xmlns:p14="http://schemas.microsoft.com/office/powerpoint/2010/main" val="165464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81" y="1978128"/>
            <a:ext cx="10363200" cy="2455748"/>
          </a:xfrm>
        </p:spPr>
        <p:txBody>
          <a:bodyPr>
            <a:noAutofit/>
          </a:bodyPr>
          <a:lstStyle/>
          <a:p>
            <a:r>
              <a:rPr lang="en-US" sz="2267" dirty="0"/>
              <a:t>During the experiment I will track your gaze, so lets </a:t>
            </a:r>
            <a:r>
              <a:rPr lang="en-US" sz="2267" b="1" dirty="0"/>
              <a:t>calibrate</a:t>
            </a:r>
            <a:r>
              <a:rPr lang="en-US" sz="2267" dirty="0"/>
              <a:t> the </a:t>
            </a:r>
            <a:r>
              <a:rPr lang="en-US" sz="2267" dirty="0" err="1"/>
              <a:t>eyetracker</a:t>
            </a:r>
            <a:r>
              <a:rPr lang="en-US" sz="2267" dirty="0"/>
              <a:t> first </a:t>
            </a:r>
          </a:p>
          <a:p>
            <a:endParaRPr lang="de-DE" sz="2267" dirty="0"/>
          </a:p>
          <a:p>
            <a:r>
              <a:rPr lang="de-DE" sz="2267" dirty="0"/>
              <a:t>At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beginning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will </a:t>
            </a:r>
            <a:r>
              <a:rPr lang="de-DE" sz="2267" dirty="0" err="1"/>
              <a:t>be</a:t>
            </a:r>
            <a:r>
              <a:rPr lang="de-DE" sz="2267" dirty="0"/>
              <a:t> </a:t>
            </a:r>
            <a:r>
              <a:rPr lang="de-DE" sz="2267" dirty="0" err="1"/>
              <a:t>able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see</a:t>
            </a:r>
            <a:r>
              <a:rPr lang="de-DE" sz="2267" dirty="0"/>
              <a:t> </a:t>
            </a:r>
            <a:r>
              <a:rPr lang="de-DE" sz="2267" b="1" dirty="0" err="1"/>
              <a:t>how</a:t>
            </a:r>
            <a:r>
              <a:rPr lang="de-DE" sz="2267" b="1" dirty="0"/>
              <a:t> </a:t>
            </a:r>
            <a:r>
              <a:rPr lang="de-DE" sz="2267" b="1" dirty="0" err="1"/>
              <a:t>far</a:t>
            </a:r>
            <a:r>
              <a:rPr lang="de-DE" sz="2267" b="1" dirty="0"/>
              <a:t> </a:t>
            </a:r>
            <a:r>
              <a:rPr lang="de-DE" sz="2267" b="1" dirty="0" err="1"/>
              <a:t>you</a:t>
            </a:r>
            <a:r>
              <a:rPr lang="de-DE" sz="2267" b="1" dirty="0"/>
              <a:t> </a:t>
            </a:r>
            <a:r>
              <a:rPr lang="de-DE" sz="2267" b="1" dirty="0" err="1"/>
              <a:t>can</a:t>
            </a:r>
            <a:r>
              <a:rPr lang="de-DE" sz="2267" b="1" dirty="0"/>
              <a:t> </a:t>
            </a:r>
            <a:r>
              <a:rPr lang="de-DE" sz="2267" b="1" dirty="0" err="1"/>
              <a:t>move</a:t>
            </a:r>
            <a:r>
              <a:rPr lang="de-DE" sz="2267" b="1" dirty="0"/>
              <a:t> </a:t>
            </a:r>
            <a:r>
              <a:rPr lang="de-DE" sz="2267" b="1" dirty="0" err="1"/>
              <a:t>your</a:t>
            </a:r>
            <a:r>
              <a:rPr lang="de-DE" sz="2267" b="1" dirty="0"/>
              <a:t> </a:t>
            </a:r>
            <a:r>
              <a:rPr lang="de-DE" sz="2267" b="1" dirty="0" err="1"/>
              <a:t>head</a:t>
            </a:r>
            <a:r>
              <a:rPr lang="de-DE" sz="2267" b="1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dirty="0" err="1"/>
              <a:t>eyetracker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still track </a:t>
            </a:r>
            <a:r>
              <a:rPr lang="de-DE" sz="2267" dirty="0" err="1"/>
              <a:t>your</a:t>
            </a:r>
            <a:r>
              <a:rPr lang="de-DE" sz="2267" dirty="0"/>
              <a:t> </a:t>
            </a:r>
            <a:r>
              <a:rPr lang="de-DE" sz="2267" dirty="0" err="1"/>
              <a:t>gaze</a:t>
            </a:r>
            <a:r>
              <a:rPr lang="de-DE" sz="2267" dirty="0"/>
              <a:t>.</a:t>
            </a:r>
          </a:p>
          <a:p>
            <a:r>
              <a:rPr lang="de-DE" sz="2267" dirty="0"/>
              <a:t>Move </a:t>
            </a:r>
            <a:r>
              <a:rPr lang="de-DE" sz="2267" dirty="0" err="1"/>
              <a:t>around</a:t>
            </a:r>
            <a:r>
              <a:rPr lang="de-DE" sz="2267" dirty="0"/>
              <a:t> a </a:t>
            </a:r>
            <a:r>
              <a:rPr lang="de-DE" sz="2267" dirty="0" err="1"/>
              <a:t>little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dirty="0" err="1"/>
              <a:t>get</a:t>
            </a:r>
            <a:r>
              <a:rPr lang="de-DE" sz="2267" dirty="0"/>
              <a:t> a </a:t>
            </a:r>
            <a:r>
              <a:rPr lang="de-DE" sz="2267" dirty="0" err="1"/>
              <a:t>feeling</a:t>
            </a:r>
            <a:r>
              <a:rPr lang="de-DE" sz="2267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it</a:t>
            </a:r>
            <a:r>
              <a:rPr lang="de-DE" sz="2267" dirty="0"/>
              <a:t> </a:t>
            </a:r>
            <a:r>
              <a:rPr lang="de-DE" sz="2267" dirty="0" err="1"/>
              <a:t>while</a:t>
            </a:r>
            <a:r>
              <a:rPr lang="de-DE" sz="2267" dirty="0"/>
              <a:t> </a:t>
            </a:r>
            <a:r>
              <a:rPr lang="de-DE" sz="2267" dirty="0" err="1"/>
              <a:t>finding</a:t>
            </a:r>
            <a:r>
              <a:rPr lang="de-DE" sz="2267" dirty="0"/>
              <a:t> a </a:t>
            </a:r>
            <a:r>
              <a:rPr lang="de-DE" sz="2267" dirty="0" err="1"/>
              <a:t>position</a:t>
            </a:r>
            <a:r>
              <a:rPr lang="de-DE" sz="2267" dirty="0"/>
              <a:t> </a:t>
            </a:r>
            <a:r>
              <a:rPr lang="de-DE" sz="2267" dirty="0" err="1"/>
              <a:t>that</a:t>
            </a:r>
            <a:r>
              <a:rPr lang="de-DE" sz="2267" dirty="0"/>
              <a:t> </a:t>
            </a:r>
            <a:r>
              <a:rPr lang="de-DE" sz="2267" dirty="0" err="1"/>
              <a:t>feels</a:t>
            </a:r>
            <a:r>
              <a:rPr lang="de-DE" sz="2267" dirty="0"/>
              <a:t> </a:t>
            </a:r>
            <a:r>
              <a:rPr lang="de-DE" sz="2267" b="1" dirty="0" err="1"/>
              <a:t>comfortable</a:t>
            </a:r>
            <a:r>
              <a:rPr lang="de-DE" sz="2267" dirty="0"/>
              <a:t> </a:t>
            </a:r>
            <a:r>
              <a:rPr lang="de-DE" sz="2267" dirty="0" err="1"/>
              <a:t>for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endParaRPr lang="de-DE" sz="2267" dirty="0"/>
          </a:p>
          <a:p>
            <a:endParaRPr lang="de-DE" sz="2267" dirty="0"/>
          </a:p>
          <a:p>
            <a:r>
              <a:rPr lang="de-DE" sz="2267" dirty="0" err="1"/>
              <a:t>Once</a:t>
            </a:r>
            <a:r>
              <a:rPr lang="de-DE" sz="2267" dirty="0"/>
              <a:t> </a:t>
            </a:r>
            <a:r>
              <a:rPr lang="de-DE" sz="2267" dirty="0" err="1"/>
              <a:t>you</a:t>
            </a:r>
            <a:r>
              <a:rPr lang="de-DE" sz="2267" dirty="0"/>
              <a:t> </a:t>
            </a:r>
            <a:r>
              <a:rPr lang="de-DE" sz="2267" dirty="0" err="1"/>
              <a:t>have</a:t>
            </a:r>
            <a:r>
              <a:rPr lang="de-DE" sz="2267" dirty="0"/>
              <a:t> </a:t>
            </a:r>
            <a:r>
              <a:rPr lang="de-DE" sz="2267" dirty="0" err="1"/>
              <a:t>found</a:t>
            </a:r>
            <a:r>
              <a:rPr lang="de-DE" sz="2267" dirty="0"/>
              <a:t> a </a:t>
            </a:r>
            <a:r>
              <a:rPr lang="de-DE" sz="2267" dirty="0" err="1"/>
              <a:t>comfortable</a:t>
            </a:r>
            <a:r>
              <a:rPr lang="de-DE" sz="2267" dirty="0"/>
              <a:t> </a:t>
            </a:r>
            <a:r>
              <a:rPr lang="de-DE" sz="2267" dirty="0" err="1"/>
              <a:t>position</a:t>
            </a:r>
            <a:r>
              <a:rPr lang="de-DE" sz="2267" dirty="0"/>
              <a:t> I will </a:t>
            </a:r>
            <a:r>
              <a:rPr lang="de-DE" sz="2267" dirty="0" err="1"/>
              <a:t>start</a:t>
            </a:r>
            <a:r>
              <a:rPr lang="de-DE" sz="2267" dirty="0"/>
              <a:t> </a:t>
            </a:r>
            <a:r>
              <a:rPr lang="de-DE" sz="2267" dirty="0" err="1"/>
              <a:t>the</a:t>
            </a:r>
            <a:r>
              <a:rPr lang="de-DE" sz="2267" dirty="0"/>
              <a:t> </a:t>
            </a:r>
            <a:r>
              <a:rPr lang="de-DE" sz="2267" b="1" dirty="0" err="1"/>
              <a:t>calibration</a:t>
            </a:r>
            <a:r>
              <a:rPr lang="de-DE" sz="2267" dirty="0"/>
              <a:t> </a:t>
            </a:r>
          </a:p>
          <a:p>
            <a:r>
              <a:rPr lang="de-DE" sz="2267" dirty="0"/>
              <a:t>Here </a:t>
            </a:r>
            <a:r>
              <a:rPr lang="de-DE" sz="2267" dirty="0" err="1"/>
              <a:t>you</a:t>
            </a:r>
            <a:r>
              <a:rPr lang="de-DE" sz="2267" dirty="0"/>
              <a:t> will </a:t>
            </a:r>
            <a:r>
              <a:rPr lang="de-DE" sz="2267" dirty="0" err="1"/>
              <a:t>have</a:t>
            </a:r>
            <a:r>
              <a:rPr lang="de-DE" sz="2267" dirty="0"/>
              <a:t> </a:t>
            </a:r>
            <a:r>
              <a:rPr lang="de-DE" sz="2267" dirty="0" err="1"/>
              <a:t>to</a:t>
            </a:r>
            <a:r>
              <a:rPr lang="de-DE" sz="2267" dirty="0"/>
              <a:t> </a:t>
            </a:r>
            <a:r>
              <a:rPr lang="de-DE" sz="2267" b="1" dirty="0" err="1"/>
              <a:t>look</a:t>
            </a:r>
            <a:r>
              <a:rPr lang="de-DE" sz="2267" b="1" dirty="0"/>
              <a:t> at </a:t>
            </a:r>
            <a:r>
              <a:rPr lang="de-DE" sz="2267" b="1" dirty="0" err="1"/>
              <a:t>circles</a:t>
            </a:r>
            <a:r>
              <a:rPr lang="de-DE" sz="2267" dirty="0"/>
              <a:t> </a:t>
            </a:r>
            <a:r>
              <a:rPr lang="de-DE" sz="2267" dirty="0" err="1"/>
              <a:t>appearing</a:t>
            </a:r>
            <a:r>
              <a:rPr lang="de-DE" sz="2267" dirty="0"/>
              <a:t> at different </a:t>
            </a:r>
            <a:r>
              <a:rPr lang="de-DE" sz="2267" dirty="0" err="1"/>
              <a:t>positions</a:t>
            </a:r>
            <a:r>
              <a:rPr lang="de-DE" sz="2267" dirty="0"/>
              <a:t> on </a:t>
            </a:r>
            <a:r>
              <a:rPr lang="de-DE" sz="2267" dirty="0" err="1"/>
              <a:t>the</a:t>
            </a:r>
            <a:r>
              <a:rPr lang="de-DE" sz="2267" dirty="0"/>
              <a:t> screen </a:t>
            </a:r>
            <a:r>
              <a:rPr lang="de-DE" sz="2267" b="1" dirty="0" err="1"/>
              <a:t>until</a:t>
            </a:r>
            <a:r>
              <a:rPr lang="de-DE" sz="2267" b="1" dirty="0"/>
              <a:t> </a:t>
            </a:r>
            <a:r>
              <a:rPr lang="de-DE" sz="2267" b="1" dirty="0" err="1"/>
              <a:t>they</a:t>
            </a:r>
            <a:r>
              <a:rPr lang="de-DE" sz="2267" b="1" dirty="0"/>
              <a:t> </a:t>
            </a:r>
            <a:r>
              <a:rPr lang="de-DE" sz="2267" b="1" dirty="0" err="1"/>
              <a:t>disappear</a:t>
            </a:r>
            <a:r>
              <a:rPr lang="de-DE" sz="2267" dirty="0"/>
              <a:t>.</a:t>
            </a:r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50255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2880624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In this experiment you will be presented with a grid of bars.</a:t>
            </a:r>
          </a:p>
          <a:p>
            <a:r>
              <a:rPr lang="en-US" sz="2267" dirty="0"/>
              <a:t>Press the </a:t>
            </a:r>
            <a:r>
              <a:rPr lang="en-US" sz="2267" b="1" dirty="0"/>
              <a:t>Left Shift Key </a:t>
            </a:r>
            <a:r>
              <a:rPr lang="en-US" sz="2267" dirty="0"/>
              <a:t>if you can see a uniquely oriented bar in the </a:t>
            </a:r>
            <a:r>
              <a:rPr lang="en-US" sz="2267" b="1" dirty="0"/>
              <a:t>left half of the screen </a:t>
            </a:r>
          </a:p>
          <a:p>
            <a:r>
              <a:rPr lang="en-US" sz="2267" dirty="0"/>
              <a:t>and the </a:t>
            </a:r>
            <a:r>
              <a:rPr lang="en-US" sz="2267" b="1" dirty="0"/>
              <a:t>Right Shift Key</a:t>
            </a:r>
            <a:r>
              <a:rPr lang="en-US" sz="2267" dirty="0"/>
              <a:t> if you can see a uniquely oriented bar in the </a:t>
            </a:r>
            <a:r>
              <a:rPr lang="en-US" sz="2267" b="1" dirty="0"/>
              <a:t>right half of the screen</a:t>
            </a:r>
          </a:p>
          <a:p>
            <a:r>
              <a:rPr lang="en-US" sz="2267" dirty="0"/>
              <a:t>Try to be as fast and as accurate as possible!</a:t>
            </a:r>
          </a:p>
          <a:p>
            <a:endParaRPr lang="en-US" sz="2267" b="1" dirty="0"/>
          </a:p>
          <a:p>
            <a:r>
              <a:rPr lang="en-US" sz="2267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8627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3591716"/>
            <a:ext cx="11844182" cy="1876531"/>
          </a:xfrm>
        </p:spPr>
        <p:txBody>
          <a:bodyPr>
            <a:noAutofit/>
          </a:bodyPr>
          <a:lstStyle/>
          <a:p>
            <a:r>
              <a:rPr lang="en-US" sz="2267" dirty="0"/>
              <a:t>Let’s look at possible images you will see later</a:t>
            </a:r>
          </a:p>
          <a:p>
            <a:r>
              <a:rPr lang="en-US" sz="2267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7614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195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E6684-3BDF-46C6-82E4-2D6030BB8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33A36A2-6DFB-4247-B4BE-821AB1C99F30}"/>
              </a:ext>
            </a:extLst>
          </p:cNvPr>
          <p:cNvSpPr txBox="1">
            <a:spLocks/>
          </p:cNvSpPr>
          <p:nvPr/>
        </p:nvSpPr>
        <p:spPr>
          <a:xfrm>
            <a:off x="3369743" y="3415365"/>
            <a:ext cx="4873078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Trials can look like this for example. </a:t>
            </a:r>
          </a:p>
          <a:p>
            <a:r>
              <a:rPr lang="en-US" sz="2267" dirty="0"/>
              <a:t>Can you find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284482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61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66C3DA-323D-4E48-9792-C2EC514F4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5"/>
            <a:ext cx="11612563" cy="774170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B7C3DE0-6742-4AFB-9E2C-B8C6780D6763}"/>
              </a:ext>
            </a:extLst>
          </p:cNvPr>
          <p:cNvSpPr txBox="1">
            <a:spLocks/>
          </p:cNvSpPr>
          <p:nvPr/>
        </p:nvSpPr>
        <p:spPr>
          <a:xfrm>
            <a:off x="1208447" y="3415365"/>
            <a:ext cx="9195681" cy="941672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103632" tIns="51816" rIns="103632" bIns="51816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67" dirty="0"/>
              <a:t>Some trials have horizontal &amp; vertical bars added on top of the relevant bars.</a:t>
            </a:r>
          </a:p>
          <a:p>
            <a:r>
              <a:rPr lang="en-US" sz="2267" dirty="0"/>
              <a:t>Can you still see the uniquely oriented bar?</a:t>
            </a:r>
          </a:p>
        </p:txBody>
      </p:sp>
    </p:spTree>
    <p:extLst>
      <p:ext uri="{BB962C8B-B14F-4D97-AF65-F5344CB8AC3E}">
        <p14:creationId xmlns:p14="http://schemas.microsoft.com/office/powerpoint/2010/main" val="536977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0058A-3ED2-402F-80BC-2329C314E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5810" y="1623810"/>
            <a:ext cx="11844182" cy="1876531"/>
          </a:xfrm>
        </p:spPr>
        <p:txBody>
          <a:bodyPr>
            <a:noAutofit/>
          </a:bodyPr>
          <a:lstStyle/>
          <a:p>
            <a:endParaRPr lang="en-US" sz="2267" dirty="0"/>
          </a:p>
          <a:p>
            <a:endParaRPr lang="de-DE" sz="2267" dirty="0"/>
          </a:p>
          <a:p>
            <a:endParaRPr lang="en-US" sz="2267" dirty="0"/>
          </a:p>
          <a:p>
            <a:r>
              <a:rPr lang="en-US" sz="2267" dirty="0">
                <a:latin typeface="+mj-lt"/>
              </a:rPr>
              <a:t>Put your two index fingers on the shift buttons to get ready</a:t>
            </a:r>
          </a:p>
          <a:p>
            <a:r>
              <a:rPr lang="en-US" sz="2267" dirty="0">
                <a:latin typeface="+mj-lt"/>
              </a:rPr>
              <a:t>and press either of them to continue with the next trial</a:t>
            </a:r>
          </a:p>
          <a:p>
            <a:endParaRPr lang="en-US" sz="2267" dirty="0"/>
          </a:p>
          <a:p>
            <a:endParaRPr lang="en-US" sz="2267" dirty="0"/>
          </a:p>
        </p:txBody>
      </p:sp>
    </p:spTree>
    <p:extLst>
      <p:ext uri="{BB962C8B-B14F-4D97-AF65-F5344CB8AC3E}">
        <p14:creationId xmlns:p14="http://schemas.microsoft.com/office/powerpoint/2010/main" val="8146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388</Words>
  <Application>Microsoft Office PowerPoint</Application>
  <PresentationFormat>Custom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29</cp:revision>
  <dcterms:created xsi:type="dcterms:W3CDTF">2024-06-10T11:09:39Z</dcterms:created>
  <dcterms:modified xsi:type="dcterms:W3CDTF">2024-06-30T13:36:34Z</dcterms:modified>
</cp:coreProperties>
</file>