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7" r:id="rId4"/>
    <p:sldId id="258" r:id="rId5"/>
    <p:sldId id="259" r:id="rId6"/>
    <p:sldId id="263" r:id="rId7"/>
    <p:sldId id="260" r:id="rId8"/>
    <p:sldId id="264" r:id="rId9"/>
    <p:sldId id="269" r:id="rId10"/>
    <p:sldId id="266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19E-57A9-4ADA-912F-91E07E89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5FBA3-0433-4E65-B43B-402DC16B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E659-0783-4BFB-845B-32281AA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E38B-6255-4D0C-8270-B2A9A1D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21A2-3750-4AD0-BA22-55EAC643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18CD-3E0A-473D-ADCB-9BAB109F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7795-1EC1-4E9C-A1BC-2FB9776F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C67A-FD04-41C8-9F6F-928C3229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CA56-EF35-4ACC-BB13-054BA172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4226-DD72-49C0-B163-56ED0EF4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02B73-D2B2-46A0-B97B-5C008C322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98A86-69A6-4F2C-8B28-6482E57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6D0E-4E15-4E61-AED0-DE266B61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330E-84CA-4216-8117-D6B59F67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39E0-8735-46D9-9A2D-AC655C68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3029-764C-424E-A36B-902ECBCA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D47A-E0A8-4534-BCC7-903419E5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DA6D-992E-4DDD-ACBD-49F33C31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A39A-E87A-4AB9-AA25-42CB507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586D-D499-438D-ABF3-0813D6D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EBA-5DC7-4B2C-A7CA-811235FC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A9F0-DD10-4887-8054-0E5EA4D8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8D89-9E59-4739-B5CD-8B7F432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7CCE-0075-4D05-BCB2-AFDD147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BFB1-A2AA-40AD-BEFD-4C773AB4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1378-3A0A-46EC-AC3E-79448F80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D408-2844-457E-AD12-E956B630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1CBE-FBA3-482E-BB8C-58033268E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0F10-9630-443A-B795-C130C59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C7C2-95F5-4717-B64E-429E1366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E735-9B43-4706-B10C-7415D53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5918-9869-4449-B080-9B69650A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1A571-DA13-433F-A0E4-50A5AC0D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A0924-86C6-4796-8232-94F8BCB8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C9152-66B8-4A71-9A1A-61B9F5A62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476D9-B38C-4F33-9084-5220458C4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FE575-329A-4945-9F13-CF892290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7AB36-B5DD-45C0-8B41-AEE3F399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B4A46-B7A5-4B22-8CDC-DDA5429E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06BF-EFD0-4067-AF0D-80E79225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352C5-47D8-4CDC-92E5-C77C259A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5C29E-8B9C-45A6-938E-235D045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0574E-38E5-4F9D-BCF0-B4891B22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2214-8D5D-4539-8856-6ED61CA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BEFEE-E51D-492A-92DC-5243A8C0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4C8E-BBC2-45EB-8488-CCA4337A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A545-9004-4044-83A2-C8D65FB8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15E3-0411-4603-ABFE-6B8B2D06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586DB-D5AF-4344-971D-228DF59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422E3-C2E3-4AD3-8E7D-0B76B73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94DD-03CB-4FEB-876E-04126E9A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C9312-A858-4B04-A344-2EA97258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4D28-7C71-4E4B-AED8-5CAA074B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27ACD-8711-47F0-8A6E-C0C07955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8ACA8-6D43-4281-B9C8-566CD1D2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3E563-9474-4D1A-B068-D5AB1F25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CFB0-5376-4AB6-9DAA-7E144E88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B7800-0632-4FB5-A350-F586A01D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CF611-CEB5-4F7A-9403-7D1FD930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A21A-D85A-4C49-99B4-AB42EB2A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2A5F7-8B09-45BD-9168-792FD51C5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5753-62BC-43E9-BD50-DD0D869A7B4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5121-8E20-48F7-A477-52F08330B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3EF8-F842-4460-8826-7AE03208B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1413315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During the experiment I will also track your gaze, so lets calibrate the </a:t>
            </a:r>
            <a:r>
              <a:rPr lang="en-US" sz="2000" dirty="0" err="1"/>
              <a:t>eyetracker</a:t>
            </a:r>
            <a:r>
              <a:rPr lang="en-US" sz="2000" dirty="0"/>
              <a:t> first </a:t>
            </a:r>
          </a:p>
          <a:p>
            <a:endParaRPr lang="en-US" sz="2000" dirty="0"/>
          </a:p>
          <a:p>
            <a:r>
              <a:rPr lang="en-US" sz="2000" dirty="0"/>
              <a:t>The eye tracking only works properly if you keep your head in the same position afterwards, so please make sure </a:t>
            </a:r>
            <a:r>
              <a:rPr lang="en-US" sz="2000" dirty="0" err="1"/>
              <a:t>youre</a:t>
            </a:r>
            <a:r>
              <a:rPr lang="en-US" sz="2000" dirty="0"/>
              <a:t> comfortable and can hold the position for the next 20 minutes</a:t>
            </a:r>
          </a:p>
          <a:p>
            <a:endParaRPr lang="en-US" sz="2000" dirty="0"/>
          </a:p>
          <a:p>
            <a:r>
              <a:rPr lang="en-US" sz="2000" dirty="0"/>
              <a:t>    'Remember: your goal is to find the uniquely oriented bar and press the corresponding key' ...</a:t>
            </a:r>
          </a:p>
          <a:p>
            <a:r>
              <a:rPr lang="en-US" sz="2000" dirty="0"/>
              <a:t>    'During the experiment once you have found the uniquely oriented bar remember to press the corresponding button</a:t>
            </a:r>
          </a:p>
        </p:txBody>
      </p:sp>
    </p:spTree>
    <p:extLst>
      <p:ext uri="{BB962C8B-B14F-4D97-AF65-F5344CB8AC3E}">
        <p14:creationId xmlns:p14="http://schemas.microsoft.com/office/powerpoint/2010/main" val="286450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2682775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There are several trials so this will repeat for roughly 20 minutes.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84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2682775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Do you have any questions? </a:t>
            </a:r>
          </a:p>
          <a:p>
            <a:endParaRPr lang="en-US" sz="2000" dirty="0"/>
          </a:p>
          <a:p>
            <a:r>
              <a:rPr lang="en-US" sz="2000" dirty="0"/>
              <a:t>If you feel ready let me know and I will start the experiment for you :)</a:t>
            </a:r>
          </a:p>
        </p:txBody>
      </p:sp>
    </p:spTree>
    <p:extLst>
      <p:ext uri="{BB962C8B-B14F-4D97-AF65-F5344CB8AC3E}">
        <p14:creationId xmlns:p14="http://schemas.microsoft.com/office/powerpoint/2010/main" val="370502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2682775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Please remember to be as</a:t>
            </a:r>
            <a:r>
              <a:rPr lang="en-US" sz="2000" b="1" dirty="0"/>
              <a:t> fast </a:t>
            </a:r>
            <a:r>
              <a:rPr lang="en-US" sz="2000" dirty="0"/>
              <a:t>and</a:t>
            </a:r>
            <a:r>
              <a:rPr lang="en-US" sz="2000" b="1" dirty="0"/>
              <a:t> accurate</a:t>
            </a:r>
            <a:r>
              <a:rPr lang="en-US" sz="2000" dirty="0"/>
              <a:t> as possible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79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2682775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End of Experiment</a:t>
            </a:r>
          </a:p>
          <a:p>
            <a:r>
              <a:rPr lang="en-US" sz="2000" dirty="0"/>
              <a:t>Thank you for your participation:)</a:t>
            </a:r>
          </a:p>
        </p:txBody>
      </p:sp>
    </p:spTree>
    <p:extLst>
      <p:ext uri="{BB962C8B-B14F-4D97-AF65-F5344CB8AC3E}">
        <p14:creationId xmlns:p14="http://schemas.microsoft.com/office/powerpoint/2010/main" val="1654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4370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dirty="0"/>
              <a:t>Welcome :)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40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2541724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In this experiment you will be presented with a grid of bars.</a:t>
            </a:r>
          </a:p>
          <a:p>
            <a:r>
              <a:rPr lang="en-US" sz="2000" dirty="0"/>
              <a:t>Press the </a:t>
            </a:r>
            <a:r>
              <a:rPr lang="en-US" sz="2000" b="1" dirty="0"/>
              <a:t>Left Shift Key </a:t>
            </a:r>
            <a:r>
              <a:rPr lang="en-US" sz="2000" dirty="0"/>
              <a:t>if you can see a uniquely oriented bar on the l</a:t>
            </a:r>
            <a:r>
              <a:rPr lang="en-US" sz="2000" b="1" dirty="0"/>
              <a:t>eft side of the screen </a:t>
            </a:r>
          </a:p>
          <a:p>
            <a:r>
              <a:rPr lang="en-US" sz="2000" dirty="0"/>
              <a:t>and the </a:t>
            </a:r>
            <a:r>
              <a:rPr lang="en-US" sz="2000" b="1" dirty="0"/>
              <a:t>Right Shift Key</a:t>
            </a:r>
            <a:r>
              <a:rPr lang="en-US" sz="2000" dirty="0"/>
              <a:t> if you can see a uniquely oriented bar on the </a:t>
            </a:r>
            <a:r>
              <a:rPr lang="en-US" sz="2000" b="1" dirty="0"/>
              <a:t>right side of the screen</a:t>
            </a:r>
          </a:p>
          <a:p>
            <a:r>
              <a:rPr lang="en-US" sz="2000" dirty="0"/>
              <a:t>Try to be as fast and as accurate as possible!</a:t>
            </a:r>
          </a:p>
          <a:p>
            <a:endParaRPr lang="en-US" sz="2000" b="1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6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3169158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Lets look at a possible images you will see later</a:t>
            </a:r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61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F39550-62EE-48A3-A5F1-B027A0CA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33A36A2-6DFB-4247-B4BE-821AB1C99F30}"/>
              </a:ext>
            </a:extLst>
          </p:cNvPr>
          <p:cNvSpPr txBox="1">
            <a:spLocks/>
          </p:cNvSpPr>
          <p:nvPr/>
        </p:nvSpPr>
        <p:spPr>
          <a:xfrm>
            <a:off x="3946112" y="3013556"/>
            <a:ext cx="4299775" cy="83088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Trials can look like this for example. </a:t>
            </a:r>
          </a:p>
          <a:p>
            <a:r>
              <a:rPr lang="en-US" sz="2000" dirty="0"/>
              <a:t>Can you find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7301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53E8EB-C830-43B7-A9AF-25B36506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7C3DE0-6742-4AFB-9E2C-B8C6780D6763}"/>
              </a:ext>
            </a:extLst>
          </p:cNvPr>
          <p:cNvSpPr txBox="1">
            <a:spLocks/>
          </p:cNvSpPr>
          <p:nvPr/>
        </p:nvSpPr>
        <p:spPr>
          <a:xfrm>
            <a:off x="2039082" y="3013556"/>
            <a:ext cx="8113836" cy="83088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trials have horizontal &amp; vertical bars added on top of the relevant bars.</a:t>
            </a:r>
          </a:p>
          <a:p>
            <a:r>
              <a:rPr lang="en-US" sz="2000" dirty="0"/>
              <a:t>Can you still see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6746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1432770"/>
            <a:ext cx="10450749" cy="1655762"/>
          </a:xfrm>
        </p:spPr>
        <p:txBody>
          <a:bodyPr>
            <a:noAutofit/>
          </a:bodyPr>
          <a:lstStyle/>
          <a:p>
            <a:r>
              <a:rPr lang="en-US" sz="2000" dirty="0"/>
              <a:t>Each trial starts with a prompt: </a:t>
            </a:r>
          </a:p>
          <a:p>
            <a:endParaRPr lang="de-DE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+mj-lt"/>
              </a:rPr>
              <a:t>Press any button to continue with the next trial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625" y="1413315"/>
            <a:ext cx="10450749" cy="1655762"/>
          </a:xfrm>
        </p:spPr>
        <p:txBody>
          <a:bodyPr>
            <a:noAutofit/>
          </a:bodyPr>
          <a:lstStyle/>
          <a:p>
            <a:r>
              <a:rPr lang="de-DE" sz="2000" dirty="0"/>
              <a:t>O</a:t>
            </a:r>
            <a:r>
              <a:rPr lang="en-US" sz="2000" dirty="0" err="1"/>
              <a:t>nce</a:t>
            </a:r>
            <a:r>
              <a:rPr lang="en-US" sz="2000" dirty="0"/>
              <a:t> you press a button you will be presented with a fixation dot in the middle of the screen.</a:t>
            </a:r>
          </a:p>
          <a:p>
            <a:r>
              <a:rPr lang="en-US" sz="2000" dirty="0"/>
              <a:t>It will disappear after around half a second and the search task will start.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07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2813B-2380-4DA4-BE8A-B1CADAE8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105DAE-1065-43D1-844E-30D079D6CA6F}"/>
              </a:ext>
            </a:extLst>
          </p:cNvPr>
          <p:cNvSpPr txBox="1">
            <a:spLocks/>
          </p:cNvSpPr>
          <p:nvPr/>
        </p:nvSpPr>
        <p:spPr>
          <a:xfrm>
            <a:off x="2182253" y="3013556"/>
            <a:ext cx="7827493" cy="83088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During the search task you have to look for the </a:t>
            </a:r>
            <a:r>
              <a:rPr lang="en-US" sz="2000" b="1" dirty="0"/>
              <a:t>uniquely oriented </a:t>
            </a:r>
          </a:p>
          <a:p>
            <a:r>
              <a:rPr lang="en-US" sz="2000" dirty="0"/>
              <a:t>bar and </a:t>
            </a:r>
            <a:r>
              <a:rPr lang="en-US" sz="2000" b="1" dirty="0"/>
              <a:t>press</a:t>
            </a:r>
            <a:r>
              <a:rPr lang="en-US" sz="2000" dirty="0"/>
              <a:t> the corresponding </a:t>
            </a:r>
            <a:r>
              <a:rPr lang="en-US" sz="2000" b="1" dirty="0"/>
              <a:t>button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35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12</cp:revision>
  <dcterms:created xsi:type="dcterms:W3CDTF">2024-06-10T11:09:39Z</dcterms:created>
  <dcterms:modified xsi:type="dcterms:W3CDTF">2024-06-10T12:48:22Z</dcterms:modified>
</cp:coreProperties>
</file>