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maMkbCmu32A/BN8LP7HOy2xB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D3EE18-E8FA-4A05-8E6E-726792C135F0}">
  <a:tblStyle styleId="{FFD3EE18-E8FA-4A05-8E6E-726792C135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7EF87C1-4ACA-4FC4-9E50-A49CEC63058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47a86d4c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47a86d4c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a3f5f32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a3f5f3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6a3f5f32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6a3f5f3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5ead2fd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5ead2f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5ead2fdb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5ead2fd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5ead2fdb7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5ead2fdb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5ead2fdb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5ead2fd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5ead2fdb7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5ead2fdb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5ead2fdb7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5ead2fdb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6a3f5f32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6a3f5f32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caa4d4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caa4d4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6a3f5f32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6a3f5f3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6a3f5f32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6a3f5f3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caa4d42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caa4d4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caa4d42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caa4d4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caa4d42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caa4d4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caa4d42a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caa4d4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caa4d42a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caa4d42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caa4d42a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caa4d4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47a86d4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47a86d4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c5ead2fdb7_0_21"/>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c5ead2fdb7_0_21"/>
          <p:cNvGrpSpPr/>
          <p:nvPr/>
        </p:nvGrpSpPr>
        <p:grpSpPr>
          <a:xfrm>
            <a:off x="0" y="654"/>
            <a:ext cx="6871435" cy="6845694"/>
            <a:chOff x="0" y="75"/>
            <a:chExt cx="5153705" cy="5152950"/>
          </a:xfrm>
        </p:grpSpPr>
        <p:sp>
          <p:nvSpPr>
            <p:cNvPr id="12" name="Google Shape;12;gc5ead2fdb7_0_21"/>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c5ead2fdb7_0_21"/>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c5ead2fdb7_0_21"/>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c5ead2fdb7_0_21"/>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c5ead2fdb7_0_21"/>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c5ead2fdb7_0_21"/>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c5ead2fdb7_0_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c5ead2fdb7_0_117"/>
          <p:cNvGrpSpPr/>
          <p:nvPr/>
        </p:nvGrpSpPr>
        <p:grpSpPr>
          <a:xfrm>
            <a:off x="5875053" y="0"/>
            <a:ext cx="6316642" cy="6857248"/>
            <a:chOff x="4406400" y="0"/>
            <a:chExt cx="4737600" cy="5143065"/>
          </a:xfrm>
        </p:grpSpPr>
        <p:sp>
          <p:nvSpPr>
            <p:cNvPr id="107" name="Google Shape;107;gc5ead2fdb7_0_11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c5ead2fdb7_0_117"/>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c5ead2fdb7_0_117"/>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c5ead2fdb7_0_117"/>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c5ead2fdb7_0_117"/>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c5ead2fdb7_0_117"/>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c5ead2fdb7_0_11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c5ead2fdb7_0_117"/>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c5ead2fdb7_0_117"/>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c5ead2fdb7_0_117"/>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c5ead2fdb7_0_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c5ead2fdb7_0_117"/>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c5ead2fdb7_0_117"/>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c5ead2fdb7_0_11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c5ead2fdb7_0_117"/>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c5ead2fdb7_0_117"/>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c5ead2fdb7_0_11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c5ead2fdb7_0_117"/>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c5ead2fdb7_0_117"/>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c5ead2fdb7_0_117"/>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c5ead2fdb7_0_1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c5ead2fdb7_0_1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0" name="Shape 130"/>
        <p:cNvGrpSpPr/>
        <p:nvPr/>
      </p:nvGrpSpPr>
      <p:grpSpPr>
        <a:xfrm>
          <a:off x="0" y="0"/>
          <a:ext cx="0" cy="0"/>
          <a:chOff x="0" y="0"/>
          <a:chExt cx="0" cy="0"/>
        </a:xfrm>
      </p:grpSpPr>
      <p:sp>
        <p:nvSpPr>
          <p:cNvPr id="131" name="Google Shape;131;gc5ead2fdb7_0_142"/>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c5ead2fdb7_0_142"/>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1600"/>
              </a:spcBef>
              <a:spcAft>
                <a:spcPts val="0"/>
              </a:spcAft>
              <a:buClr>
                <a:srgbClr val="888888"/>
              </a:buClr>
              <a:buSzPts val="2000"/>
              <a:buNone/>
              <a:defRPr sz="2000">
                <a:solidFill>
                  <a:srgbClr val="888888"/>
                </a:solidFill>
              </a:defRPr>
            </a:lvl2pPr>
            <a:lvl3pPr indent="-228600" lvl="2" marL="1371600" rtl="0" algn="l">
              <a:lnSpc>
                <a:spcPct val="90000"/>
              </a:lnSpc>
              <a:spcBef>
                <a:spcPts val="1600"/>
              </a:spcBef>
              <a:spcAft>
                <a:spcPts val="0"/>
              </a:spcAft>
              <a:buClr>
                <a:srgbClr val="888888"/>
              </a:buClr>
              <a:buSzPts val="1800"/>
              <a:buNone/>
              <a:defRPr sz="1800">
                <a:solidFill>
                  <a:srgbClr val="888888"/>
                </a:solidFill>
              </a:defRPr>
            </a:lvl3pPr>
            <a:lvl4pPr indent="-228600" lvl="3" marL="1828800" rtl="0" algn="l">
              <a:lnSpc>
                <a:spcPct val="90000"/>
              </a:lnSpc>
              <a:spcBef>
                <a:spcPts val="1600"/>
              </a:spcBef>
              <a:spcAft>
                <a:spcPts val="0"/>
              </a:spcAft>
              <a:buClr>
                <a:srgbClr val="888888"/>
              </a:buClr>
              <a:buSzPts val="1600"/>
              <a:buNone/>
              <a:defRPr sz="1600">
                <a:solidFill>
                  <a:srgbClr val="888888"/>
                </a:solidFill>
              </a:defRPr>
            </a:lvl4pPr>
            <a:lvl5pPr indent="-228600" lvl="4" marL="2286000" rtl="0" algn="l">
              <a:lnSpc>
                <a:spcPct val="90000"/>
              </a:lnSpc>
              <a:spcBef>
                <a:spcPts val="1600"/>
              </a:spcBef>
              <a:spcAft>
                <a:spcPts val="0"/>
              </a:spcAft>
              <a:buClr>
                <a:srgbClr val="888888"/>
              </a:buClr>
              <a:buSzPts val="1600"/>
              <a:buNone/>
              <a:defRPr sz="1600">
                <a:solidFill>
                  <a:srgbClr val="888888"/>
                </a:solidFill>
              </a:defRPr>
            </a:lvl5pPr>
            <a:lvl6pPr indent="-228600" lvl="5" marL="2743200" rtl="0" algn="l">
              <a:lnSpc>
                <a:spcPct val="90000"/>
              </a:lnSpc>
              <a:spcBef>
                <a:spcPts val="1600"/>
              </a:spcBef>
              <a:spcAft>
                <a:spcPts val="0"/>
              </a:spcAft>
              <a:buClr>
                <a:srgbClr val="888888"/>
              </a:buClr>
              <a:buSzPts val="1600"/>
              <a:buNone/>
              <a:defRPr sz="1600">
                <a:solidFill>
                  <a:srgbClr val="888888"/>
                </a:solidFill>
              </a:defRPr>
            </a:lvl6pPr>
            <a:lvl7pPr indent="-228600" lvl="6" marL="3200400" rtl="0" algn="l">
              <a:lnSpc>
                <a:spcPct val="90000"/>
              </a:lnSpc>
              <a:spcBef>
                <a:spcPts val="1600"/>
              </a:spcBef>
              <a:spcAft>
                <a:spcPts val="0"/>
              </a:spcAft>
              <a:buClr>
                <a:srgbClr val="888888"/>
              </a:buClr>
              <a:buSzPts val="1600"/>
              <a:buNone/>
              <a:defRPr sz="1600">
                <a:solidFill>
                  <a:srgbClr val="888888"/>
                </a:solidFill>
              </a:defRPr>
            </a:lvl7pPr>
            <a:lvl8pPr indent="-228600" lvl="7" marL="3657600" rtl="0" algn="l">
              <a:lnSpc>
                <a:spcPct val="90000"/>
              </a:lnSpc>
              <a:spcBef>
                <a:spcPts val="1600"/>
              </a:spcBef>
              <a:spcAft>
                <a:spcPts val="0"/>
              </a:spcAft>
              <a:buClr>
                <a:srgbClr val="888888"/>
              </a:buClr>
              <a:buSzPts val="1600"/>
              <a:buNone/>
              <a:defRPr sz="1600">
                <a:solidFill>
                  <a:srgbClr val="888888"/>
                </a:solidFill>
              </a:defRPr>
            </a:lvl8pPr>
            <a:lvl9pPr indent="-228600" lvl="8" marL="4114800" rtl="0" algn="l">
              <a:lnSpc>
                <a:spcPct val="90000"/>
              </a:lnSpc>
              <a:spcBef>
                <a:spcPts val="1600"/>
              </a:spcBef>
              <a:spcAft>
                <a:spcPts val="1600"/>
              </a:spcAft>
              <a:buClr>
                <a:srgbClr val="888888"/>
              </a:buClr>
              <a:buSzPts val="1600"/>
              <a:buNone/>
              <a:defRPr sz="1600">
                <a:solidFill>
                  <a:srgbClr val="888888"/>
                </a:solidFill>
              </a:defRPr>
            </a:lvl9pPr>
          </a:lstStyle>
          <a:p/>
        </p:txBody>
      </p:sp>
      <p:sp>
        <p:nvSpPr>
          <p:cNvPr id="133" name="Google Shape;133;gc5ead2fdb7_0_1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c5ead2fdb7_0_14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c5ead2fdb7_0_1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c5ead2fdb7_0_31"/>
          <p:cNvGrpSpPr/>
          <p:nvPr/>
        </p:nvGrpSpPr>
        <p:grpSpPr>
          <a:xfrm>
            <a:off x="5875053" y="0"/>
            <a:ext cx="6316642" cy="6857248"/>
            <a:chOff x="4406400" y="0"/>
            <a:chExt cx="4737600" cy="5143065"/>
          </a:xfrm>
        </p:grpSpPr>
        <p:sp>
          <p:nvSpPr>
            <p:cNvPr id="21" name="Google Shape;21;gc5ead2fdb7_0_3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c5ead2fdb7_0_3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c5ead2fdb7_0_3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c5ead2fdb7_0_3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c5ead2fdb7_0_3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c5ead2fdb7_0_3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c5ead2fdb7_0_3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c5ead2fdb7_0_3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c5ead2fdb7_0_3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c5ead2fdb7_0_3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c5ead2fdb7_0_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c5ead2fdb7_0_3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c5ead2fdb7_0_3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c5ead2fdb7_0_3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c5ead2fdb7_0_3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c5ead2fdb7_0_3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c5ead2fdb7_0_3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c5ead2fdb7_0_3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c5ead2fdb7_0_31"/>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c5ead2fdb7_0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c5ead2fdb7_0_53"/>
          <p:cNvGrpSpPr/>
          <p:nvPr/>
        </p:nvGrpSpPr>
        <p:grpSpPr>
          <a:xfrm>
            <a:off x="0" y="507989"/>
            <a:ext cx="1383765" cy="1355016"/>
            <a:chOff x="0" y="381001"/>
            <a:chExt cx="1037850" cy="1016287"/>
          </a:xfrm>
        </p:grpSpPr>
        <p:sp>
          <p:nvSpPr>
            <p:cNvPr id="43" name="Google Shape;43;gc5ead2fdb7_0_5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c5ead2fdb7_0_5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c5ead2fdb7_0_5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c5ead2fdb7_0_53"/>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c5ead2fdb7_0_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c5ead2fdb7_0_60"/>
          <p:cNvGrpSpPr/>
          <p:nvPr/>
        </p:nvGrpSpPr>
        <p:grpSpPr>
          <a:xfrm>
            <a:off x="0" y="507989"/>
            <a:ext cx="1383765" cy="1355016"/>
            <a:chOff x="0" y="381001"/>
            <a:chExt cx="1037850" cy="1016287"/>
          </a:xfrm>
        </p:grpSpPr>
        <p:sp>
          <p:nvSpPr>
            <p:cNvPr id="50" name="Google Shape;50;gc5ead2fdb7_0_6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c5ead2fdb7_0_60"/>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c5ead2fdb7_0_60"/>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c5ead2fdb7_0_60"/>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c5ead2fdb7_0_60"/>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c5ead2fdb7_0_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c5ead2fdb7_0_68"/>
          <p:cNvGrpSpPr/>
          <p:nvPr/>
        </p:nvGrpSpPr>
        <p:grpSpPr>
          <a:xfrm>
            <a:off x="0" y="507989"/>
            <a:ext cx="1383765" cy="1355016"/>
            <a:chOff x="0" y="381001"/>
            <a:chExt cx="1037850" cy="1016287"/>
          </a:xfrm>
        </p:grpSpPr>
        <p:sp>
          <p:nvSpPr>
            <p:cNvPr id="58" name="Google Shape;58;gc5ead2fdb7_0_6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c5ead2fdb7_0_6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c5ead2fdb7_0_6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c5ead2fdb7_0_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c5ead2fdb7_0_74"/>
          <p:cNvGrpSpPr/>
          <p:nvPr/>
        </p:nvGrpSpPr>
        <p:grpSpPr>
          <a:xfrm>
            <a:off x="0" y="507989"/>
            <a:ext cx="1383765" cy="1355016"/>
            <a:chOff x="0" y="381001"/>
            <a:chExt cx="1037850" cy="1016287"/>
          </a:xfrm>
        </p:grpSpPr>
        <p:sp>
          <p:nvSpPr>
            <p:cNvPr id="64" name="Google Shape;64;gc5ead2fdb7_0_7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c5ead2fdb7_0_7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c5ead2fdb7_0_74"/>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c5ead2fdb7_0_74"/>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c5ead2fdb7_0_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c5ead2fdb7_0_81"/>
          <p:cNvGrpSpPr/>
          <p:nvPr/>
        </p:nvGrpSpPr>
        <p:grpSpPr>
          <a:xfrm>
            <a:off x="5875053" y="0"/>
            <a:ext cx="6316642" cy="6857829"/>
            <a:chOff x="4406400" y="0"/>
            <a:chExt cx="4737600" cy="5143500"/>
          </a:xfrm>
        </p:grpSpPr>
        <p:sp>
          <p:nvSpPr>
            <p:cNvPr id="71" name="Google Shape;71;gc5ead2fdb7_0_8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c5ead2fdb7_0_81"/>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c5ead2fdb7_0_81"/>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c5ead2fdb7_0_81"/>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c5ead2fdb7_0_81"/>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c5ead2fdb7_0_81"/>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c5ead2fdb7_0_81"/>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c5ead2fdb7_0_81"/>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c5ead2fdb7_0_81"/>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c5ead2fdb7_0_81"/>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c5ead2fdb7_0_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c5ead2fdb7_0_81"/>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c5ead2fdb7_0_81"/>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c5ead2fdb7_0_8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c5ead2fdb7_0_81"/>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c5ead2fdb7_0_81"/>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c5ead2fdb7_0_81"/>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c5ead2fdb7_0_81"/>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c5ead2fdb7_0_81"/>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c5ead2fdb7_0_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c5ead2fdb7_0_103"/>
          <p:cNvGrpSpPr/>
          <p:nvPr/>
        </p:nvGrpSpPr>
        <p:grpSpPr>
          <a:xfrm>
            <a:off x="0" y="507989"/>
            <a:ext cx="1383765" cy="1355016"/>
            <a:chOff x="0" y="381001"/>
            <a:chExt cx="1037850" cy="1016287"/>
          </a:xfrm>
        </p:grpSpPr>
        <p:sp>
          <p:nvSpPr>
            <p:cNvPr id="93" name="Google Shape;93;gc5ead2fdb7_0_10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c5ead2fdb7_0_10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c5ead2fdb7_0_103"/>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c5ead2fdb7_0_103"/>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c5ead2fdb7_0_103"/>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c5ead2fdb7_0_1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c5ead2fdb7_0_111"/>
          <p:cNvGrpSpPr/>
          <p:nvPr/>
        </p:nvGrpSpPr>
        <p:grpSpPr>
          <a:xfrm>
            <a:off x="0" y="5504636"/>
            <a:ext cx="931877" cy="912853"/>
            <a:chOff x="0" y="3785672"/>
            <a:chExt cx="698925" cy="684657"/>
          </a:xfrm>
        </p:grpSpPr>
        <p:sp>
          <p:nvSpPr>
            <p:cNvPr id="101" name="Google Shape;101;gc5ead2fdb7_0_11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c5ead2fdb7_0_111"/>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c5ead2fdb7_0_111"/>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c5ead2fdb7_0_1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c5ead2fdb7_0_1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c5ead2fdb7_0_1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c5ead2fdb7_0_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solidFill>
                  <a:srgbClr val="FFFFFF"/>
                </a:solidFill>
              </a:rPr>
              <a:t>Capstone Project </a:t>
            </a:r>
            <a:endParaRPr>
              <a:solidFill>
                <a:srgbClr val="FFFFFF"/>
              </a:solidFill>
            </a:endParaRPr>
          </a:p>
        </p:txBody>
      </p:sp>
      <p:sp>
        <p:nvSpPr>
          <p:cNvPr id="141" name="Google Shape;141;p1"/>
          <p:cNvSpPr txBox="1"/>
          <p:nvPr>
            <p:ph idx="1" type="subTitle"/>
          </p:nvPr>
        </p:nvSpPr>
        <p:spPr>
          <a:xfrm>
            <a:off x="6286500" y="4490350"/>
            <a:ext cx="5531100" cy="1939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68571"/>
              <a:buNone/>
            </a:pPr>
            <a:r>
              <a:rPr lang="en-US" sz="3500"/>
              <a:t>Index of refraction of Water</a:t>
            </a:r>
            <a:endParaRPr sz="3500"/>
          </a:p>
          <a:p>
            <a:pPr indent="0" lvl="0" marL="0" rtl="0" algn="l">
              <a:lnSpc>
                <a:spcPct val="90000"/>
              </a:lnSpc>
              <a:spcBef>
                <a:spcPts val="0"/>
              </a:spcBef>
              <a:spcAft>
                <a:spcPts val="0"/>
              </a:spcAft>
              <a:buClr>
                <a:schemeClr val="dk1"/>
              </a:buClr>
              <a:buSzPct val="68571"/>
              <a:buNone/>
            </a:pPr>
            <a:r>
              <a:t/>
            </a:r>
            <a:endParaRPr sz="3500"/>
          </a:p>
          <a:p>
            <a:pPr indent="0" lvl="0" marL="0" rtl="0" algn="l">
              <a:lnSpc>
                <a:spcPct val="90000"/>
              </a:lnSpc>
              <a:spcBef>
                <a:spcPts val="0"/>
              </a:spcBef>
              <a:spcAft>
                <a:spcPts val="0"/>
              </a:spcAft>
              <a:buClr>
                <a:schemeClr val="dk1"/>
              </a:buClr>
              <a:buSzPct val="97959"/>
              <a:buNone/>
            </a:pPr>
            <a:r>
              <a:rPr lang="en-US" sz="2450"/>
              <a:t>Adrian Allen Mercado</a:t>
            </a:r>
            <a:endParaRPr sz="2450"/>
          </a:p>
          <a:p>
            <a:pPr indent="0" lvl="0" marL="0" rtl="0" algn="l">
              <a:lnSpc>
                <a:spcPct val="90000"/>
              </a:lnSpc>
              <a:spcBef>
                <a:spcPts val="0"/>
              </a:spcBef>
              <a:spcAft>
                <a:spcPts val="0"/>
              </a:spcAft>
              <a:buClr>
                <a:schemeClr val="dk1"/>
              </a:buClr>
              <a:buSzPct val="97959"/>
              <a:buNone/>
            </a:pPr>
            <a:r>
              <a:rPr lang="en-US" sz="2450"/>
              <a:t>Charline Jean Pierre</a:t>
            </a:r>
            <a:endParaRPr sz="2450"/>
          </a:p>
          <a:p>
            <a:pPr indent="0" lvl="0" marL="0" rtl="0" algn="l">
              <a:lnSpc>
                <a:spcPct val="90000"/>
              </a:lnSpc>
              <a:spcBef>
                <a:spcPts val="0"/>
              </a:spcBef>
              <a:spcAft>
                <a:spcPts val="0"/>
              </a:spcAft>
              <a:buClr>
                <a:schemeClr val="dk1"/>
              </a:buClr>
              <a:buSzPct val="97959"/>
              <a:buNone/>
            </a:pPr>
            <a:r>
              <a:rPr lang="en-US" sz="2450"/>
              <a:t>Florida Cishesa</a:t>
            </a:r>
            <a:endParaRPr sz="2450"/>
          </a:p>
          <a:p>
            <a:pPr indent="0" lvl="0" marL="0" rtl="0" algn="l">
              <a:lnSpc>
                <a:spcPct val="90000"/>
              </a:lnSpc>
              <a:spcBef>
                <a:spcPts val="0"/>
              </a:spcBef>
              <a:spcAft>
                <a:spcPts val="0"/>
              </a:spcAft>
              <a:buClr>
                <a:schemeClr val="dk1"/>
              </a:buClr>
              <a:buSzPct val="97959"/>
              <a:buNone/>
            </a:pPr>
            <a:r>
              <a:rPr lang="en-US" sz="2450"/>
              <a:t>Joel Graf</a:t>
            </a:r>
            <a:endParaRPr sz="2450"/>
          </a:p>
          <a:p>
            <a:pPr indent="0" lvl="0" marL="0" rtl="0" algn="l">
              <a:lnSpc>
                <a:spcPct val="90000"/>
              </a:lnSpc>
              <a:spcBef>
                <a:spcPts val="0"/>
              </a:spcBef>
              <a:spcAft>
                <a:spcPts val="0"/>
              </a:spcAft>
              <a:buClr>
                <a:schemeClr val="dk1"/>
              </a:buClr>
              <a:buSzPct val="88888"/>
              <a:buNone/>
            </a:pPr>
            <a:r>
              <a:rPr lang="en-US" sz="2700"/>
              <a:t>  </a:t>
            </a:r>
            <a:r>
              <a:rPr lang="en-US" sz="2700"/>
              <a:t> </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c47a86d4c5_0_140"/>
          <p:cNvSpPr txBox="1"/>
          <p:nvPr>
            <p:ph type="title"/>
          </p:nvPr>
        </p:nvSpPr>
        <p:spPr>
          <a:xfrm>
            <a:off x="2306667" y="700000"/>
            <a:ext cx="12513600" cy="1625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Drawbacks</a:t>
            </a:r>
            <a:endParaRPr/>
          </a:p>
        </p:txBody>
      </p:sp>
      <p:sp>
        <p:nvSpPr>
          <p:cNvPr id="190" name="Google Shape;190;gc47a86d4c5_0_140"/>
          <p:cNvSpPr txBox="1"/>
          <p:nvPr>
            <p:ph idx="1" type="body"/>
          </p:nvPr>
        </p:nvSpPr>
        <p:spPr>
          <a:xfrm>
            <a:off x="6604467" y="1709633"/>
            <a:ext cx="4471500" cy="4287900"/>
          </a:xfrm>
          <a:prstGeom prst="rect">
            <a:avLst/>
          </a:prstGeom>
        </p:spPr>
        <p:txBody>
          <a:bodyPr anchorCtr="0" anchor="t" bIns="121900" lIns="121900" spcFirstLastPara="1" rIns="121900" wrap="square" tIns="121900">
            <a:normAutofit/>
          </a:bodyPr>
          <a:lstStyle/>
          <a:p>
            <a:pPr indent="-412750" lvl="0" marL="609600" rtl="0" algn="l">
              <a:spcBef>
                <a:spcPts val="0"/>
              </a:spcBef>
              <a:spcAft>
                <a:spcPts val="0"/>
              </a:spcAft>
              <a:buSzPts val="1700"/>
              <a:buChar char="●"/>
            </a:pPr>
            <a:r>
              <a:rPr lang="en-US"/>
              <a:t>Multiple Procedures</a:t>
            </a:r>
            <a:endParaRPr/>
          </a:p>
          <a:p>
            <a:pPr indent="-400050" lvl="1" marL="1219200" rtl="0" algn="l">
              <a:spcBef>
                <a:spcPts val="0"/>
              </a:spcBef>
              <a:spcAft>
                <a:spcPts val="0"/>
              </a:spcAft>
              <a:buSzPts val="1500"/>
              <a:buChar char="○"/>
            </a:pPr>
            <a:r>
              <a:rPr lang="en-US"/>
              <a:t>Ways of measuring </a:t>
            </a:r>
            <a:endParaRPr/>
          </a:p>
          <a:p>
            <a:pPr indent="-400050" lvl="1" marL="1219200" rtl="0" algn="l">
              <a:spcBef>
                <a:spcPts val="0"/>
              </a:spcBef>
              <a:spcAft>
                <a:spcPts val="0"/>
              </a:spcAft>
              <a:buSzPts val="1500"/>
              <a:buChar char="○"/>
            </a:pPr>
            <a:r>
              <a:rPr lang="en-US"/>
              <a:t>Lack of Uniformity</a:t>
            </a:r>
            <a:endParaRPr/>
          </a:p>
        </p:txBody>
      </p:sp>
      <p:pic>
        <p:nvPicPr>
          <p:cNvPr id="191" name="Google Shape;191;gc47a86d4c5_0_140"/>
          <p:cNvPicPr preferRelativeResize="0"/>
          <p:nvPr/>
        </p:nvPicPr>
        <p:blipFill>
          <a:blip r:embed="rId3">
            <a:alphaModFix/>
          </a:blip>
          <a:stretch>
            <a:fillRect/>
          </a:stretch>
        </p:blipFill>
        <p:spPr>
          <a:xfrm>
            <a:off x="1730000" y="1665833"/>
            <a:ext cx="4571067" cy="34305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c6a3f5f321_0_0"/>
          <p:cNvSpPr txBox="1"/>
          <p:nvPr>
            <p:ph type="ctrTitle"/>
          </p:nvPr>
        </p:nvSpPr>
        <p:spPr>
          <a:xfrm>
            <a:off x="4263525" y="1930250"/>
            <a:ext cx="9092700" cy="2105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Second run Procedure</a:t>
            </a:r>
            <a:endParaRPr/>
          </a:p>
        </p:txBody>
      </p:sp>
      <p:sp>
        <p:nvSpPr>
          <p:cNvPr id="197" name="Google Shape;197;gc6a3f5f321_0_0"/>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c6a3f5f321_0_5"/>
          <p:cNvPicPr preferRelativeResize="0"/>
          <p:nvPr/>
        </p:nvPicPr>
        <p:blipFill rotWithShape="1">
          <a:blip r:embed="rId3">
            <a:alphaModFix/>
          </a:blip>
          <a:srcRect b="6211" l="0" r="35375" t="13948"/>
          <a:stretch/>
        </p:blipFill>
        <p:spPr>
          <a:xfrm>
            <a:off x="0" y="1156775"/>
            <a:ext cx="7558474" cy="5329400"/>
          </a:xfrm>
          <a:prstGeom prst="rect">
            <a:avLst/>
          </a:prstGeom>
          <a:noFill/>
          <a:ln>
            <a:noFill/>
          </a:ln>
        </p:spPr>
      </p:pic>
      <p:sp>
        <p:nvSpPr>
          <p:cNvPr id="203" name="Google Shape;203;gc6a3f5f321_0_5"/>
          <p:cNvSpPr txBox="1"/>
          <p:nvPr/>
        </p:nvSpPr>
        <p:spPr>
          <a:xfrm>
            <a:off x="7558475" y="0"/>
            <a:ext cx="4554600" cy="6972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FFFFFF"/>
              </a:buClr>
              <a:buSzPts val="1100"/>
              <a:buFont typeface="Lato"/>
              <a:buChar char="●"/>
            </a:pPr>
            <a:r>
              <a:rPr lang="en-US" sz="2100">
                <a:solidFill>
                  <a:srgbClr val="FFFFFF"/>
                </a:solidFill>
                <a:latin typeface="Lato"/>
                <a:ea typeface="Lato"/>
                <a:cs typeface="Lato"/>
                <a:sym typeface="Lato"/>
              </a:rPr>
              <a:t>About two third of the container were filled with water.</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The ray of the laser hit the container at some angle to the normal.</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Carefully, we took a picture using our smartphones, by making sure the plane of the camera is right about the incident point and parallel to the plane of the container.</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We inserted the image in logger pro, then we located several points on the light ray</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We made sure the points are far enough from each other to minimize the error.</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We found the slope of the ray.</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We used arctangent to find the angle.</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We checked the correct angle.</a:t>
            </a:r>
            <a:endParaRPr sz="2100">
              <a:solidFill>
                <a:srgbClr val="FFFFFF"/>
              </a:solidFill>
              <a:latin typeface="Lato"/>
              <a:ea typeface="Lato"/>
              <a:cs typeface="Lato"/>
              <a:sym typeface="Lato"/>
            </a:endParaRPr>
          </a:p>
        </p:txBody>
      </p:sp>
      <p:cxnSp>
        <p:nvCxnSpPr>
          <p:cNvPr id="204" name="Google Shape;204;gc6a3f5f321_0_5"/>
          <p:cNvCxnSpPr/>
          <p:nvPr/>
        </p:nvCxnSpPr>
        <p:spPr>
          <a:xfrm>
            <a:off x="3833875" y="1950000"/>
            <a:ext cx="380100" cy="1983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gc6a3f5f321_0_5"/>
          <p:cNvCxnSpPr/>
          <p:nvPr/>
        </p:nvCxnSpPr>
        <p:spPr>
          <a:xfrm>
            <a:off x="4594025" y="3635575"/>
            <a:ext cx="297600" cy="993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gc6a3f5f321_0_5"/>
          <p:cNvCxnSpPr/>
          <p:nvPr/>
        </p:nvCxnSpPr>
        <p:spPr>
          <a:xfrm flipH="1" rot="10800000">
            <a:off x="6213525" y="5641800"/>
            <a:ext cx="247800" cy="2808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gc6a3f5f321_0_5"/>
          <p:cNvCxnSpPr/>
          <p:nvPr/>
        </p:nvCxnSpPr>
        <p:spPr>
          <a:xfrm rot="10800000">
            <a:off x="5585525" y="3982525"/>
            <a:ext cx="181800" cy="14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c5ead2fdb7_0_0"/>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sz="7000">
                <a:solidFill>
                  <a:srgbClr val="FFFFFF"/>
                </a:solidFill>
              </a:rPr>
              <a:t>Final </a:t>
            </a:r>
            <a:r>
              <a:rPr lang="en-US" sz="7000">
                <a:solidFill>
                  <a:srgbClr val="FFFFFF"/>
                </a:solidFill>
              </a:rPr>
              <a:t>Data</a:t>
            </a:r>
            <a:r>
              <a:rPr lang="en-US" sz="7000"/>
              <a:t> </a:t>
            </a:r>
            <a:endParaRPr sz="7000"/>
          </a:p>
        </p:txBody>
      </p:sp>
      <p:sp>
        <p:nvSpPr>
          <p:cNvPr id="213" name="Google Shape;213;gc5ead2fdb7_0_0"/>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gc5ead2fdb7_0_5"/>
          <p:cNvGraphicFramePr/>
          <p:nvPr/>
        </p:nvGraphicFramePr>
        <p:xfrm>
          <a:off x="1104063" y="170010"/>
          <a:ext cx="3000000" cy="3000000"/>
        </p:xfrm>
        <a:graphic>
          <a:graphicData uri="http://schemas.openxmlformats.org/drawingml/2006/table">
            <a:tbl>
              <a:tblPr>
                <a:noFill/>
                <a:tableStyleId>{97EF87C1-4ACA-4FC4-9E50-A49CEC630586}</a:tableStyleId>
              </a:tblPr>
              <a:tblGrid>
                <a:gridCol w="796650"/>
                <a:gridCol w="4232025"/>
                <a:gridCol w="4955200"/>
              </a:tblGrid>
              <a:tr h="407375">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Partial Data Table </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Incident angle (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Refracted Angle ( °)</a:t>
                      </a:r>
                      <a:endParaRPr b="1">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1.32  ± 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0.4 </a:t>
                      </a:r>
                      <a:r>
                        <a:rPr lang="en-US" sz="1300">
                          <a:solidFill>
                            <a:srgbClr val="FFFFFF"/>
                          </a:solidFill>
                        </a:rPr>
                        <a:t>± 2</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51.2  ± 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37.7 </a:t>
                      </a:r>
                      <a:r>
                        <a:rPr lang="en-US" sz="1300">
                          <a:solidFill>
                            <a:srgbClr val="FFFFFF"/>
                          </a:solidFill>
                        </a:rPr>
                        <a:t>± 2</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42.2  ± 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31.4 </a:t>
                      </a:r>
                      <a:r>
                        <a:rPr lang="en-US" sz="1300">
                          <a:solidFill>
                            <a:srgbClr val="FFFFFF"/>
                          </a:solidFill>
                        </a:rPr>
                        <a:t>± 2</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20.0  ± 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15.2 </a:t>
                      </a:r>
                      <a:r>
                        <a:rPr lang="en-US" sz="1300">
                          <a:solidFill>
                            <a:srgbClr val="FFFFFF"/>
                          </a:solidFill>
                        </a:rPr>
                        <a:t>± 2</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21.3  ± 3</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17.5 </a:t>
                      </a:r>
                      <a:r>
                        <a:rPr lang="en-US" sz="1300">
                          <a:solidFill>
                            <a:srgbClr val="FFFFFF"/>
                          </a:solidFill>
                        </a:rPr>
                        <a:t>± 2</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28.4  ± 3 </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22.6 </a:t>
                      </a:r>
                      <a:r>
                        <a:rPr lang="en-US" sz="1300">
                          <a:solidFill>
                            <a:srgbClr val="FFFFFF"/>
                          </a:solidFill>
                        </a:rPr>
                        <a:t>± 2</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47.9  ± 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33.4 </a:t>
                      </a:r>
                      <a:r>
                        <a:rPr lang="en-US" sz="1300">
                          <a:solidFill>
                            <a:srgbClr val="FFFFFF"/>
                          </a:solidFill>
                        </a:rPr>
                        <a:t>± 2</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37.4  ± 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26.7 </a:t>
                      </a:r>
                      <a:r>
                        <a:rPr lang="en-US" sz="1300">
                          <a:solidFill>
                            <a:srgbClr val="FFFFFF"/>
                          </a:solidFill>
                        </a:rPr>
                        <a:t>± 2</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76.1  ± 3</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45.7 </a:t>
                      </a:r>
                      <a:r>
                        <a:rPr lang="en-US" sz="1300">
                          <a:solidFill>
                            <a:srgbClr val="FFFFFF"/>
                          </a:solidFill>
                        </a:rPr>
                        <a:t>± 5</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60.9  ± 4</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40.7 </a:t>
                      </a:r>
                      <a:r>
                        <a:rPr lang="en-US" sz="1300">
                          <a:solidFill>
                            <a:srgbClr val="FFFFFF"/>
                          </a:solidFill>
                        </a:rPr>
                        <a:t>± 5</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20.7  ± 3</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15.6 </a:t>
                      </a:r>
                      <a:r>
                        <a:rPr lang="en-US" sz="1300">
                          <a:solidFill>
                            <a:srgbClr val="FFFFFF"/>
                          </a:solidFill>
                        </a:rPr>
                        <a:t>± 4</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61.9  ± 5</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42.5 </a:t>
                      </a:r>
                      <a:r>
                        <a:rPr lang="en-US" sz="1300">
                          <a:solidFill>
                            <a:srgbClr val="FFFFFF"/>
                          </a:solidFill>
                        </a:rPr>
                        <a:t>± 4</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13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41.3  ± 3</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31.2 </a:t>
                      </a:r>
                      <a:r>
                        <a:rPr lang="en-US" sz="1300">
                          <a:solidFill>
                            <a:srgbClr val="FFFFFF"/>
                          </a:solidFill>
                        </a:rPr>
                        <a:t>± 3</a:t>
                      </a:r>
                      <a:endParaRPr>
                        <a:solidFill>
                          <a:srgbClr val="FFFFFF"/>
                        </a:solidFill>
                      </a:endParaRPr>
                    </a:p>
                  </a:txBody>
                  <a:tcPr marT="91425" marB="91425" marR="91425" marL="91425"/>
                </a:tc>
              </a:tr>
              <a:tr h="407375">
                <a:tc>
                  <a:txBody>
                    <a:bodyPr/>
                    <a:lstStyle/>
                    <a:p>
                      <a:pPr indent="0" lvl="0" marL="0" rtl="0" algn="l">
                        <a:spcBef>
                          <a:spcPts val="0"/>
                        </a:spcBef>
                        <a:spcAft>
                          <a:spcPts val="0"/>
                        </a:spcAft>
                        <a:buNone/>
                      </a:pPr>
                      <a:r>
                        <a:rPr lang="en-US">
                          <a:solidFill>
                            <a:srgbClr val="FFFFFF"/>
                          </a:solidFill>
                        </a:rPr>
                        <a:t>14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37.9  ± 3</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26.4 </a:t>
                      </a:r>
                      <a:r>
                        <a:rPr lang="en-US" sz="1300">
                          <a:solidFill>
                            <a:srgbClr val="FFFFFF"/>
                          </a:solidFill>
                        </a:rPr>
                        <a:t>± 3</a:t>
                      </a:r>
                      <a:endParaRPr>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c5ead2fdb7_1_2"/>
          <p:cNvSpPr txBox="1"/>
          <p:nvPr>
            <p:ph type="title"/>
          </p:nvPr>
        </p:nvSpPr>
        <p:spPr>
          <a:xfrm>
            <a:off x="1730000" y="5999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sz="3800"/>
              <a:t>Analysis </a:t>
            </a:r>
            <a:endParaRPr/>
          </a:p>
        </p:txBody>
      </p:sp>
      <p:sp>
        <p:nvSpPr>
          <p:cNvPr id="224" name="Google Shape;224;gc5ead2fdb7_1_2"/>
          <p:cNvSpPr txBox="1"/>
          <p:nvPr>
            <p:ph idx="1" type="body"/>
          </p:nvPr>
        </p:nvSpPr>
        <p:spPr>
          <a:xfrm>
            <a:off x="681525" y="2068675"/>
            <a:ext cx="5342100" cy="3881700"/>
          </a:xfrm>
          <a:prstGeom prst="rect">
            <a:avLst/>
          </a:prstGeom>
        </p:spPr>
        <p:txBody>
          <a:bodyPr anchorCtr="0" anchor="t" bIns="121900" lIns="121900" spcFirstLastPara="1" rIns="121900" wrap="square" tIns="121900">
            <a:normAutofit lnSpcReduction="20000"/>
          </a:bodyPr>
          <a:lstStyle/>
          <a:p>
            <a:pPr indent="0" lvl="0" marL="0" rtl="0" algn="l">
              <a:lnSpc>
                <a:spcPct val="100000"/>
              </a:lnSpc>
              <a:spcBef>
                <a:spcPts val="0"/>
              </a:spcBef>
              <a:spcAft>
                <a:spcPts val="0"/>
              </a:spcAft>
              <a:buNone/>
            </a:pPr>
            <a:r>
              <a:rPr lang="en-US" sz="2300"/>
              <a:t>Snell’s Law n</a:t>
            </a:r>
            <a:r>
              <a:rPr baseline="-25000" lang="en-US" sz="2300"/>
              <a:t>1</a:t>
            </a:r>
            <a:r>
              <a:rPr lang="en-US" sz="2300"/>
              <a:t>sin(</a:t>
            </a:r>
            <a:r>
              <a:rPr lang="en-US" sz="2300"/>
              <a:t>𝜃</a:t>
            </a:r>
            <a:r>
              <a:rPr baseline="-25000" lang="en-US" sz="2300"/>
              <a:t>I</a:t>
            </a:r>
            <a:r>
              <a:rPr lang="en-US" sz="2300"/>
              <a:t>)=n</a:t>
            </a:r>
            <a:r>
              <a:rPr baseline="-25000" lang="en-US" sz="2300"/>
              <a:t>2</a:t>
            </a:r>
            <a:r>
              <a:rPr lang="en-US" sz="2300"/>
              <a:t>sin(𝜃</a:t>
            </a:r>
            <a:r>
              <a:rPr baseline="-25000" lang="en-US" sz="2300"/>
              <a:t>2</a:t>
            </a:r>
            <a:r>
              <a:rPr lang="en-US" sz="2300"/>
              <a:t>)=&gt;</a:t>
            </a:r>
            <a:endParaRPr sz="2300"/>
          </a:p>
          <a:p>
            <a:pPr indent="0" lvl="0" marL="0" rtl="0" algn="l">
              <a:lnSpc>
                <a:spcPct val="100000"/>
              </a:lnSpc>
              <a:spcBef>
                <a:spcPts val="1600"/>
              </a:spcBef>
              <a:spcAft>
                <a:spcPts val="0"/>
              </a:spcAft>
              <a:buNone/>
            </a:pPr>
            <a:r>
              <a:rPr lang="en-US" sz="2300"/>
              <a:t>=&gt;n</a:t>
            </a:r>
            <a:r>
              <a:rPr baseline="-25000" lang="en-US" sz="2300"/>
              <a:t>2</a:t>
            </a:r>
            <a:r>
              <a:rPr lang="en-US" sz="2300"/>
              <a:t>=n</a:t>
            </a:r>
            <a:r>
              <a:rPr baseline="-25000" lang="en-US" sz="2300"/>
              <a:t>1</a:t>
            </a:r>
            <a:r>
              <a:rPr lang="en-US" sz="2300"/>
              <a:t>sin(𝜃</a:t>
            </a:r>
            <a:r>
              <a:rPr baseline="-25000" lang="en-US" sz="2300"/>
              <a:t>I</a:t>
            </a:r>
            <a:r>
              <a:rPr lang="en-US" sz="2300"/>
              <a:t>)/sin(𝜃</a:t>
            </a:r>
            <a:r>
              <a:rPr baseline="-25000" lang="en-US" sz="2300"/>
              <a:t>2</a:t>
            </a:r>
            <a:r>
              <a:rPr lang="en-US" sz="2300"/>
              <a:t>)</a:t>
            </a:r>
            <a:endParaRPr sz="2300"/>
          </a:p>
          <a:p>
            <a:pPr indent="0" lvl="0" marL="0" rtl="0" algn="l">
              <a:lnSpc>
                <a:spcPct val="100000"/>
              </a:lnSpc>
              <a:spcBef>
                <a:spcPts val="1600"/>
              </a:spcBef>
              <a:spcAft>
                <a:spcPts val="0"/>
              </a:spcAft>
              <a:buNone/>
            </a:pPr>
            <a:r>
              <a:rPr lang="en-US" sz="2300"/>
              <a:t>Plotted function: Y= Sin(𝜃</a:t>
            </a:r>
            <a:r>
              <a:rPr baseline="-25000" lang="en-US" sz="2300"/>
              <a:t>I</a:t>
            </a:r>
            <a:r>
              <a:rPr lang="en-US" sz="2300"/>
              <a:t>) X= Sin(</a:t>
            </a:r>
            <a:r>
              <a:rPr lang="en-US" sz="2300"/>
              <a:t>𝜃</a:t>
            </a:r>
            <a:r>
              <a:rPr baseline="-25000" lang="en-US" sz="2300"/>
              <a:t>R</a:t>
            </a:r>
            <a:r>
              <a:rPr lang="en-US" sz="2300"/>
              <a:t>)</a:t>
            </a:r>
            <a:endParaRPr sz="2300"/>
          </a:p>
          <a:p>
            <a:pPr indent="0" lvl="0" marL="0" rtl="0" algn="l">
              <a:lnSpc>
                <a:spcPct val="100000"/>
              </a:lnSpc>
              <a:spcBef>
                <a:spcPts val="1600"/>
              </a:spcBef>
              <a:spcAft>
                <a:spcPts val="0"/>
              </a:spcAft>
              <a:buNone/>
            </a:pPr>
            <a:r>
              <a:rPr lang="en-US" sz="2300"/>
              <a:t>Slope: Δsin(𝜃</a:t>
            </a:r>
            <a:r>
              <a:rPr baseline="-25000" lang="en-US" sz="2300"/>
              <a:t>I</a:t>
            </a:r>
            <a:r>
              <a:rPr lang="en-US" sz="2300"/>
              <a:t>)/Δsin(𝜃</a:t>
            </a:r>
            <a:r>
              <a:rPr baseline="-25000" lang="en-US" sz="2300"/>
              <a:t>R</a:t>
            </a:r>
            <a:r>
              <a:rPr lang="en-US" sz="2300"/>
              <a:t>)</a:t>
            </a:r>
            <a:endParaRPr sz="2300"/>
          </a:p>
          <a:p>
            <a:pPr indent="0" lvl="0" marL="0" rtl="0" algn="l">
              <a:lnSpc>
                <a:spcPct val="100000"/>
              </a:lnSpc>
              <a:spcBef>
                <a:spcPts val="1600"/>
              </a:spcBef>
              <a:spcAft>
                <a:spcPts val="0"/>
              </a:spcAft>
              <a:buNone/>
            </a:pPr>
            <a:r>
              <a:rPr lang="en-US" sz="2300"/>
              <a:t>Slope: 1.33 ± 0.015</a:t>
            </a:r>
            <a:endParaRPr sz="2300"/>
          </a:p>
          <a:p>
            <a:pPr indent="0" lvl="0" marL="0" rtl="0" algn="l">
              <a:lnSpc>
                <a:spcPct val="100000"/>
              </a:lnSpc>
              <a:spcBef>
                <a:spcPts val="1600"/>
              </a:spcBef>
              <a:spcAft>
                <a:spcPts val="0"/>
              </a:spcAft>
              <a:buNone/>
            </a:pPr>
            <a:r>
              <a:rPr lang="en-US" sz="2300"/>
              <a:t>Intercept: -0.0043 ± 0.007</a:t>
            </a:r>
            <a:endParaRPr sz="2300"/>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sp>
        <p:nvSpPr>
          <p:cNvPr id="225" name="Google Shape;225;gc5ead2fdb7_1_2"/>
          <p:cNvSpPr txBox="1"/>
          <p:nvPr/>
        </p:nvSpPr>
        <p:spPr>
          <a:xfrm>
            <a:off x="6301875" y="2129775"/>
            <a:ext cx="528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FFFFFF"/>
                </a:solidFill>
                <a:latin typeface="Lato"/>
                <a:ea typeface="Lato"/>
                <a:cs typeface="Lato"/>
                <a:sym typeface="Lato"/>
              </a:rPr>
              <a:t>Accepted value of index of refraction: 1.333</a:t>
            </a:r>
            <a:endParaRPr sz="24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c5ead2fdb7_0_10"/>
          <p:cNvPicPr preferRelativeResize="0"/>
          <p:nvPr/>
        </p:nvPicPr>
        <p:blipFill>
          <a:blip r:embed="rId3">
            <a:alphaModFix/>
          </a:blip>
          <a:stretch>
            <a:fillRect/>
          </a:stretch>
        </p:blipFill>
        <p:spPr>
          <a:xfrm>
            <a:off x="422375" y="152400"/>
            <a:ext cx="11347261" cy="65532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c5ead2fdb7_1_1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Uncertainty Analysis </a:t>
            </a:r>
            <a:endParaRPr/>
          </a:p>
        </p:txBody>
      </p:sp>
      <p:sp>
        <p:nvSpPr>
          <p:cNvPr id="236" name="Google Shape;236;gc5ead2fdb7_1_1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c5ead2fdb7_1_19"/>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Sources of Uncertainty </a:t>
            </a:r>
            <a:endParaRPr/>
          </a:p>
        </p:txBody>
      </p:sp>
      <p:sp>
        <p:nvSpPr>
          <p:cNvPr id="242" name="Google Shape;242;gc5ead2fdb7_1_19"/>
          <p:cNvSpPr txBox="1"/>
          <p:nvPr>
            <p:ph idx="1" type="body"/>
          </p:nvPr>
        </p:nvSpPr>
        <p:spPr>
          <a:xfrm>
            <a:off x="1730000" y="2090075"/>
            <a:ext cx="4537500" cy="2126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Uncertainty</a:t>
            </a:r>
            <a:r>
              <a:rPr lang="en-US"/>
              <a:t> </a:t>
            </a:r>
            <a:endParaRPr/>
          </a:p>
          <a:p>
            <a:pPr indent="-336550" lvl="0" marL="457200" rtl="0" algn="l">
              <a:spcBef>
                <a:spcPts val="1600"/>
              </a:spcBef>
              <a:spcAft>
                <a:spcPts val="0"/>
              </a:spcAft>
              <a:buSzPts val="1700"/>
              <a:buAutoNum type="arabicPeriod"/>
            </a:pPr>
            <a:r>
              <a:rPr lang="en-US"/>
              <a:t>Beam measurement </a:t>
            </a:r>
            <a:endParaRPr/>
          </a:p>
          <a:p>
            <a:pPr indent="-336550" lvl="0" marL="457200" rtl="0" algn="l">
              <a:spcBef>
                <a:spcPts val="0"/>
              </a:spcBef>
              <a:spcAft>
                <a:spcPts val="0"/>
              </a:spcAft>
              <a:buSzPts val="1700"/>
              <a:buAutoNum type="arabicPeriod"/>
            </a:pPr>
            <a:r>
              <a:rPr lang="en-US"/>
              <a:t>photo parallax </a:t>
            </a:r>
            <a:r>
              <a:rPr lang="en-US"/>
              <a:t>  </a:t>
            </a:r>
            <a:endParaRPr/>
          </a:p>
          <a:p>
            <a:pPr indent="-336550" lvl="0" marL="457200" rtl="0" algn="l">
              <a:spcBef>
                <a:spcPts val="0"/>
              </a:spcBef>
              <a:spcAft>
                <a:spcPts val="0"/>
              </a:spcAft>
              <a:buSzPts val="1700"/>
              <a:buAutoNum type="arabicPeriod"/>
            </a:pPr>
            <a:r>
              <a:rPr lang="en-US"/>
              <a:t>Data Scatter</a:t>
            </a:r>
            <a:endParaRPr/>
          </a:p>
        </p:txBody>
      </p:sp>
      <p:sp>
        <p:nvSpPr>
          <p:cNvPr id="243" name="Google Shape;243;gc5ead2fdb7_1_19"/>
          <p:cNvSpPr txBox="1"/>
          <p:nvPr>
            <p:ph idx="2" type="body"/>
          </p:nvPr>
        </p:nvSpPr>
        <p:spPr>
          <a:xfrm>
            <a:off x="6577625" y="2090071"/>
            <a:ext cx="4537500" cy="2126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How it was </a:t>
            </a:r>
            <a:r>
              <a:rPr lang="en-US"/>
              <a:t>mitigate</a:t>
            </a:r>
            <a:r>
              <a:rPr lang="en-US"/>
              <a:t> </a:t>
            </a:r>
            <a:endParaRPr/>
          </a:p>
          <a:p>
            <a:pPr indent="-336550" lvl="0" marL="457200" rtl="0" algn="l">
              <a:spcBef>
                <a:spcPts val="1600"/>
              </a:spcBef>
              <a:spcAft>
                <a:spcPts val="0"/>
              </a:spcAft>
              <a:buSzPts val="1700"/>
              <a:buAutoNum type="arabicPeriod"/>
            </a:pPr>
            <a:r>
              <a:rPr lang="en-US"/>
              <a:t>Used a digital </a:t>
            </a:r>
            <a:r>
              <a:rPr lang="en-US"/>
              <a:t>method</a:t>
            </a:r>
            <a:r>
              <a:rPr lang="en-US"/>
              <a:t> of </a:t>
            </a:r>
            <a:r>
              <a:rPr lang="en-US"/>
              <a:t>measurement</a:t>
            </a:r>
            <a:endParaRPr/>
          </a:p>
          <a:p>
            <a:pPr indent="-336550" lvl="0" marL="457200" rtl="0" algn="l">
              <a:spcBef>
                <a:spcPts val="0"/>
              </a:spcBef>
              <a:spcAft>
                <a:spcPts val="0"/>
              </a:spcAft>
              <a:buSzPts val="1700"/>
              <a:buAutoNum type="arabicPeriod"/>
            </a:pPr>
            <a:r>
              <a:rPr lang="en-US"/>
              <a:t>used leveling feature and aligned camera with axis </a:t>
            </a:r>
            <a:endParaRPr/>
          </a:p>
          <a:p>
            <a:pPr indent="-336550" lvl="0" marL="457200" rtl="0" algn="l">
              <a:spcBef>
                <a:spcPts val="0"/>
              </a:spcBef>
              <a:spcAft>
                <a:spcPts val="0"/>
              </a:spcAft>
              <a:buSzPts val="1700"/>
              <a:buAutoNum type="arabicPeriod"/>
            </a:pPr>
            <a:r>
              <a:rPr lang="en-US"/>
              <a:t>used more </a:t>
            </a:r>
            <a:r>
              <a:rPr lang="en-US"/>
              <a:t>consistent</a:t>
            </a:r>
            <a:r>
              <a:rPr lang="en-US"/>
              <a:t> </a:t>
            </a:r>
            <a:r>
              <a:rPr lang="en-US"/>
              <a:t>procedure</a:t>
            </a:r>
            <a:r>
              <a:rPr lang="en-US"/>
              <a:t> </a:t>
            </a:r>
            <a:endParaRPr/>
          </a:p>
        </p:txBody>
      </p:sp>
      <p:sp>
        <p:nvSpPr>
          <p:cNvPr id="244" name="Google Shape;244;gc5ead2fdb7_1_19"/>
          <p:cNvSpPr txBox="1"/>
          <p:nvPr/>
        </p:nvSpPr>
        <p:spPr>
          <a:xfrm>
            <a:off x="1730000" y="4562350"/>
            <a:ext cx="93852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FFFF"/>
                </a:solidFill>
                <a:latin typeface="Lato"/>
                <a:ea typeface="Lato"/>
                <a:cs typeface="Lato"/>
                <a:sym typeface="Lato"/>
              </a:rPr>
              <a:t>Final </a:t>
            </a:r>
            <a:r>
              <a:rPr lang="en-US" sz="2000">
                <a:solidFill>
                  <a:srgbClr val="FFFFFF"/>
                </a:solidFill>
                <a:latin typeface="Lato"/>
                <a:ea typeface="Lato"/>
                <a:cs typeface="Lato"/>
                <a:sym typeface="Lato"/>
              </a:rPr>
              <a:t>uncertainty</a:t>
            </a:r>
            <a:r>
              <a:rPr lang="en-US" sz="2000">
                <a:solidFill>
                  <a:srgbClr val="FFFFFF"/>
                </a:solidFill>
                <a:latin typeface="Lato"/>
                <a:ea typeface="Lato"/>
                <a:cs typeface="Lato"/>
                <a:sym typeface="Lato"/>
              </a:rPr>
              <a:t> calculation</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sz="2000">
              <a:solidFill>
                <a:srgbClr val="FFFFFF"/>
              </a:solidFill>
              <a:latin typeface="Lato"/>
              <a:ea typeface="Lato"/>
              <a:cs typeface="Lato"/>
              <a:sym typeface="Lato"/>
            </a:endParaRPr>
          </a:p>
          <a:p>
            <a:pPr indent="0" lvl="0" marL="0" rtl="0" algn="l">
              <a:spcBef>
                <a:spcPts val="0"/>
              </a:spcBef>
              <a:spcAft>
                <a:spcPts val="0"/>
              </a:spcAft>
              <a:buNone/>
            </a:pPr>
            <a:r>
              <a:rPr lang="en-US" sz="2000">
                <a:solidFill>
                  <a:schemeClr val="lt1"/>
                </a:solidFill>
                <a:latin typeface="Lato"/>
                <a:ea typeface="Lato"/>
                <a:cs typeface="Lato"/>
                <a:sym typeface="Lato"/>
              </a:rPr>
              <a:t>F = f(A) =&gt; δF = δA x (d</a:t>
            </a:r>
            <a:r>
              <a:rPr i="1" lang="en-US" sz="2000">
                <a:solidFill>
                  <a:schemeClr val="lt1"/>
                </a:solidFill>
                <a:latin typeface="Lato"/>
                <a:ea typeface="Lato"/>
                <a:cs typeface="Lato"/>
                <a:sym typeface="Lato"/>
              </a:rPr>
              <a:t>f</a:t>
            </a:r>
            <a:r>
              <a:rPr lang="en-US" sz="2000">
                <a:solidFill>
                  <a:schemeClr val="lt1"/>
                </a:solidFill>
                <a:latin typeface="Lato"/>
                <a:ea typeface="Lato"/>
                <a:cs typeface="Lato"/>
                <a:sym typeface="Lato"/>
              </a:rPr>
              <a:t>(x)/dx)|</a:t>
            </a:r>
            <a:r>
              <a:rPr baseline="-25000" lang="en-US" sz="2000">
                <a:solidFill>
                  <a:schemeClr val="lt1"/>
                </a:solidFill>
                <a:latin typeface="Lato"/>
                <a:ea typeface="Lato"/>
                <a:cs typeface="Lato"/>
                <a:sym typeface="Lato"/>
              </a:rPr>
              <a:t>x=A</a:t>
            </a:r>
            <a:r>
              <a:rPr lang="en-US" sz="2000">
                <a:solidFill>
                  <a:srgbClr val="FFFFFF"/>
                </a:solidFill>
                <a:latin typeface="Lato"/>
                <a:ea typeface="Lato"/>
                <a:cs typeface="Lato"/>
                <a:sym typeface="Lato"/>
              </a:rPr>
              <a:t> </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c6a3f5f321_0_17"/>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Comparison and Improvements</a:t>
            </a:r>
            <a:endParaRPr/>
          </a:p>
        </p:txBody>
      </p:sp>
      <p:pic>
        <p:nvPicPr>
          <p:cNvPr id="250" name="Google Shape;250;gc6a3f5f321_0_17"/>
          <p:cNvPicPr preferRelativeResize="0"/>
          <p:nvPr/>
        </p:nvPicPr>
        <p:blipFill rotWithShape="1">
          <a:blip r:embed="rId3">
            <a:alphaModFix/>
          </a:blip>
          <a:srcRect b="45059" l="7243" r="7132" t="15903"/>
          <a:stretch/>
        </p:blipFill>
        <p:spPr>
          <a:xfrm>
            <a:off x="1316876" y="2063425"/>
            <a:ext cx="4246999" cy="3784303"/>
          </a:xfrm>
          <a:prstGeom prst="rect">
            <a:avLst/>
          </a:prstGeom>
          <a:noFill/>
          <a:ln>
            <a:noFill/>
          </a:ln>
        </p:spPr>
      </p:pic>
      <p:pic>
        <p:nvPicPr>
          <p:cNvPr id="251" name="Google Shape;251;gc6a3f5f321_0_17"/>
          <p:cNvPicPr preferRelativeResize="0"/>
          <p:nvPr/>
        </p:nvPicPr>
        <p:blipFill rotWithShape="1">
          <a:blip r:embed="rId4">
            <a:alphaModFix/>
          </a:blip>
          <a:srcRect b="5488" l="2582" r="26278" t="2583"/>
          <a:stretch/>
        </p:blipFill>
        <p:spPr>
          <a:xfrm>
            <a:off x="4985475" y="1605075"/>
            <a:ext cx="3508523" cy="4701000"/>
          </a:xfrm>
          <a:prstGeom prst="rect">
            <a:avLst/>
          </a:prstGeom>
          <a:noFill/>
          <a:ln>
            <a:noFill/>
          </a:ln>
        </p:spPr>
      </p:pic>
      <p:sp>
        <p:nvSpPr>
          <p:cNvPr id="252" name="Google Shape;252;gc6a3f5f321_0_17"/>
          <p:cNvSpPr txBox="1"/>
          <p:nvPr/>
        </p:nvSpPr>
        <p:spPr>
          <a:xfrm>
            <a:off x="8774925" y="1400475"/>
            <a:ext cx="30075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FFFF"/>
                </a:solidFill>
                <a:latin typeface="Lato"/>
                <a:ea typeface="Lato"/>
                <a:cs typeface="Lato"/>
                <a:sym typeface="Lato"/>
              </a:rPr>
              <a:t>For the first run of data collection: </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Different methods were used.</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The measurements were not very precise.</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The instruments of measurement we used added errors in our data.</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US" sz="2100">
                <a:solidFill>
                  <a:srgbClr val="FFFFFF"/>
                </a:solidFill>
                <a:latin typeface="Lato"/>
                <a:ea typeface="Lato"/>
                <a:cs typeface="Lato"/>
                <a:sym typeface="Lato"/>
              </a:rPr>
              <a:t>It required much work.</a:t>
            </a:r>
            <a:endParaRPr sz="21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c6caa4d42a_0_0"/>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sz="5400"/>
              <a:t>Introduction</a:t>
            </a:r>
            <a:endParaRPr sz="5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c6a3f5f321_0_28"/>
          <p:cNvSpPr txBox="1"/>
          <p:nvPr/>
        </p:nvSpPr>
        <p:spPr>
          <a:xfrm>
            <a:off x="7783400" y="412050"/>
            <a:ext cx="3933000" cy="632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FFFFFF"/>
                </a:solidFill>
                <a:latin typeface="Lato"/>
                <a:ea typeface="Lato"/>
                <a:cs typeface="Lato"/>
                <a:sym typeface="Lato"/>
              </a:rPr>
              <a:t>For the second run of the data collection:</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US" sz="1900">
                <a:solidFill>
                  <a:srgbClr val="FFFFFF"/>
                </a:solidFill>
                <a:latin typeface="Lato"/>
                <a:ea typeface="Lato"/>
                <a:cs typeface="Lato"/>
                <a:sym typeface="Lato"/>
              </a:rPr>
              <a:t>We used identical procedures.</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US" sz="1900">
                <a:solidFill>
                  <a:srgbClr val="FFFFFF"/>
                </a:solidFill>
                <a:latin typeface="Lato"/>
                <a:ea typeface="Lato"/>
                <a:cs typeface="Lato"/>
                <a:sym typeface="Lato"/>
              </a:rPr>
              <a:t>We  used the camera to report the precise angle.</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US" sz="1900">
                <a:solidFill>
                  <a:srgbClr val="FFFFFF"/>
                </a:solidFill>
                <a:latin typeface="Lato"/>
                <a:ea typeface="Lato"/>
                <a:cs typeface="Lato"/>
                <a:sym typeface="Lato"/>
              </a:rPr>
              <a:t>We used an online protractor which provided a higher level of accuracy, and we used  logger pro to have a more precise slope and estimation of the uncertainties.</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US" sz="1900">
                <a:solidFill>
                  <a:srgbClr val="FFFFFF"/>
                </a:solidFill>
                <a:latin typeface="Lato"/>
                <a:ea typeface="Lato"/>
                <a:cs typeface="Lato"/>
                <a:sym typeface="Lato"/>
              </a:rPr>
              <a:t>We used arctangent to find the angle from the slope, which minimizes the error in the measurement. </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US" sz="1900">
                <a:solidFill>
                  <a:srgbClr val="FFFFFF"/>
                </a:solidFill>
                <a:latin typeface="Lato"/>
                <a:ea typeface="Lato"/>
                <a:cs typeface="Lato"/>
                <a:sym typeface="Lato"/>
              </a:rPr>
              <a:t>The collection of data became easier and allowed us to take more data.</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US" sz="1900">
                <a:solidFill>
                  <a:srgbClr val="FFFFFF"/>
                </a:solidFill>
                <a:latin typeface="Lato"/>
                <a:ea typeface="Lato"/>
                <a:cs typeface="Lato"/>
                <a:sym typeface="Lato"/>
              </a:rPr>
              <a:t>More data than the first run, which increase the precision of the result.</a:t>
            </a:r>
            <a:endParaRPr sz="1900">
              <a:solidFill>
                <a:srgbClr val="FFFFFF"/>
              </a:solidFill>
              <a:latin typeface="Lato"/>
              <a:ea typeface="Lato"/>
              <a:cs typeface="Lato"/>
              <a:sym typeface="Lato"/>
            </a:endParaRPr>
          </a:p>
        </p:txBody>
      </p:sp>
      <p:pic>
        <p:nvPicPr>
          <p:cNvPr id="258" name="Google Shape;258;gc6a3f5f321_0_28"/>
          <p:cNvPicPr preferRelativeResize="0"/>
          <p:nvPr/>
        </p:nvPicPr>
        <p:blipFill>
          <a:blip r:embed="rId3">
            <a:alphaModFix/>
          </a:blip>
          <a:stretch>
            <a:fillRect/>
          </a:stretch>
        </p:blipFill>
        <p:spPr>
          <a:xfrm>
            <a:off x="413125" y="280925"/>
            <a:ext cx="7138949" cy="403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c6a3f5f321_0_3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Conclusion</a:t>
            </a:r>
            <a:endParaRPr/>
          </a:p>
        </p:txBody>
      </p:sp>
      <p:sp>
        <p:nvSpPr>
          <p:cNvPr id="264" name="Google Shape;264;gc6a3f5f321_0_36"/>
          <p:cNvSpPr txBox="1"/>
          <p:nvPr>
            <p:ph idx="1" type="body"/>
          </p:nvPr>
        </p:nvSpPr>
        <p:spPr>
          <a:xfrm>
            <a:off x="688900" y="2090067"/>
            <a:ext cx="45375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The goal:</a:t>
            </a:r>
            <a:endParaRPr/>
          </a:p>
          <a:p>
            <a:pPr indent="0" lvl="0" marL="0" rtl="0" algn="l">
              <a:spcBef>
                <a:spcPts val="1600"/>
              </a:spcBef>
              <a:spcAft>
                <a:spcPts val="0"/>
              </a:spcAft>
              <a:buNone/>
            </a:pPr>
            <a:r>
              <a:rPr lang="en-US"/>
              <a:t>To test a method to find the index of refraction of liquids - water:</a:t>
            </a:r>
            <a:endParaRPr/>
          </a:p>
          <a:p>
            <a:pPr indent="-336550" lvl="0" marL="457200" rtl="0" algn="l">
              <a:spcBef>
                <a:spcPts val="1600"/>
              </a:spcBef>
              <a:spcAft>
                <a:spcPts val="0"/>
              </a:spcAft>
              <a:buSzPts val="1700"/>
              <a:buChar char="●"/>
            </a:pPr>
            <a:r>
              <a:rPr lang="en-US"/>
              <a:t> Find out what the index of refraction of water is. </a:t>
            </a:r>
            <a:endParaRPr/>
          </a:p>
          <a:p>
            <a:pPr indent="-336550" lvl="0" marL="457200" rtl="0" algn="l">
              <a:spcBef>
                <a:spcPts val="0"/>
              </a:spcBef>
              <a:spcAft>
                <a:spcPts val="0"/>
              </a:spcAft>
              <a:buSzPts val="1700"/>
              <a:buChar char="●"/>
            </a:pPr>
            <a:r>
              <a:rPr lang="en-US"/>
              <a:t>How it compares to value provided by  the general community.</a:t>
            </a:r>
            <a:endParaRPr/>
          </a:p>
        </p:txBody>
      </p:sp>
      <p:sp>
        <p:nvSpPr>
          <p:cNvPr id="265" name="Google Shape;265;gc6a3f5f321_0_36"/>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Our experimental value:</a:t>
            </a:r>
            <a:endParaRPr/>
          </a:p>
          <a:p>
            <a:pPr indent="0" lvl="0" marL="0" rtl="0" algn="l">
              <a:spcBef>
                <a:spcPts val="1600"/>
              </a:spcBef>
              <a:spcAft>
                <a:spcPts val="0"/>
              </a:spcAft>
              <a:buNone/>
            </a:pPr>
            <a:r>
              <a:rPr lang="en-US"/>
              <a:t>n(water)=1.33±0.015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general community’s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n(water)=1.333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two values agree.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c6caa4d42a_0_16"/>
          <p:cNvSpPr txBox="1"/>
          <p:nvPr>
            <p:ph idx="1" type="body"/>
          </p:nvPr>
        </p:nvSpPr>
        <p:spPr>
          <a:xfrm>
            <a:off x="525675" y="1270488"/>
            <a:ext cx="10515600" cy="15003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3000">
                <a:solidFill>
                  <a:srgbClr val="FFFFFF"/>
                </a:solidFill>
                <a:latin typeface="Arial"/>
                <a:ea typeface="Arial"/>
                <a:cs typeface="Arial"/>
                <a:sym typeface="Arial"/>
              </a:rPr>
              <a:t>The goal of this experiment is to test a method to find the index of refraction of water by using Snell’s law which is given by :</a:t>
            </a:r>
            <a:endParaRPr sz="30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lang="en-US" sz="3700">
                <a:solidFill>
                  <a:srgbClr val="FFFFFF"/>
                </a:solidFill>
                <a:latin typeface="Arial"/>
                <a:ea typeface="Arial"/>
                <a:cs typeface="Arial"/>
                <a:sym typeface="Arial"/>
              </a:rPr>
              <a:t>                   n</a:t>
            </a:r>
            <a:r>
              <a:rPr baseline="-25000" lang="en-US" sz="3700">
                <a:solidFill>
                  <a:srgbClr val="FFFFFF"/>
                </a:solidFill>
                <a:latin typeface="Arial"/>
                <a:ea typeface="Arial"/>
                <a:cs typeface="Arial"/>
                <a:sym typeface="Arial"/>
              </a:rPr>
              <a:t>1</a:t>
            </a:r>
            <a:r>
              <a:rPr lang="en-US" sz="3700">
                <a:solidFill>
                  <a:srgbClr val="FFFFFF"/>
                </a:solidFill>
                <a:latin typeface="Arial"/>
                <a:ea typeface="Arial"/>
                <a:cs typeface="Arial"/>
                <a:sym typeface="Arial"/>
              </a:rPr>
              <a:t> sin(θ</a:t>
            </a:r>
            <a:r>
              <a:rPr baseline="-25000" lang="en-US" sz="3700">
                <a:solidFill>
                  <a:srgbClr val="FFFFFF"/>
                </a:solidFill>
                <a:latin typeface="Arial"/>
                <a:ea typeface="Arial"/>
                <a:cs typeface="Arial"/>
                <a:sym typeface="Arial"/>
              </a:rPr>
              <a:t>1</a:t>
            </a:r>
            <a:r>
              <a:rPr lang="en-US" sz="3700">
                <a:solidFill>
                  <a:srgbClr val="FFFFFF"/>
                </a:solidFill>
                <a:latin typeface="Arial"/>
                <a:ea typeface="Arial"/>
                <a:cs typeface="Arial"/>
                <a:sym typeface="Arial"/>
              </a:rPr>
              <a:t>)= n</a:t>
            </a:r>
            <a:r>
              <a:rPr baseline="-25000" lang="en-US" sz="3700">
                <a:solidFill>
                  <a:srgbClr val="FFFFFF"/>
                </a:solidFill>
                <a:latin typeface="Arial"/>
                <a:ea typeface="Arial"/>
                <a:cs typeface="Arial"/>
                <a:sym typeface="Arial"/>
              </a:rPr>
              <a:t>2</a:t>
            </a:r>
            <a:r>
              <a:rPr lang="en-US" sz="3700">
                <a:solidFill>
                  <a:srgbClr val="FFFFFF"/>
                </a:solidFill>
                <a:latin typeface="Arial"/>
                <a:ea typeface="Arial"/>
                <a:cs typeface="Arial"/>
                <a:sym typeface="Arial"/>
              </a:rPr>
              <a:t>sin(θ</a:t>
            </a:r>
            <a:r>
              <a:rPr baseline="-25000" lang="en-US" sz="3700">
                <a:solidFill>
                  <a:srgbClr val="FFFFFF"/>
                </a:solidFill>
                <a:latin typeface="Arial"/>
                <a:ea typeface="Arial"/>
                <a:cs typeface="Arial"/>
                <a:sym typeface="Arial"/>
              </a:rPr>
              <a:t>2</a:t>
            </a:r>
            <a:r>
              <a:rPr lang="en-US" sz="3700">
                <a:solidFill>
                  <a:srgbClr val="FFFFFF"/>
                </a:solidFill>
                <a:latin typeface="Arial"/>
                <a:ea typeface="Arial"/>
                <a:cs typeface="Arial"/>
                <a:sym typeface="Arial"/>
              </a:rPr>
              <a:t>)</a:t>
            </a:r>
            <a:endParaRPr sz="30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rPr lang="en-US" sz="3000">
                <a:solidFill>
                  <a:srgbClr val="FFFFFF"/>
                </a:solidFill>
                <a:latin typeface="Arial"/>
                <a:ea typeface="Arial"/>
                <a:cs typeface="Arial"/>
                <a:sym typeface="Arial"/>
              </a:rPr>
              <a:t>where n represents the index of refraction of each material, in our case is air and water. </a:t>
            </a:r>
            <a:endParaRPr sz="3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US" sz="3000">
                <a:solidFill>
                  <a:srgbClr val="FFFFFF"/>
                </a:solidFill>
                <a:latin typeface="Arial"/>
                <a:ea typeface="Arial"/>
                <a:cs typeface="Arial"/>
                <a:sym typeface="Arial"/>
              </a:rPr>
              <a:t>θ</a:t>
            </a:r>
            <a:r>
              <a:rPr baseline="-25000" lang="en-US" sz="3000">
                <a:solidFill>
                  <a:srgbClr val="FFFFFF"/>
                </a:solidFill>
                <a:latin typeface="Arial"/>
                <a:ea typeface="Arial"/>
                <a:cs typeface="Arial"/>
                <a:sym typeface="Arial"/>
              </a:rPr>
              <a:t>1</a:t>
            </a:r>
            <a:r>
              <a:rPr lang="en-US" sz="3000">
                <a:solidFill>
                  <a:srgbClr val="FFFFFF"/>
                </a:solidFill>
                <a:latin typeface="Arial"/>
                <a:ea typeface="Arial"/>
                <a:cs typeface="Arial"/>
                <a:sym typeface="Arial"/>
              </a:rPr>
              <a:t> is angle of incidence and θ</a:t>
            </a:r>
            <a:r>
              <a:rPr baseline="-25000" lang="en-US" sz="3000">
                <a:solidFill>
                  <a:srgbClr val="FFFFFF"/>
                </a:solidFill>
                <a:latin typeface="Arial"/>
                <a:ea typeface="Arial"/>
                <a:cs typeface="Arial"/>
                <a:sym typeface="Arial"/>
              </a:rPr>
              <a:t>2</a:t>
            </a:r>
            <a:r>
              <a:rPr lang="en-US" sz="3000">
                <a:solidFill>
                  <a:srgbClr val="FFFFFF"/>
                </a:solidFill>
                <a:latin typeface="Arial"/>
                <a:ea typeface="Arial"/>
                <a:cs typeface="Arial"/>
                <a:sym typeface="Arial"/>
              </a:rPr>
              <a:t> is angle of refraction.</a:t>
            </a:r>
            <a:endParaRPr sz="3000">
              <a:solidFill>
                <a:srgbClr val="FFFFFF"/>
              </a:solidFill>
              <a:latin typeface="Arial"/>
              <a:ea typeface="Arial"/>
              <a:cs typeface="Arial"/>
              <a:sym typeface="Arial"/>
            </a:endParaRPr>
          </a:p>
          <a:p>
            <a:pPr indent="0" lvl="0" marL="0" rtl="0" algn="l">
              <a:lnSpc>
                <a:spcPct val="115000"/>
              </a:lnSpc>
              <a:spcBef>
                <a:spcPts val="1200"/>
              </a:spcBef>
              <a:spcAft>
                <a:spcPts val="1200"/>
              </a:spcAft>
              <a:buNone/>
            </a:pPr>
            <a:r>
              <a:rPr lang="en-US" sz="3000">
                <a:solidFill>
                  <a:srgbClr val="FFFFFF"/>
                </a:solidFill>
                <a:latin typeface="Arial"/>
                <a:ea typeface="Arial"/>
                <a:cs typeface="Arial"/>
                <a:sym typeface="Arial"/>
              </a:rPr>
              <a:t>The material used included a plastic container, a laser pointer ,and water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c6caa4d42a_0_30"/>
          <p:cNvSpPr txBox="1"/>
          <p:nvPr>
            <p:ph type="ctrTitle"/>
          </p:nvPr>
        </p:nvSpPr>
        <p:spPr>
          <a:xfrm>
            <a:off x="4122975" y="2104525"/>
            <a:ext cx="7283100" cy="2105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First Run </a:t>
            </a:r>
            <a:r>
              <a:rPr lang="en-US"/>
              <a:t>Procedure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c6caa4d42a_0_35"/>
          <p:cNvSpPr txBox="1"/>
          <p:nvPr>
            <p:ph idx="1" type="body"/>
          </p:nvPr>
        </p:nvSpPr>
        <p:spPr>
          <a:xfrm>
            <a:off x="6019725" y="755197"/>
            <a:ext cx="5327700" cy="53343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a:solidFill>
                  <a:schemeClr val="lt1"/>
                </a:solidFill>
              </a:rPr>
              <a:t>About two third of the container was filled with water. Then the light of the beam was pointed so that it hit one side of the container to make the incident angle, then the light refracted at another side of the container.</a:t>
            </a:r>
            <a:endParaRPr>
              <a:solidFill>
                <a:schemeClr val="lt1"/>
              </a:solidFill>
            </a:endParaRPr>
          </a:p>
          <a:p>
            <a:pPr indent="0" lvl="0" marL="0" rtl="0" algn="l">
              <a:lnSpc>
                <a:spcPct val="115000"/>
              </a:lnSpc>
              <a:spcBef>
                <a:spcPts val="1200"/>
              </a:spcBef>
              <a:spcAft>
                <a:spcPts val="0"/>
              </a:spcAft>
              <a:buNone/>
            </a:pPr>
            <a:r>
              <a:rPr lang="en-US">
                <a:solidFill>
                  <a:schemeClr val="lt1"/>
                </a:solidFill>
              </a:rPr>
              <a:t>Different methods were used by each group member for finding multiple angle of incidence and refraction.</a:t>
            </a:r>
            <a:endParaRPr>
              <a:solidFill>
                <a:schemeClr val="lt1"/>
              </a:solidFill>
            </a:endParaRPr>
          </a:p>
          <a:p>
            <a:pPr indent="0" lvl="0" marL="0" rtl="0" algn="l">
              <a:spcBef>
                <a:spcPts val="1200"/>
              </a:spcBef>
              <a:spcAft>
                <a:spcPts val="1600"/>
              </a:spcAft>
              <a:buNone/>
            </a:pPr>
            <a:r>
              <a:t/>
            </a:r>
            <a:endParaRPr/>
          </a:p>
        </p:txBody>
      </p:sp>
      <p:pic>
        <p:nvPicPr>
          <p:cNvPr id="162" name="Google Shape;162;gc6caa4d42a_0_35"/>
          <p:cNvPicPr preferRelativeResize="0"/>
          <p:nvPr/>
        </p:nvPicPr>
        <p:blipFill>
          <a:blip r:embed="rId3">
            <a:alphaModFix/>
          </a:blip>
          <a:stretch>
            <a:fillRect/>
          </a:stretch>
        </p:blipFill>
        <p:spPr>
          <a:xfrm>
            <a:off x="152400" y="152400"/>
            <a:ext cx="5327725" cy="627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c6caa4d42a_0_4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First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gc6caa4d42a_0_55"/>
          <p:cNvGraphicFramePr/>
          <p:nvPr/>
        </p:nvGraphicFramePr>
        <p:xfrm>
          <a:off x="2560850" y="111575"/>
          <a:ext cx="3000000" cy="3000000"/>
        </p:xfrm>
        <a:graphic>
          <a:graphicData uri="http://schemas.openxmlformats.org/drawingml/2006/table">
            <a:tbl>
              <a:tblPr>
                <a:noFill/>
                <a:tableStyleId>{FFD3EE18-E8FA-4A05-8E6E-726792C135F0}</a:tableStyleId>
              </a:tblPr>
              <a:tblGrid>
                <a:gridCol w="3019425"/>
                <a:gridCol w="2990850"/>
              </a:tblGrid>
              <a:tr h="314325">
                <a:tc>
                  <a:txBody>
                    <a:bodyPr/>
                    <a:lstStyle/>
                    <a:p>
                      <a:pPr indent="0" lvl="0" marL="0" rtl="0" algn="l">
                        <a:lnSpc>
                          <a:spcPct val="115000"/>
                        </a:lnSpc>
                        <a:spcBef>
                          <a:spcPts val="1200"/>
                        </a:spcBef>
                        <a:spcAft>
                          <a:spcPts val="0"/>
                        </a:spcAft>
                        <a:buNone/>
                      </a:pPr>
                      <a:r>
                        <a:rPr lang="en-US">
                          <a:solidFill>
                            <a:srgbClr val="FFFFFF"/>
                          </a:solidFill>
                        </a:rPr>
                        <a:t>Angle of incidence</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Angle of refraction</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29 </a:t>
                      </a:r>
                      <a:r>
                        <a:rPr lang="en-US" sz="1300">
                          <a:solidFill>
                            <a:schemeClr val="lt1"/>
                          </a:solidFill>
                        </a:rPr>
                        <a:t>± </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21 </a:t>
                      </a:r>
                      <a:r>
                        <a:rPr lang="en-US" sz="1300">
                          <a:solidFill>
                            <a:schemeClr val="lt1"/>
                          </a:solidFill>
                        </a:rPr>
                        <a:t>± </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10 </a:t>
                      </a:r>
                      <a:r>
                        <a:rPr lang="en-US" sz="1300">
                          <a:solidFill>
                            <a:schemeClr val="lt1"/>
                          </a:solidFill>
                        </a:rPr>
                        <a:t>± </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8.2 </a:t>
                      </a:r>
                      <a:r>
                        <a:rPr lang="en-US" sz="1300">
                          <a:solidFill>
                            <a:schemeClr val="lt1"/>
                          </a:solidFill>
                        </a:rPr>
                        <a:t>±</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28 </a:t>
                      </a:r>
                      <a:r>
                        <a:rPr lang="en-US" sz="1300">
                          <a:solidFill>
                            <a:schemeClr val="lt1"/>
                          </a:solidFill>
                        </a:rPr>
                        <a:t>± </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23 </a:t>
                      </a:r>
                      <a:r>
                        <a:rPr lang="en-US" sz="1300">
                          <a:solidFill>
                            <a:schemeClr val="lt1"/>
                          </a:solidFill>
                        </a:rPr>
                        <a:t>±</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11 </a:t>
                      </a:r>
                      <a:r>
                        <a:rPr lang="en-US" sz="1300">
                          <a:solidFill>
                            <a:schemeClr val="lt1"/>
                          </a:solidFill>
                        </a:rPr>
                        <a:t>± </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7.5 </a:t>
                      </a:r>
                      <a:r>
                        <a:rPr lang="en-US" sz="1300">
                          <a:solidFill>
                            <a:schemeClr val="lt1"/>
                          </a:solidFill>
                        </a:rPr>
                        <a:t>± </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15 </a:t>
                      </a:r>
                      <a:r>
                        <a:rPr lang="en-US" sz="1300">
                          <a:solidFill>
                            <a:schemeClr val="lt1"/>
                          </a:solidFill>
                        </a:rPr>
                        <a:t>± </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11 </a:t>
                      </a:r>
                      <a:r>
                        <a:rPr lang="en-US" sz="1300">
                          <a:solidFill>
                            <a:schemeClr val="lt1"/>
                          </a:solidFill>
                        </a:rPr>
                        <a:t>± </a:t>
                      </a:r>
                      <a:r>
                        <a:rPr lang="en-US">
                          <a:solidFill>
                            <a:srgbClr val="FFFFFF"/>
                          </a:solidFill>
                        </a:rPr>
                        <a:t>1.5</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20  </a:t>
                      </a:r>
                      <a:r>
                        <a:rPr lang="en-US" sz="1300">
                          <a:solidFill>
                            <a:schemeClr val="lt1"/>
                          </a:solidFill>
                        </a:rPr>
                        <a:t>± </a:t>
                      </a:r>
                      <a:r>
                        <a:rPr lang="en-US">
                          <a:solidFill>
                            <a:srgbClr val="FFFFFF"/>
                          </a:solidFill>
                        </a:rPr>
                        <a:t>0.9</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14.54 </a:t>
                      </a:r>
                      <a:r>
                        <a:rPr lang="en-US" sz="1300">
                          <a:solidFill>
                            <a:schemeClr val="lt1"/>
                          </a:solidFill>
                        </a:rPr>
                        <a:t>±</a:t>
                      </a:r>
                      <a:r>
                        <a:rPr lang="en-US">
                          <a:solidFill>
                            <a:srgbClr val="FFFFFF"/>
                          </a:solidFill>
                        </a:rPr>
                        <a:t> 0.03</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30 </a:t>
                      </a:r>
                      <a:r>
                        <a:rPr lang="en-US" sz="1300">
                          <a:solidFill>
                            <a:schemeClr val="lt1"/>
                          </a:solidFill>
                        </a:rPr>
                        <a:t>±</a:t>
                      </a:r>
                      <a:r>
                        <a:rPr lang="en-US">
                          <a:solidFill>
                            <a:srgbClr val="FFFFFF"/>
                          </a:solidFill>
                        </a:rPr>
                        <a:t> 0.9</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21.398  </a:t>
                      </a:r>
                      <a:r>
                        <a:rPr lang="en-US" sz="1300">
                          <a:solidFill>
                            <a:schemeClr val="lt1"/>
                          </a:solidFill>
                        </a:rPr>
                        <a:t>± </a:t>
                      </a:r>
                      <a:r>
                        <a:rPr lang="en-US">
                          <a:solidFill>
                            <a:srgbClr val="FFFFFF"/>
                          </a:solidFill>
                        </a:rPr>
                        <a:t>0.03 </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35 </a:t>
                      </a:r>
                      <a:r>
                        <a:rPr lang="en-US" sz="1300">
                          <a:solidFill>
                            <a:schemeClr val="lt1"/>
                          </a:solidFill>
                        </a:rPr>
                        <a:t>± </a:t>
                      </a:r>
                      <a:r>
                        <a:rPr lang="en-US">
                          <a:solidFill>
                            <a:srgbClr val="FFFFFF"/>
                          </a:solidFill>
                        </a:rPr>
                        <a:t>0.8</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24.967 </a:t>
                      </a:r>
                      <a:r>
                        <a:rPr lang="en-US" sz="1300">
                          <a:solidFill>
                            <a:schemeClr val="lt1"/>
                          </a:solidFill>
                        </a:rPr>
                        <a:t>± </a:t>
                      </a:r>
                      <a:r>
                        <a:rPr lang="en-US">
                          <a:solidFill>
                            <a:srgbClr val="FFFFFF"/>
                          </a:solidFill>
                        </a:rPr>
                        <a:t> 0.03</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25 </a:t>
                      </a:r>
                      <a:r>
                        <a:rPr lang="en-US" sz="1300">
                          <a:solidFill>
                            <a:schemeClr val="lt1"/>
                          </a:solidFill>
                        </a:rPr>
                        <a:t>± </a:t>
                      </a:r>
                      <a:r>
                        <a:rPr lang="en-US">
                          <a:solidFill>
                            <a:srgbClr val="FFFFFF"/>
                          </a:solidFill>
                        </a:rPr>
                        <a:t>0.9</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18.303 </a:t>
                      </a:r>
                      <a:r>
                        <a:rPr lang="en-US" sz="1300">
                          <a:solidFill>
                            <a:schemeClr val="lt1"/>
                          </a:solidFill>
                        </a:rPr>
                        <a:t>± </a:t>
                      </a:r>
                      <a:r>
                        <a:rPr lang="en-US">
                          <a:solidFill>
                            <a:srgbClr val="FFFFFF"/>
                          </a:solidFill>
                        </a:rPr>
                        <a:t> 0.03</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15  </a:t>
                      </a:r>
                      <a:r>
                        <a:rPr lang="en-US" sz="1300">
                          <a:solidFill>
                            <a:schemeClr val="lt1"/>
                          </a:solidFill>
                        </a:rPr>
                        <a:t>± </a:t>
                      </a:r>
                      <a:r>
                        <a:rPr lang="en-US">
                          <a:solidFill>
                            <a:srgbClr val="FFFFFF"/>
                          </a:solidFill>
                        </a:rPr>
                        <a:t>1</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11.365 </a:t>
                      </a:r>
                      <a:r>
                        <a:rPr lang="en-US" sz="1300">
                          <a:solidFill>
                            <a:schemeClr val="lt1"/>
                          </a:solidFill>
                        </a:rPr>
                        <a:t>± </a:t>
                      </a:r>
                      <a:r>
                        <a:rPr lang="en-US">
                          <a:solidFill>
                            <a:srgbClr val="FFFFFF"/>
                          </a:solidFill>
                        </a:rPr>
                        <a:t> 0.03</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5 </a:t>
                      </a:r>
                      <a:r>
                        <a:rPr lang="en-US" sz="1300">
                          <a:solidFill>
                            <a:schemeClr val="lt1"/>
                          </a:solidFill>
                        </a:rPr>
                        <a:t>±</a:t>
                      </a:r>
                      <a:r>
                        <a:rPr lang="en-US">
                          <a:solidFill>
                            <a:srgbClr val="FFFFFF"/>
                          </a:solidFill>
                        </a:rPr>
                        <a:t> 1</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3.785 </a:t>
                      </a:r>
                      <a:r>
                        <a:rPr lang="en-US" sz="1300">
                          <a:solidFill>
                            <a:schemeClr val="lt1"/>
                          </a:solidFill>
                        </a:rPr>
                        <a:t>± </a:t>
                      </a:r>
                      <a:r>
                        <a:rPr lang="en-US">
                          <a:solidFill>
                            <a:srgbClr val="FFFFFF"/>
                          </a:solidFill>
                        </a:rPr>
                        <a:t>0.03</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1200"/>
                        </a:spcBef>
                        <a:spcAft>
                          <a:spcPts val="0"/>
                        </a:spcAft>
                        <a:buNone/>
                      </a:pPr>
                      <a:r>
                        <a:rPr lang="en-US">
                          <a:solidFill>
                            <a:srgbClr val="FFFFFF"/>
                          </a:solidFill>
                        </a:rPr>
                        <a:t>55 </a:t>
                      </a:r>
                      <a:r>
                        <a:rPr lang="en-US" sz="1300">
                          <a:solidFill>
                            <a:schemeClr val="lt1"/>
                          </a:solidFill>
                        </a:rPr>
                        <a:t>± </a:t>
                      </a:r>
                      <a:r>
                        <a:rPr lang="en-US">
                          <a:solidFill>
                            <a:srgbClr val="FFFFFF"/>
                          </a:solidFill>
                        </a:rPr>
                        <a:t>0.858</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solidFill>
                            <a:srgbClr val="FFFFFF"/>
                          </a:solidFill>
                        </a:rPr>
                        <a:t>32.5 </a:t>
                      </a:r>
                      <a:r>
                        <a:rPr lang="en-US" sz="1300">
                          <a:solidFill>
                            <a:schemeClr val="lt1"/>
                          </a:solidFill>
                        </a:rPr>
                        <a:t>±</a:t>
                      </a:r>
                      <a:r>
                        <a:rPr lang="en-US">
                          <a:solidFill>
                            <a:srgbClr val="FFFFFF"/>
                          </a:solidFill>
                        </a:rPr>
                        <a:t> 0.527</a:t>
                      </a:r>
                      <a:endParaRPr>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c6caa4d42a_0_47"/>
          <p:cNvSpPr txBox="1"/>
          <p:nvPr>
            <p:ph idx="1" type="body"/>
          </p:nvPr>
        </p:nvSpPr>
        <p:spPr>
          <a:xfrm>
            <a:off x="779025" y="5857875"/>
            <a:ext cx="10960500" cy="56064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a:solidFill>
                  <a:srgbClr val="FFFFFF"/>
                </a:solidFill>
              </a:rPr>
              <a:t>Slope = </a:t>
            </a:r>
            <a:r>
              <a:rPr lang="en-US">
                <a:solidFill>
                  <a:srgbClr val="FFFFFF"/>
                </a:solidFill>
              </a:rPr>
              <a:t>1.226 </a:t>
            </a:r>
            <a:r>
              <a:rPr lang="en-US">
                <a:solidFill>
                  <a:schemeClr val="lt1"/>
                </a:solidFill>
              </a:rPr>
              <a:t>± 0.07253				Accepted value n</a:t>
            </a:r>
            <a:r>
              <a:rPr baseline="-25000" lang="en-US" sz="3700">
                <a:solidFill>
                  <a:schemeClr val="lt1"/>
                </a:solidFill>
                <a:latin typeface="Arial"/>
                <a:ea typeface="Arial"/>
                <a:cs typeface="Arial"/>
                <a:sym typeface="Arial"/>
              </a:rPr>
              <a:t>w </a:t>
            </a:r>
            <a:r>
              <a:rPr lang="en-US">
                <a:solidFill>
                  <a:schemeClr val="lt1"/>
                </a:solidFill>
              </a:rPr>
              <a:t>=</a:t>
            </a:r>
            <a:r>
              <a:rPr lang="en-US">
                <a:solidFill>
                  <a:schemeClr val="lt1"/>
                </a:solidFill>
              </a:rPr>
              <a:t>1.33</a:t>
            </a:r>
            <a:endParaRPr>
              <a:solidFill>
                <a:schemeClr val="lt1"/>
              </a:solidFill>
            </a:endParaRPr>
          </a:p>
        </p:txBody>
      </p:sp>
      <p:pic>
        <p:nvPicPr>
          <p:cNvPr id="178" name="Google Shape;178;gc6caa4d42a_0_47"/>
          <p:cNvPicPr preferRelativeResize="0"/>
          <p:nvPr/>
        </p:nvPicPr>
        <p:blipFill>
          <a:blip r:embed="rId3">
            <a:alphaModFix/>
          </a:blip>
          <a:stretch>
            <a:fillRect/>
          </a:stretch>
        </p:blipFill>
        <p:spPr>
          <a:xfrm>
            <a:off x="914400" y="0"/>
            <a:ext cx="10334218" cy="5857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c47a86d4c5_0_10"/>
          <p:cNvSpPr txBox="1"/>
          <p:nvPr>
            <p:ph type="title"/>
          </p:nvPr>
        </p:nvSpPr>
        <p:spPr>
          <a:xfrm>
            <a:off x="2306667" y="700000"/>
            <a:ext cx="12513600" cy="1625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Initial Run Analysis/Conclusion Cont.</a:t>
            </a:r>
            <a:endParaRPr/>
          </a:p>
        </p:txBody>
      </p:sp>
      <p:sp>
        <p:nvSpPr>
          <p:cNvPr id="184" name="Google Shape;184;gc47a86d4c5_0_10"/>
          <p:cNvSpPr txBox="1"/>
          <p:nvPr>
            <p:ph idx="1" type="body"/>
          </p:nvPr>
        </p:nvSpPr>
        <p:spPr>
          <a:xfrm>
            <a:off x="1730000" y="1966533"/>
            <a:ext cx="9385200" cy="3881700"/>
          </a:xfrm>
          <a:prstGeom prst="rect">
            <a:avLst/>
          </a:prstGeom>
        </p:spPr>
        <p:txBody>
          <a:bodyPr anchorCtr="0" anchor="t" bIns="121900" lIns="121900" spcFirstLastPara="1" rIns="121900" wrap="square" tIns="121900">
            <a:normAutofit/>
          </a:bodyPr>
          <a:lstStyle/>
          <a:p>
            <a:pPr indent="-412750" lvl="0" marL="609600" rtl="0" algn="l">
              <a:spcBef>
                <a:spcPts val="0"/>
              </a:spcBef>
              <a:spcAft>
                <a:spcPts val="0"/>
              </a:spcAft>
              <a:buSzPts val="1700"/>
              <a:buChar char="●"/>
            </a:pPr>
            <a:r>
              <a:rPr lang="en-US"/>
              <a:t>Accepted</a:t>
            </a:r>
            <a:r>
              <a:rPr lang="en-US"/>
              <a:t> Value: n=1.33</a:t>
            </a:r>
            <a:endParaRPr/>
          </a:p>
          <a:p>
            <a:pPr indent="-412750" lvl="0" marL="609600" rtl="0" algn="l">
              <a:spcBef>
                <a:spcPts val="0"/>
              </a:spcBef>
              <a:spcAft>
                <a:spcPts val="0"/>
              </a:spcAft>
              <a:buSzPts val="1700"/>
              <a:buChar char="●"/>
            </a:pPr>
            <a:r>
              <a:rPr lang="en-US"/>
              <a:t>Experimental Value: n=1.26 ± .07</a:t>
            </a:r>
            <a:endParaRPr/>
          </a:p>
          <a:p>
            <a:pPr indent="0" lvl="0" marL="609600" rtl="0" algn="l">
              <a:spcBef>
                <a:spcPts val="1600"/>
              </a:spcBef>
              <a:spcAft>
                <a:spcPts val="0"/>
              </a:spcAft>
              <a:buNone/>
            </a:pPr>
            <a:r>
              <a:rPr lang="en-US" sz="2300"/>
              <a:t>sin(𝜃</a:t>
            </a:r>
            <a:r>
              <a:rPr baseline="-25000" lang="en-US" sz="2300"/>
              <a:t>I</a:t>
            </a:r>
            <a:r>
              <a:rPr lang="en-US" sz="2300"/>
              <a:t>)/sin(𝜃</a:t>
            </a:r>
            <a:r>
              <a:rPr baseline="-25000" lang="en-US" sz="2300"/>
              <a:t>R</a:t>
            </a:r>
            <a:r>
              <a:rPr lang="en-US" sz="2300"/>
              <a:t>)</a:t>
            </a:r>
            <a:r>
              <a:rPr lang="en-US"/>
              <a:t> = n</a:t>
            </a:r>
            <a:endParaRPr/>
          </a:p>
          <a:p>
            <a:pPr indent="0" lvl="0" marL="609600" rtl="0" algn="l">
              <a:spcBef>
                <a:spcPts val="1600"/>
              </a:spcBef>
              <a:spcAft>
                <a:spcPts val="0"/>
              </a:spcAft>
              <a:buNone/>
            </a:pPr>
            <a:r>
              <a:rPr lang="en-US"/>
              <a:t>The theoretical value seems to be “trending” towards the “accepted” value but it doesn’t exactly agree with the accepted value itself. This brings up questions such as:</a:t>
            </a:r>
            <a:endParaRPr/>
          </a:p>
          <a:p>
            <a:pPr indent="-412750" lvl="0" marL="1219200" rtl="0" algn="l">
              <a:spcBef>
                <a:spcPts val="1600"/>
              </a:spcBef>
              <a:spcAft>
                <a:spcPts val="0"/>
              </a:spcAft>
              <a:buSzPts val="1700"/>
              <a:buChar char="●"/>
            </a:pPr>
            <a:r>
              <a:rPr lang="en-US"/>
              <a:t>Is the data legitimate?</a:t>
            </a:r>
            <a:endParaRPr/>
          </a:p>
          <a:p>
            <a:pPr indent="-412750" lvl="0" marL="1219200" rtl="0" algn="l">
              <a:spcBef>
                <a:spcPts val="0"/>
              </a:spcBef>
              <a:spcAft>
                <a:spcPts val="0"/>
              </a:spcAft>
              <a:buSzPts val="1700"/>
              <a:buChar char="●"/>
            </a:pPr>
            <a:r>
              <a:rPr lang="en-US"/>
              <a:t>Does the data disprove the value, 1.33?</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2021-03-08T00:04:40Z</dcterms:created>
  <dc:creator>Charline Jean Pierre</dc:creator>
</cp:coreProperties>
</file>