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alibri (MS) Bold" charset="1" panose="020F0702030404030204"/>
      <p:regular r:id="rId23"/>
    </p:embeddedFont>
    <p:embeddedFont>
      <p:font typeface="Calibri (MS)" charset="1" panose="020F0502020204030204"/>
      <p:regular r:id="rId24"/>
    </p:embeddedFont>
    <p:embeddedFont>
      <p:font typeface="Open Sans Bold" charset="1" panose="020B08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jpeg" Type="http://schemas.openxmlformats.org/officeDocument/2006/relationships/image"/><Relationship Id="rId11" Target="../media/image26.jpeg" Type="http://schemas.openxmlformats.org/officeDocument/2006/relationships/image"/><Relationship Id="rId12" Target="../media/image27.jpeg" Type="http://schemas.openxmlformats.org/officeDocument/2006/relationships/image"/><Relationship Id="rId13" Target="../media/image28.jpeg" Type="http://schemas.openxmlformats.org/officeDocument/2006/relationships/image"/><Relationship Id="rId14" Target="../media/image1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9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jpeg" Type="http://schemas.openxmlformats.org/officeDocument/2006/relationships/image"/><Relationship Id="rId11" Target="../media/image14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5499"/>
            <a:ext cx="18329151" cy="10311597"/>
          </a:xfrm>
          <a:custGeom>
            <a:avLst/>
            <a:gdLst/>
            <a:ahLst/>
            <a:cxnLst/>
            <a:rect r="r" b="b" t="t" l="l"/>
            <a:pathLst>
              <a:path h="10311597" w="18329151">
                <a:moveTo>
                  <a:pt x="0" y="0"/>
                </a:moveTo>
                <a:lnTo>
                  <a:pt x="18329151" y="0"/>
                </a:lnTo>
                <a:lnTo>
                  <a:pt x="18329151" y="10311597"/>
                </a:lnTo>
                <a:lnTo>
                  <a:pt x="0" y="10311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t="0" r="-3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17834" y="9578604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1"/>
                </a:lnTo>
                <a:lnTo>
                  <a:pt x="0" y="305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631981" y="5544296"/>
            <a:ext cx="9727033" cy="48514"/>
            <a:chOff x="0" y="0"/>
            <a:chExt cx="12969377" cy="646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-127"/>
              <a:ext cx="12968986" cy="64770"/>
            </a:xfrm>
            <a:custGeom>
              <a:avLst/>
              <a:gdLst/>
              <a:ahLst/>
              <a:cxnLst/>
              <a:rect r="r" b="b" t="t" l="l"/>
              <a:pathLst>
                <a:path h="64770" w="12968986">
                  <a:moveTo>
                    <a:pt x="12936601" y="127"/>
                  </a:moveTo>
                  <a:lnTo>
                    <a:pt x="32258" y="127"/>
                  </a:lnTo>
                  <a:lnTo>
                    <a:pt x="19685" y="2667"/>
                  </a:lnTo>
                  <a:lnTo>
                    <a:pt x="9525" y="9652"/>
                  </a:lnTo>
                  <a:lnTo>
                    <a:pt x="2540" y="19812"/>
                  </a:lnTo>
                  <a:lnTo>
                    <a:pt x="0" y="32385"/>
                  </a:lnTo>
                  <a:lnTo>
                    <a:pt x="2540" y="44958"/>
                  </a:lnTo>
                  <a:lnTo>
                    <a:pt x="9525" y="55245"/>
                  </a:lnTo>
                  <a:lnTo>
                    <a:pt x="19812" y="62230"/>
                  </a:lnTo>
                  <a:lnTo>
                    <a:pt x="32385" y="64770"/>
                  </a:lnTo>
                  <a:lnTo>
                    <a:pt x="12936601" y="64770"/>
                  </a:lnTo>
                  <a:lnTo>
                    <a:pt x="12949174" y="62230"/>
                  </a:lnTo>
                  <a:lnTo>
                    <a:pt x="12959461" y="55245"/>
                  </a:lnTo>
                  <a:lnTo>
                    <a:pt x="12966446" y="44958"/>
                  </a:lnTo>
                  <a:lnTo>
                    <a:pt x="12968986" y="32385"/>
                  </a:lnTo>
                  <a:lnTo>
                    <a:pt x="12966446" y="19812"/>
                  </a:lnTo>
                  <a:lnTo>
                    <a:pt x="12959461" y="9525"/>
                  </a:lnTo>
                  <a:lnTo>
                    <a:pt x="12949174" y="2540"/>
                  </a:lnTo>
                  <a:lnTo>
                    <a:pt x="1293660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31981" y="4593236"/>
            <a:ext cx="9727033" cy="951060"/>
            <a:chOff x="0" y="0"/>
            <a:chExt cx="12969377" cy="12680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68859" cy="1267841"/>
            </a:xfrm>
            <a:custGeom>
              <a:avLst/>
              <a:gdLst/>
              <a:ahLst/>
              <a:cxnLst/>
              <a:rect r="r" b="b" t="t" l="l"/>
              <a:pathLst>
                <a:path h="1267841" w="12968859">
                  <a:moveTo>
                    <a:pt x="12968859" y="0"/>
                  </a:moveTo>
                  <a:lnTo>
                    <a:pt x="0" y="0"/>
                  </a:lnTo>
                  <a:lnTo>
                    <a:pt x="0" y="1267841"/>
                  </a:lnTo>
                  <a:lnTo>
                    <a:pt x="12968859" y="1267841"/>
                  </a:lnTo>
                  <a:lnTo>
                    <a:pt x="12968859" y="0"/>
                  </a:lnTo>
                  <a:close/>
                </a:path>
              </a:pathLst>
            </a:custGeom>
            <a:solidFill>
              <a:srgbClr val="FEB62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107936" y="8212076"/>
            <a:ext cx="3163220" cy="786617"/>
          </a:xfrm>
          <a:custGeom>
            <a:avLst/>
            <a:gdLst/>
            <a:ahLst/>
            <a:cxnLst/>
            <a:rect r="r" b="b" t="t" l="l"/>
            <a:pathLst>
              <a:path h="786617" w="3163220">
                <a:moveTo>
                  <a:pt x="0" y="0"/>
                </a:moveTo>
                <a:lnTo>
                  <a:pt x="3163221" y="0"/>
                </a:lnTo>
                <a:lnTo>
                  <a:pt x="3163221" y="786617"/>
                </a:lnTo>
                <a:lnTo>
                  <a:pt x="0" y="786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51152" y="7984576"/>
            <a:ext cx="1413765" cy="1046514"/>
          </a:xfrm>
          <a:custGeom>
            <a:avLst/>
            <a:gdLst/>
            <a:ahLst/>
            <a:cxnLst/>
            <a:rect r="r" b="b" t="t" l="l"/>
            <a:pathLst>
              <a:path h="1046514" w="1413765">
                <a:moveTo>
                  <a:pt x="0" y="0"/>
                </a:moveTo>
                <a:lnTo>
                  <a:pt x="1413765" y="0"/>
                </a:lnTo>
                <a:lnTo>
                  <a:pt x="1413765" y="1046514"/>
                </a:lnTo>
                <a:lnTo>
                  <a:pt x="0" y="1046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4" t="0" r="-164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31981" y="4530328"/>
            <a:ext cx="968552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Aplicación Móvil “TEAyudo”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1203" y="3459761"/>
            <a:ext cx="10395830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3"/>
              </a:lnSpc>
            </a:pPr>
            <a:r>
              <a:rPr lang="en-US" sz="650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de Título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99686" y="5776654"/>
            <a:ext cx="1268862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PRESENTACIÓN FINAL CAPSTONE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4804" y="1790700"/>
            <a:ext cx="16058391" cy="7627736"/>
          </a:xfrm>
          <a:custGeom>
            <a:avLst/>
            <a:gdLst/>
            <a:ahLst/>
            <a:cxnLst/>
            <a:rect r="r" b="b" t="t" l="l"/>
            <a:pathLst>
              <a:path h="7627736" w="16058391">
                <a:moveTo>
                  <a:pt x="0" y="0"/>
                </a:moveTo>
                <a:lnTo>
                  <a:pt x="16058392" y="0"/>
                </a:lnTo>
                <a:lnTo>
                  <a:pt x="16058392" y="7627736"/>
                </a:lnTo>
                <a:lnTo>
                  <a:pt x="0" y="76277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010649" y="914400"/>
            <a:ext cx="4676775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5000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Modelo de Datos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288749"/>
            <a:ext cx="6807530" cy="1062636"/>
            <a:chOff x="0" y="0"/>
            <a:chExt cx="9076707" cy="1416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76613" cy="1416812"/>
            </a:xfrm>
            <a:custGeom>
              <a:avLst/>
              <a:gdLst/>
              <a:ahLst/>
              <a:cxnLst/>
              <a:rect r="r" b="b" t="t" l="l"/>
              <a:pathLst>
                <a:path h="1416812" w="9076613">
                  <a:moveTo>
                    <a:pt x="0" y="0"/>
                  </a:moveTo>
                  <a:lnTo>
                    <a:pt x="9076613" y="0"/>
                  </a:lnTo>
                  <a:lnTo>
                    <a:pt x="9076613" y="1416812"/>
                  </a:lnTo>
                  <a:lnTo>
                    <a:pt x="0" y="1416812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807530" y="1288749"/>
            <a:ext cx="209731" cy="1062636"/>
            <a:chOff x="0" y="0"/>
            <a:chExt cx="279642" cy="14168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9020" cy="1416685"/>
            </a:xfrm>
            <a:custGeom>
              <a:avLst/>
              <a:gdLst/>
              <a:ahLst/>
              <a:cxnLst/>
              <a:rect r="r" b="b" t="t" l="l"/>
              <a:pathLst>
                <a:path h="1416685" w="279020">
                  <a:moveTo>
                    <a:pt x="139510" y="0"/>
                  </a:moveTo>
                  <a:lnTo>
                    <a:pt x="85320" y="381"/>
                  </a:lnTo>
                  <a:lnTo>
                    <a:pt x="40931" y="1651"/>
                  </a:lnTo>
                  <a:lnTo>
                    <a:pt x="10953" y="3429"/>
                  </a:lnTo>
                  <a:lnTo>
                    <a:pt x="0" y="5461"/>
                  </a:lnTo>
                  <a:lnTo>
                    <a:pt x="0" y="1411224"/>
                  </a:lnTo>
                  <a:lnTo>
                    <a:pt x="10953" y="1413383"/>
                  </a:lnTo>
                  <a:lnTo>
                    <a:pt x="40931" y="1415161"/>
                  </a:lnTo>
                  <a:lnTo>
                    <a:pt x="85320" y="1416304"/>
                  </a:lnTo>
                  <a:lnTo>
                    <a:pt x="139510" y="1416685"/>
                  </a:lnTo>
                  <a:lnTo>
                    <a:pt x="193700" y="1416304"/>
                  </a:lnTo>
                  <a:lnTo>
                    <a:pt x="238090" y="1415161"/>
                  </a:lnTo>
                  <a:lnTo>
                    <a:pt x="268067" y="1413383"/>
                  </a:lnTo>
                  <a:lnTo>
                    <a:pt x="279020" y="1411224"/>
                  </a:lnTo>
                  <a:lnTo>
                    <a:pt x="279020" y="5461"/>
                  </a:lnTo>
                  <a:lnTo>
                    <a:pt x="268067" y="3429"/>
                  </a:lnTo>
                  <a:lnTo>
                    <a:pt x="238090" y="1651"/>
                  </a:lnTo>
                  <a:lnTo>
                    <a:pt x="193700" y="381"/>
                  </a:lnTo>
                  <a:lnTo>
                    <a:pt x="139510" y="0"/>
                  </a:ln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740711" y="3632706"/>
            <a:ext cx="3089282" cy="3221097"/>
          </a:xfrm>
          <a:custGeom>
            <a:avLst/>
            <a:gdLst/>
            <a:ahLst/>
            <a:cxnLst/>
            <a:rect r="r" b="b" t="t" l="l"/>
            <a:pathLst>
              <a:path h="3221097" w="3089282">
                <a:moveTo>
                  <a:pt x="0" y="0"/>
                </a:moveTo>
                <a:lnTo>
                  <a:pt x="3089282" y="0"/>
                </a:lnTo>
                <a:lnTo>
                  <a:pt x="3089282" y="3221097"/>
                </a:lnTo>
                <a:lnTo>
                  <a:pt x="0" y="32210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2087" t="-16381" r="-69951" b="-13613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35043" y="3719342"/>
            <a:ext cx="2908281" cy="2848316"/>
          </a:xfrm>
          <a:custGeom>
            <a:avLst/>
            <a:gdLst/>
            <a:ahLst/>
            <a:cxnLst/>
            <a:rect r="r" b="b" t="t" l="l"/>
            <a:pathLst>
              <a:path h="2848316" w="2908281">
                <a:moveTo>
                  <a:pt x="0" y="0"/>
                </a:moveTo>
                <a:lnTo>
                  <a:pt x="2908281" y="0"/>
                </a:lnTo>
                <a:lnTo>
                  <a:pt x="2908281" y="2848316"/>
                </a:lnTo>
                <a:lnTo>
                  <a:pt x="0" y="28483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5264" t="-20620" r="-46979" b="-8588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244676" y="3527806"/>
            <a:ext cx="3188303" cy="3231388"/>
          </a:xfrm>
          <a:custGeom>
            <a:avLst/>
            <a:gdLst/>
            <a:ahLst/>
            <a:cxnLst/>
            <a:rect r="r" b="b" t="t" l="l"/>
            <a:pathLst>
              <a:path h="3231388" w="3188303">
                <a:moveTo>
                  <a:pt x="0" y="0"/>
                </a:moveTo>
                <a:lnTo>
                  <a:pt x="3188303" y="0"/>
                </a:lnTo>
                <a:lnTo>
                  <a:pt x="3188303" y="3231388"/>
                </a:lnTo>
                <a:lnTo>
                  <a:pt x="0" y="323138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14982" t="-30528" r="-15922" b="-38917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84352" y="1324767"/>
            <a:ext cx="646174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Tecnologías utilizadas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48823" y="6672828"/>
            <a:ext cx="1980009" cy="90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Angular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19743" y="6672828"/>
            <a:ext cx="2131219" cy="90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Firebase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978096" y="6672828"/>
            <a:ext cx="1222177" cy="90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Ionic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73620" y="914400"/>
            <a:ext cx="5923182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51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Resultados Obtenidos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77521" y="5711741"/>
            <a:ext cx="16230600" cy="1565309"/>
            <a:chOff x="0" y="0"/>
            <a:chExt cx="4274726" cy="4122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4726" cy="412262"/>
            </a:xfrm>
            <a:custGeom>
              <a:avLst/>
              <a:gdLst/>
              <a:ahLst/>
              <a:cxnLst/>
              <a:rect r="r" b="b" t="t" l="l"/>
              <a:pathLst>
                <a:path h="41226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87936"/>
                  </a:lnTo>
                  <a:cubicBezTo>
                    <a:pt x="4274726" y="401371"/>
                    <a:pt x="4263834" y="412262"/>
                    <a:pt x="4250399" y="412262"/>
                  </a:cubicBezTo>
                  <a:lnTo>
                    <a:pt x="24327" y="412262"/>
                  </a:lnTo>
                  <a:cubicBezTo>
                    <a:pt x="10891" y="412262"/>
                    <a:pt x="0" y="401371"/>
                    <a:pt x="0" y="38793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274726" cy="469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77521" y="1981200"/>
            <a:ext cx="16230600" cy="1731240"/>
            <a:chOff x="0" y="0"/>
            <a:chExt cx="4274726" cy="4559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74726" cy="455964"/>
            </a:xfrm>
            <a:custGeom>
              <a:avLst/>
              <a:gdLst/>
              <a:ahLst/>
              <a:cxnLst/>
              <a:rect r="r" b="b" t="t" l="l"/>
              <a:pathLst>
                <a:path h="455964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431638"/>
                  </a:lnTo>
                  <a:cubicBezTo>
                    <a:pt x="4274726" y="445073"/>
                    <a:pt x="4263834" y="455964"/>
                    <a:pt x="4250399" y="455964"/>
                  </a:cubicBezTo>
                  <a:lnTo>
                    <a:pt x="24327" y="455964"/>
                  </a:lnTo>
                  <a:cubicBezTo>
                    <a:pt x="10891" y="455964"/>
                    <a:pt x="0" y="445073"/>
                    <a:pt x="0" y="43163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4274726" cy="513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92643" y="2034655"/>
            <a:ext cx="15800356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b="true" sz="2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Funcionalidades clave desarrolladas:</a:t>
            </a: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</a:t>
            </a: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erfil de usuario - juegos educativos - ejercicios de relajación - videos interactivos - monitoreo de progreso - listas para pruebas y retroalimentación.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77521" y="3874365"/>
            <a:ext cx="16230600" cy="1675451"/>
            <a:chOff x="0" y="0"/>
            <a:chExt cx="4274726" cy="44127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74726" cy="441271"/>
            </a:xfrm>
            <a:custGeom>
              <a:avLst/>
              <a:gdLst/>
              <a:ahLst/>
              <a:cxnLst/>
              <a:rect r="r" b="b" t="t" l="l"/>
              <a:pathLst>
                <a:path h="441271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416944"/>
                  </a:lnTo>
                  <a:cubicBezTo>
                    <a:pt x="4274726" y="423396"/>
                    <a:pt x="4272163" y="429584"/>
                    <a:pt x="4267601" y="434146"/>
                  </a:cubicBezTo>
                  <a:cubicBezTo>
                    <a:pt x="4263039" y="438708"/>
                    <a:pt x="4256851" y="441271"/>
                    <a:pt x="4250399" y="441271"/>
                  </a:cubicBezTo>
                  <a:lnTo>
                    <a:pt x="24327" y="441271"/>
                  </a:lnTo>
                  <a:cubicBezTo>
                    <a:pt x="10891" y="441271"/>
                    <a:pt x="0" y="430380"/>
                    <a:pt x="0" y="41694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4274726" cy="498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68479" y="3899926"/>
            <a:ext cx="15347067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Metodología Scrum aplicada</a:t>
            </a: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El uso de Scrum permitió un desarrollo iterativo con entregas funcionales constantes, ajustadas y validadas en cada sprint.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5606" y="5892716"/>
            <a:ext cx="17299210" cy="102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Adaptación multilingüe</a:t>
            </a: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La aplicación fue adaptada a español e inglés, ampliando su accesibilidad y alcance global.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77521" y="7438975"/>
            <a:ext cx="16230600" cy="1565309"/>
            <a:chOff x="0" y="0"/>
            <a:chExt cx="4274726" cy="41226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74726" cy="412262"/>
            </a:xfrm>
            <a:custGeom>
              <a:avLst/>
              <a:gdLst/>
              <a:ahLst/>
              <a:cxnLst/>
              <a:rect r="r" b="b" t="t" l="l"/>
              <a:pathLst>
                <a:path h="41226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87936"/>
                  </a:lnTo>
                  <a:cubicBezTo>
                    <a:pt x="4274726" y="401371"/>
                    <a:pt x="4263834" y="412262"/>
                    <a:pt x="4250399" y="412262"/>
                  </a:cubicBezTo>
                  <a:lnTo>
                    <a:pt x="24327" y="412262"/>
                  </a:lnTo>
                  <a:cubicBezTo>
                    <a:pt x="10891" y="412262"/>
                    <a:pt x="0" y="401371"/>
                    <a:pt x="0" y="38793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4274726" cy="469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192643" y="7496125"/>
            <a:ext cx="15800356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Pruebas iniciales y ajustes</a:t>
            </a: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Pruebas internas y retroalimentación preliminar ayudaron a identificar mejoras para optimizar la experiencia del usuario.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41464" y="1758346"/>
            <a:ext cx="15138996" cy="7660090"/>
            <a:chOff x="0" y="0"/>
            <a:chExt cx="3987225" cy="2017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87225" cy="2017472"/>
            </a:xfrm>
            <a:custGeom>
              <a:avLst/>
              <a:gdLst/>
              <a:ahLst/>
              <a:cxnLst/>
              <a:rect r="r" b="b" t="t" l="l"/>
              <a:pathLst>
                <a:path h="2017472" w="3987225">
                  <a:moveTo>
                    <a:pt x="26081" y="0"/>
                  </a:moveTo>
                  <a:lnTo>
                    <a:pt x="3961144" y="0"/>
                  </a:lnTo>
                  <a:cubicBezTo>
                    <a:pt x="3975548" y="0"/>
                    <a:pt x="3987225" y="11677"/>
                    <a:pt x="3987225" y="26081"/>
                  </a:cubicBezTo>
                  <a:lnTo>
                    <a:pt x="3987225" y="1991391"/>
                  </a:lnTo>
                  <a:cubicBezTo>
                    <a:pt x="3987225" y="2005795"/>
                    <a:pt x="3975548" y="2017472"/>
                    <a:pt x="3961144" y="2017472"/>
                  </a:cubicBezTo>
                  <a:lnTo>
                    <a:pt x="26081" y="2017472"/>
                  </a:lnTo>
                  <a:cubicBezTo>
                    <a:pt x="19164" y="2017472"/>
                    <a:pt x="12530" y="2014725"/>
                    <a:pt x="7639" y="2009833"/>
                  </a:cubicBezTo>
                  <a:cubicBezTo>
                    <a:pt x="2748" y="2004942"/>
                    <a:pt x="0" y="1998308"/>
                    <a:pt x="0" y="1991391"/>
                  </a:cubicBezTo>
                  <a:lnTo>
                    <a:pt x="0" y="26081"/>
                  </a:lnTo>
                  <a:cubicBezTo>
                    <a:pt x="0" y="11677"/>
                    <a:pt x="11677" y="0"/>
                    <a:pt x="26081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987225" cy="2074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01239" y="4634018"/>
            <a:ext cx="2419446" cy="4611983"/>
            <a:chOff x="0" y="0"/>
            <a:chExt cx="333121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3121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331210">
                  <a:moveTo>
                    <a:pt x="3192780" y="0"/>
                  </a:moveTo>
                  <a:lnTo>
                    <a:pt x="138430" y="0"/>
                  </a:lnTo>
                  <a:cubicBezTo>
                    <a:pt x="62230" y="0"/>
                    <a:pt x="0" y="63500"/>
                    <a:pt x="0" y="140970"/>
                  </a:cubicBezTo>
                  <a:lnTo>
                    <a:pt x="0" y="6209030"/>
                  </a:lnTo>
                  <a:cubicBezTo>
                    <a:pt x="0" y="6286500"/>
                    <a:pt x="62230" y="6350000"/>
                    <a:pt x="138430" y="6350000"/>
                  </a:cubicBezTo>
                  <a:lnTo>
                    <a:pt x="3192780" y="6350000"/>
                  </a:lnTo>
                  <a:cubicBezTo>
                    <a:pt x="3268980" y="6350000"/>
                    <a:pt x="3331210" y="6286500"/>
                    <a:pt x="3331210" y="6209030"/>
                  </a:cubicBezTo>
                  <a:lnTo>
                    <a:pt x="3331210" y="140970"/>
                  </a:lnTo>
                  <a:cubicBezTo>
                    <a:pt x="3331210" y="63500"/>
                    <a:pt x="3268980" y="0"/>
                    <a:pt x="3192780" y="0"/>
                  </a:cubicBezTo>
                  <a:close/>
                </a:path>
              </a:pathLst>
            </a:custGeom>
            <a:blipFill>
              <a:blip r:embed="rId9"/>
              <a:stretch>
                <a:fillRect l="-10932" t="0" r="-10932" b="-9392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470870" y="4634018"/>
            <a:ext cx="2425898" cy="4624282"/>
            <a:chOff x="0" y="0"/>
            <a:chExt cx="333121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3121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331210">
                  <a:moveTo>
                    <a:pt x="3192780" y="0"/>
                  </a:moveTo>
                  <a:lnTo>
                    <a:pt x="138430" y="0"/>
                  </a:lnTo>
                  <a:cubicBezTo>
                    <a:pt x="62230" y="0"/>
                    <a:pt x="0" y="63500"/>
                    <a:pt x="0" y="140970"/>
                  </a:cubicBezTo>
                  <a:lnTo>
                    <a:pt x="0" y="6209030"/>
                  </a:lnTo>
                  <a:cubicBezTo>
                    <a:pt x="0" y="6286500"/>
                    <a:pt x="62230" y="6350000"/>
                    <a:pt x="138430" y="6350000"/>
                  </a:cubicBezTo>
                  <a:lnTo>
                    <a:pt x="3192780" y="6350000"/>
                  </a:lnTo>
                  <a:cubicBezTo>
                    <a:pt x="3268980" y="6350000"/>
                    <a:pt x="3331210" y="6286500"/>
                    <a:pt x="3331210" y="6209030"/>
                  </a:cubicBezTo>
                  <a:lnTo>
                    <a:pt x="3331210" y="140970"/>
                  </a:lnTo>
                  <a:cubicBezTo>
                    <a:pt x="3331210" y="63500"/>
                    <a:pt x="3268980" y="0"/>
                    <a:pt x="3192780" y="0"/>
                  </a:cubicBezTo>
                  <a:close/>
                </a:path>
              </a:pathLst>
            </a:custGeom>
            <a:blipFill>
              <a:blip r:embed="rId10"/>
              <a:stretch>
                <a:fillRect l="-3612" t="0" r="-3612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487752" y="4634018"/>
            <a:ext cx="2419446" cy="4611983"/>
            <a:chOff x="0" y="0"/>
            <a:chExt cx="333121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33121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331210">
                  <a:moveTo>
                    <a:pt x="3192780" y="0"/>
                  </a:moveTo>
                  <a:lnTo>
                    <a:pt x="138430" y="0"/>
                  </a:lnTo>
                  <a:cubicBezTo>
                    <a:pt x="62230" y="0"/>
                    <a:pt x="0" y="63500"/>
                    <a:pt x="0" y="140970"/>
                  </a:cubicBezTo>
                  <a:lnTo>
                    <a:pt x="0" y="6209030"/>
                  </a:lnTo>
                  <a:cubicBezTo>
                    <a:pt x="0" y="6286500"/>
                    <a:pt x="62230" y="6350000"/>
                    <a:pt x="138430" y="6350000"/>
                  </a:cubicBezTo>
                  <a:lnTo>
                    <a:pt x="3192780" y="6350000"/>
                  </a:lnTo>
                  <a:cubicBezTo>
                    <a:pt x="3268980" y="6350000"/>
                    <a:pt x="3331210" y="6286500"/>
                    <a:pt x="3331210" y="6209030"/>
                  </a:cubicBezTo>
                  <a:lnTo>
                    <a:pt x="3331210" y="140970"/>
                  </a:lnTo>
                  <a:cubicBezTo>
                    <a:pt x="3331210" y="63500"/>
                    <a:pt x="3268980" y="0"/>
                    <a:pt x="3192780" y="0"/>
                  </a:cubicBezTo>
                  <a:close/>
                </a:path>
              </a:pathLst>
            </a:custGeom>
            <a:blipFill>
              <a:blip r:embed="rId11"/>
              <a:stretch>
                <a:fillRect l="-3612" t="0" r="-3612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313004" y="1930781"/>
            <a:ext cx="2231035" cy="4252831"/>
            <a:chOff x="0" y="0"/>
            <a:chExt cx="333121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3121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331210">
                  <a:moveTo>
                    <a:pt x="3192780" y="0"/>
                  </a:moveTo>
                  <a:lnTo>
                    <a:pt x="138430" y="0"/>
                  </a:lnTo>
                  <a:cubicBezTo>
                    <a:pt x="62230" y="0"/>
                    <a:pt x="0" y="63500"/>
                    <a:pt x="0" y="140970"/>
                  </a:cubicBezTo>
                  <a:lnTo>
                    <a:pt x="0" y="6209030"/>
                  </a:lnTo>
                  <a:cubicBezTo>
                    <a:pt x="0" y="6286500"/>
                    <a:pt x="62230" y="6350000"/>
                    <a:pt x="138430" y="6350000"/>
                  </a:cubicBezTo>
                  <a:lnTo>
                    <a:pt x="3192780" y="6350000"/>
                  </a:lnTo>
                  <a:cubicBezTo>
                    <a:pt x="3268980" y="6350000"/>
                    <a:pt x="3331210" y="6286500"/>
                    <a:pt x="3331210" y="6209030"/>
                  </a:cubicBezTo>
                  <a:lnTo>
                    <a:pt x="3331210" y="140970"/>
                  </a:lnTo>
                  <a:cubicBezTo>
                    <a:pt x="3331210" y="63500"/>
                    <a:pt x="3268980" y="0"/>
                    <a:pt x="3192780" y="0"/>
                  </a:cubicBezTo>
                  <a:close/>
                </a:path>
              </a:pathLst>
            </a:custGeom>
            <a:blipFill>
              <a:blip r:embed="rId12"/>
              <a:stretch>
                <a:fillRect l="-21483" t="0" r="-21483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830260" y="1930781"/>
            <a:ext cx="2231035" cy="4252831"/>
            <a:chOff x="0" y="0"/>
            <a:chExt cx="333121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33121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331210">
                  <a:moveTo>
                    <a:pt x="3192780" y="0"/>
                  </a:moveTo>
                  <a:lnTo>
                    <a:pt x="138430" y="0"/>
                  </a:lnTo>
                  <a:cubicBezTo>
                    <a:pt x="62230" y="0"/>
                    <a:pt x="0" y="63500"/>
                    <a:pt x="0" y="140970"/>
                  </a:cubicBezTo>
                  <a:lnTo>
                    <a:pt x="0" y="6209030"/>
                  </a:lnTo>
                  <a:cubicBezTo>
                    <a:pt x="0" y="6286500"/>
                    <a:pt x="62230" y="6350000"/>
                    <a:pt x="138430" y="6350000"/>
                  </a:cubicBezTo>
                  <a:lnTo>
                    <a:pt x="3192780" y="6350000"/>
                  </a:lnTo>
                  <a:cubicBezTo>
                    <a:pt x="3268980" y="6350000"/>
                    <a:pt x="3331210" y="6286500"/>
                    <a:pt x="3331210" y="6209030"/>
                  </a:cubicBezTo>
                  <a:lnTo>
                    <a:pt x="3331210" y="140970"/>
                  </a:lnTo>
                  <a:cubicBezTo>
                    <a:pt x="3331210" y="63500"/>
                    <a:pt x="3268980" y="0"/>
                    <a:pt x="3192780" y="0"/>
                  </a:cubicBezTo>
                  <a:close/>
                </a:path>
              </a:pathLst>
            </a:custGeom>
            <a:blipFill>
              <a:blip r:embed="rId13"/>
              <a:stretch>
                <a:fillRect l="-12046" t="0" r="-30919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6182409" y="785345"/>
            <a:ext cx="5923182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51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Resultados Obtenidos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8137520" y="2280755"/>
            <a:ext cx="2099260" cy="1941815"/>
          </a:xfrm>
          <a:custGeom>
            <a:avLst/>
            <a:gdLst/>
            <a:ahLst/>
            <a:cxnLst/>
            <a:rect r="r" b="b" t="t" l="l"/>
            <a:pathLst>
              <a:path h="1941815" w="2099260">
                <a:moveTo>
                  <a:pt x="0" y="0"/>
                </a:moveTo>
                <a:lnTo>
                  <a:pt x="2099259" y="0"/>
                </a:lnTo>
                <a:lnTo>
                  <a:pt x="2099259" y="1941816"/>
                </a:lnTo>
                <a:lnTo>
                  <a:pt x="0" y="194181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18313" y="1346193"/>
            <a:ext cx="12265527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Obstáculos presentados durante el desarrollo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7091086"/>
            <a:ext cx="16323049" cy="1973546"/>
            <a:chOff x="0" y="0"/>
            <a:chExt cx="4299075" cy="5197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99074" cy="519782"/>
            </a:xfrm>
            <a:custGeom>
              <a:avLst/>
              <a:gdLst/>
              <a:ahLst/>
              <a:cxnLst/>
              <a:rect r="r" b="b" t="t" l="l"/>
              <a:pathLst>
                <a:path h="519782" w="4299074">
                  <a:moveTo>
                    <a:pt x="24189" y="0"/>
                  </a:moveTo>
                  <a:lnTo>
                    <a:pt x="4274886" y="0"/>
                  </a:lnTo>
                  <a:cubicBezTo>
                    <a:pt x="4288244" y="0"/>
                    <a:pt x="4299074" y="10830"/>
                    <a:pt x="4299074" y="24189"/>
                  </a:cubicBezTo>
                  <a:lnTo>
                    <a:pt x="4299074" y="495593"/>
                  </a:lnTo>
                  <a:cubicBezTo>
                    <a:pt x="4299074" y="508952"/>
                    <a:pt x="4288244" y="519782"/>
                    <a:pt x="4274886" y="519782"/>
                  </a:cubicBezTo>
                  <a:lnTo>
                    <a:pt x="24189" y="519782"/>
                  </a:lnTo>
                  <a:cubicBezTo>
                    <a:pt x="17774" y="519782"/>
                    <a:pt x="11621" y="517233"/>
                    <a:pt x="7085" y="512697"/>
                  </a:cubicBezTo>
                  <a:cubicBezTo>
                    <a:pt x="2548" y="508161"/>
                    <a:pt x="0" y="502008"/>
                    <a:pt x="0" y="495593"/>
                  </a:cubicBezTo>
                  <a:lnTo>
                    <a:pt x="0" y="24189"/>
                  </a:lnTo>
                  <a:cubicBezTo>
                    <a:pt x="0" y="10830"/>
                    <a:pt x="10830" y="0"/>
                    <a:pt x="24189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299075" cy="576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48880" y="7274922"/>
            <a:ext cx="15979815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Integración de tecnologías: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Combinar herramientas como juegos, monitoreo y videos en una sola aplicación puede ser un reto técnico, asegurando compatibilidad y rendimiento en diferentes dispositivos (Android).</a:t>
            </a:r>
          </a:p>
          <a:p>
            <a:pPr algn="ctr">
              <a:lnSpc>
                <a:spcPts val="3640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077263" y="4866340"/>
            <a:ext cx="16323049" cy="1973546"/>
            <a:chOff x="0" y="0"/>
            <a:chExt cx="4299075" cy="51978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99074" cy="519782"/>
            </a:xfrm>
            <a:custGeom>
              <a:avLst/>
              <a:gdLst/>
              <a:ahLst/>
              <a:cxnLst/>
              <a:rect r="r" b="b" t="t" l="l"/>
              <a:pathLst>
                <a:path h="519782" w="4299074">
                  <a:moveTo>
                    <a:pt x="24189" y="0"/>
                  </a:moveTo>
                  <a:lnTo>
                    <a:pt x="4274886" y="0"/>
                  </a:lnTo>
                  <a:cubicBezTo>
                    <a:pt x="4288244" y="0"/>
                    <a:pt x="4299074" y="10830"/>
                    <a:pt x="4299074" y="24189"/>
                  </a:cubicBezTo>
                  <a:lnTo>
                    <a:pt x="4299074" y="495593"/>
                  </a:lnTo>
                  <a:cubicBezTo>
                    <a:pt x="4299074" y="508952"/>
                    <a:pt x="4288244" y="519782"/>
                    <a:pt x="4274886" y="519782"/>
                  </a:cubicBezTo>
                  <a:lnTo>
                    <a:pt x="24189" y="519782"/>
                  </a:lnTo>
                  <a:cubicBezTo>
                    <a:pt x="17774" y="519782"/>
                    <a:pt x="11621" y="517233"/>
                    <a:pt x="7085" y="512697"/>
                  </a:cubicBezTo>
                  <a:cubicBezTo>
                    <a:pt x="2548" y="508161"/>
                    <a:pt x="0" y="502008"/>
                    <a:pt x="0" y="495593"/>
                  </a:cubicBezTo>
                  <a:lnTo>
                    <a:pt x="0" y="24189"/>
                  </a:lnTo>
                  <a:cubicBezTo>
                    <a:pt x="0" y="10830"/>
                    <a:pt x="10830" y="0"/>
                    <a:pt x="24189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4299075" cy="576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91020" y="5112680"/>
            <a:ext cx="15895534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Coordinación y distribución de tareas: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La gestión eficiente del tiempo y la distribución de tareas entre los tres miembros ha sido un reto, especialmente cuando hay diferencias en habilidades o disponibilidad.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77263" y="2641593"/>
            <a:ext cx="16323049" cy="1973546"/>
            <a:chOff x="0" y="0"/>
            <a:chExt cx="4299075" cy="5197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299074" cy="519782"/>
            </a:xfrm>
            <a:custGeom>
              <a:avLst/>
              <a:gdLst/>
              <a:ahLst/>
              <a:cxnLst/>
              <a:rect r="r" b="b" t="t" l="l"/>
              <a:pathLst>
                <a:path h="519782" w="4299074">
                  <a:moveTo>
                    <a:pt x="24189" y="0"/>
                  </a:moveTo>
                  <a:lnTo>
                    <a:pt x="4274886" y="0"/>
                  </a:lnTo>
                  <a:cubicBezTo>
                    <a:pt x="4288244" y="0"/>
                    <a:pt x="4299074" y="10830"/>
                    <a:pt x="4299074" y="24189"/>
                  </a:cubicBezTo>
                  <a:lnTo>
                    <a:pt x="4299074" y="495593"/>
                  </a:lnTo>
                  <a:cubicBezTo>
                    <a:pt x="4299074" y="508952"/>
                    <a:pt x="4288244" y="519782"/>
                    <a:pt x="4274886" y="519782"/>
                  </a:cubicBezTo>
                  <a:lnTo>
                    <a:pt x="24189" y="519782"/>
                  </a:lnTo>
                  <a:cubicBezTo>
                    <a:pt x="17774" y="519782"/>
                    <a:pt x="11621" y="517233"/>
                    <a:pt x="7085" y="512697"/>
                  </a:cubicBezTo>
                  <a:cubicBezTo>
                    <a:pt x="2548" y="508161"/>
                    <a:pt x="0" y="502008"/>
                    <a:pt x="0" y="495593"/>
                  </a:cubicBezTo>
                  <a:lnTo>
                    <a:pt x="0" y="24189"/>
                  </a:lnTo>
                  <a:cubicBezTo>
                    <a:pt x="0" y="10830"/>
                    <a:pt x="10830" y="0"/>
                    <a:pt x="24189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4299075" cy="576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101544" y="2938104"/>
            <a:ext cx="16274486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Fortalecimiento en habilidades técnicas: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Como estudiantes, la falta de experiencia práctica en desarrollo de aplicaciones y metodologías ágiles ha ralentizado algunos procesos y requerido una curva de aprendizaje.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051531" y="2574242"/>
            <a:ext cx="12044693" cy="6908690"/>
            <a:chOff x="0" y="0"/>
            <a:chExt cx="7981950" cy="4578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9"/>
              <a:stretch>
                <a:fillRect l="-5630" t="0" r="-563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792533" y="1444046"/>
            <a:ext cx="15382486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DEMOSTRACIÓN DEL RESULTADO DEL PROYECTO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2780" y="542925"/>
            <a:ext cx="338137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“TEAyudo”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99207" y="4562475"/>
            <a:ext cx="948958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PREGUNTAS DE LA COMISIÓN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5499"/>
            <a:ext cx="18329151" cy="10311597"/>
          </a:xfrm>
          <a:custGeom>
            <a:avLst/>
            <a:gdLst/>
            <a:ahLst/>
            <a:cxnLst/>
            <a:rect r="r" b="b" t="t" l="l"/>
            <a:pathLst>
              <a:path h="10311597" w="18329151">
                <a:moveTo>
                  <a:pt x="0" y="0"/>
                </a:moveTo>
                <a:lnTo>
                  <a:pt x="18329151" y="0"/>
                </a:lnTo>
                <a:lnTo>
                  <a:pt x="18329151" y="10311597"/>
                </a:lnTo>
                <a:lnTo>
                  <a:pt x="0" y="10311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t="0" r="-3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17834" y="9578604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1"/>
                </a:lnTo>
                <a:lnTo>
                  <a:pt x="0" y="305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96326" y="6591285"/>
            <a:ext cx="12606451" cy="62875"/>
            <a:chOff x="0" y="0"/>
            <a:chExt cx="12969377" cy="646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-127"/>
              <a:ext cx="12968986" cy="64770"/>
            </a:xfrm>
            <a:custGeom>
              <a:avLst/>
              <a:gdLst/>
              <a:ahLst/>
              <a:cxnLst/>
              <a:rect r="r" b="b" t="t" l="l"/>
              <a:pathLst>
                <a:path h="64770" w="12968986">
                  <a:moveTo>
                    <a:pt x="12936601" y="127"/>
                  </a:moveTo>
                  <a:lnTo>
                    <a:pt x="32258" y="127"/>
                  </a:lnTo>
                  <a:lnTo>
                    <a:pt x="19685" y="2667"/>
                  </a:lnTo>
                  <a:lnTo>
                    <a:pt x="9525" y="9652"/>
                  </a:lnTo>
                  <a:lnTo>
                    <a:pt x="2540" y="19812"/>
                  </a:lnTo>
                  <a:lnTo>
                    <a:pt x="0" y="32385"/>
                  </a:lnTo>
                  <a:lnTo>
                    <a:pt x="2540" y="44958"/>
                  </a:lnTo>
                  <a:lnTo>
                    <a:pt x="9525" y="55245"/>
                  </a:lnTo>
                  <a:lnTo>
                    <a:pt x="19812" y="62230"/>
                  </a:lnTo>
                  <a:lnTo>
                    <a:pt x="32385" y="64770"/>
                  </a:lnTo>
                  <a:lnTo>
                    <a:pt x="12936601" y="64770"/>
                  </a:lnTo>
                  <a:lnTo>
                    <a:pt x="12949174" y="62230"/>
                  </a:lnTo>
                  <a:lnTo>
                    <a:pt x="12959461" y="55245"/>
                  </a:lnTo>
                  <a:lnTo>
                    <a:pt x="12966446" y="44958"/>
                  </a:lnTo>
                  <a:lnTo>
                    <a:pt x="12968986" y="32385"/>
                  </a:lnTo>
                  <a:lnTo>
                    <a:pt x="12966446" y="19812"/>
                  </a:lnTo>
                  <a:lnTo>
                    <a:pt x="12959461" y="9525"/>
                  </a:lnTo>
                  <a:lnTo>
                    <a:pt x="12949174" y="2540"/>
                  </a:lnTo>
                  <a:lnTo>
                    <a:pt x="1293660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075459" y="5388086"/>
            <a:ext cx="12627319" cy="1234636"/>
            <a:chOff x="0" y="0"/>
            <a:chExt cx="12969377" cy="12680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68859" cy="1267841"/>
            </a:xfrm>
            <a:custGeom>
              <a:avLst/>
              <a:gdLst/>
              <a:ahLst/>
              <a:cxnLst/>
              <a:rect r="r" b="b" t="t" l="l"/>
              <a:pathLst>
                <a:path h="1267841" w="12968859">
                  <a:moveTo>
                    <a:pt x="12968859" y="0"/>
                  </a:moveTo>
                  <a:lnTo>
                    <a:pt x="0" y="0"/>
                  </a:lnTo>
                  <a:lnTo>
                    <a:pt x="0" y="1267841"/>
                  </a:lnTo>
                  <a:lnTo>
                    <a:pt x="12968859" y="1267841"/>
                  </a:lnTo>
                  <a:lnTo>
                    <a:pt x="12968859" y="0"/>
                  </a:lnTo>
                  <a:close/>
                </a:path>
              </a:pathLst>
            </a:custGeom>
            <a:solidFill>
              <a:srgbClr val="FEB62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107936" y="8212076"/>
            <a:ext cx="3163220" cy="786617"/>
          </a:xfrm>
          <a:custGeom>
            <a:avLst/>
            <a:gdLst/>
            <a:ahLst/>
            <a:cxnLst/>
            <a:rect r="r" b="b" t="t" l="l"/>
            <a:pathLst>
              <a:path h="786617" w="3163220">
                <a:moveTo>
                  <a:pt x="0" y="0"/>
                </a:moveTo>
                <a:lnTo>
                  <a:pt x="3163221" y="0"/>
                </a:lnTo>
                <a:lnTo>
                  <a:pt x="3163221" y="786617"/>
                </a:lnTo>
                <a:lnTo>
                  <a:pt x="0" y="786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51152" y="7984576"/>
            <a:ext cx="1413765" cy="1046514"/>
          </a:xfrm>
          <a:custGeom>
            <a:avLst/>
            <a:gdLst/>
            <a:ahLst/>
            <a:cxnLst/>
            <a:rect r="r" b="b" t="t" l="l"/>
            <a:pathLst>
              <a:path h="1046514" w="1413765">
                <a:moveTo>
                  <a:pt x="0" y="0"/>
                </a:moveTo>
                <a:lnTo>
                  <a:pt x="1413765" y="0"/>
                </a:lnTo>
                <a:lnTo>
                  <a:pt x="1413765" y="1046514"/>
                </a:lnTo>
                <a:lnTo>
                  <a:pt x="0" y="1046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4" t="0" r="-164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46354" y="5368285"/>
            <a:ext cx="9685527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74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Por su atención!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46085" y="3672974"/>
            <a:ext cx="1039583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!Muchas 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136489" y="3090426"/>
            <a:ext cx="683815" cy="54867"/>
            <a:chOff x="0" y="0"/>
            <a:chExt cx="911753" cy="731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1098" cy="72898"/>
            </a:xfrm>
            <a:custGeom>
              <a:avLst/>
              <a:gdLst/>
              <a:ahLst/>
              <a:cxnLst/>
              <a:rect r="r" b="b" t="t" l="l"/>
              <a:pathLst>
                <a:path h="72898" w="911098">
                  <a:moveTo>
                    <a:pt x="911098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0" y="43815"/>
                  </a:lnTo>
                  <a:lnTo>
                    <a:pt x="0" y="72898"/>
                  </a:lnTo>
                  <a:lnTo>
                    <a:pt x="911098" y="72898"/>
                  </a:lnTo>
                  <a:lnTo>
                    <a:pt x="911098" y="43815"/>
                  </a:lnTo>
                  <a:lnTo>
                    <a:pt x="911098" y="28956"/>
                  </a:lnTo>
                  <a:lnTo>
                    <a:pt x="911098" y="0"/>
                  </a:lnTo>
                  <a:close/>
                </a:path>
              </a:pathLst>
            </a:custGeom>
            <a:solidFill>
              <a:srgbClr val="FEFE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539139" y="1752685"/>
            <a:ext cx="11215637" cy="2037647"/>
            <a:chOff x="0" y="0"/>
            <a:chExt cx="2953913" cy="5366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53913" cy="536664"/>
            </a:xfrm>
            <a:custGeom>
              <a:avLst/>
              <a:gdLst/>
              <a:ahLst/>
              <a:cxnLst/>
              <a:rect r="r" b="b" t="t" l="l"/>
              <a:pathLst>
                <a:path h="536664" w="2953913">
                  <a:moveTo>
                    <a:pt x="35204" y="0"/>
                  </a:moveTo>
                  <a:lnTo>
                    <a:pt x="2918708" y="0"/>
                  </a:lnTo>
                  <a:cubicBezTo>
                    <a:pt x="2928045" y="0"/>
                    <a:pt x="2936999" y="3709"/>
                    <a:pt x="2943602" y="10311"/>
                  </a:cubicBezTo>
                  <a:cubicBezTo>
                    <a:pt x="2950203" y="16913"/>
                    <a:pt x="2953913" y="25867"/>
                    <a:pt x="2953913" y="35204"/>
                  </a:cubicBezTo>
                  <a:lnTo>
                    <a:pt x="2953913" y="501460"/>
                  </a:lnTo>
                  <a:cubicBezTo>
                    <a:pt x="2953913" y="510797"/>
                    <a:pt x="2950203" y="519751"/>
                    <a:pt x="2943602" y="526353"/>
                  </a:cubicBezTo>
                  <a:cubicBezTo>
                    <a:pt x="2936999" y="532955"/>
                    <a:pt x="2928045" y="536664"/>
                    <a:pt x="2918708" y="536664"/>
                  </a:cubicBezTo>
                  <a:lnTo>
                    <a:pt x="35204" y="536664"/>
                  </a:lnTo>
                  <a:cubicBezTo>
                    <a:pt x="25867" y="536664"/>
                    <a:pt x="16913" y="532955"/>
                    <a:pt x="10311" y="526353"/>
                  </a:cubicBezTo>
                  <a:cubicBezTo>
                    <a:pt x="3709" y="519751"/>
                    <a:pt x="0" y="510797"/>
                    <a:pt x="0" y="501460"/>
                  </a:cubicBezTo>
                  <a:lnTo>
                    <a:pt x="0" y="35204"/>
                  </a:lnTo>
                  <a:cubicBezTo>
                    <a:pt x="0" y="25867"/>
                    <a:pt x="3709" y="16913"/>
                    <a:pt x="10311" y="10311"/>
                  </a:cubicBezTo>
                  <a:cubicBezTo>
                    <a:pt x="16913" y="3709"/>
                    <a:pt x="25867" y="0"/>
                    <a:pt x="3520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953913" cy="584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539139" y="4323732"/>
            <a:ext cx="11164724" cy="2036515"/>
            <a:chOff x="0" y="0"/>
            <a:chExt cx="2940504" cy="5363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40503" cy="536366"/>
            </a:xfrm>
            <a:custGeom>
              <a:avLst/>
              <a:gdLst/>
              <a:ahLst/>
              <a:cxnLst/>
              <a:rect r="r" b="b" t="t" l="l"/>
              <a:pathLst>
                <a:path h="536366" w="2940503">
                  <a:moveTo>
                    <a:pt x="35365" y="0"/>
                  </a:moveTo>
                  <a:lnTo>
                    <a:pt x="2905139" y="0"/>
                  </a:lnTo>
                  <a:cubicBezTo>
                    <a:pt x="2914518" y="0"/>
                    <a:pt x="2923513" y="3726"/>
                    <a:pt x="2930145" y="10358"/>
                  </a:cubicBezTo>
                  <a:cubicBezTo>
                    <a:pt x="2936778" y="16990"/>
                    <a:pt x="2940503" y="25985"/>
                    <a:pt x="2940503" y="35365"/>
                  </a:cubicBezTo>
                  <a:lnTo>
                    <a:pt x="2940503" y="501001"/>
                  </a:lnTo>
                  <a:cubicBezTo>
                    <a:pt x="2940503" y="520533"/>
                    <a:pt x="2924670" y="536366"/>
                    <a:pt x="2905139" y="536366"/>
                  </a:cubicBezTo>
                  <a:lnTo>
                    <a:pt x="35365" y="536366"/>
                  </a:lnTo>
                  <a:cubicBezTo>
                    <a:pt x="15833" y="536366"/>
                    <a:pt x="0" y="520533"/>
                    <a:pt x="0" y="501001"/>
                  </a:cubicBezTo>
                  <a:lnTo>
                    <a:pt x="0" y="35365"/>
                  </a:lnTo>
                  <a:cubicBezTo>
                    <a:pt x="0" y="15833"/>
                    <a:pt x="15833" y="0"/>
                    <a:pt x="3536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940504" cy="583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539139" y="6893647"/>
            <a:ext cx="11215637" cy="2073167"/>
            <a:chOff x="0" y="0"/>
            <a:chExt cx="2953913" cy="5460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53913" cy="546019"/>
            </a:xfrm>
            <a:custGeom>
              <a:avLst/>
              <a:gdLst/>
              <a:ahLst/>
              <a:cxnLst/>
              <a:rect r="r" b="b" t="t" l="l"/>
              <a:pathLst>
                <a:path h="546019" w="2953913">
                  <a:moveTo>
                    <a:pt x="35204" y="0"/>
                  </a:moveTo>
                  <a:lnTo>
                    <a:pt x="2918708" y="0"/>
                  </a:lnTo>
                  <a:cubicBezTo>
                    <a:pt x="2928045" y="0"/>
                    <a:pt x="2936999" y="3709"/>
                    <a:pt x="2943602" y="10311"/>
                  </a:cubicBezTo>
                  <a:cubicBezTo>
                    <a:pt x="2950203" y="16913"/>
                    <a:pt x="2953913" y="25867"/>
                    <a:pt x="2953913" y="35204"/>
                  </a:cubicBezTo>
                  <a:lnTo>
                    <a:pt x="2953913" y="510815"/>
                  </a:lnTo>
                  <a:cubicBezTo>
                    <a:pt x="2953913" y="520152"/>
                    <a:pt x="2950203" y="529106"/>
                    <a:pt x="2943602" y="535708"/>
                  </a:cubicBezTo>
                  <a:cubicBezTo>
                    <a:pt x="2936999" y="542310"/>
                    <a:pt x="2928045" y="546019"/>
                    <a:pt x="2918708" y="546019"/>
                  </a:cubicBezTo>
                  <a:lnTo>
                    <a:pt x="35204" y="546019"/>
                  </a:lnTo>
                  <a:cubicBezTo>
                    <a:pt x="25867" y="546019"/>
                    <a:pt x="16913" y="542310"/>
                    <a:pt x="10311" y="535708"/>
                  </a:cubicBezTo>
                  <a:cubicBezTo>
                    <a:pt x="3709" y="529106"/>
                    <a:pt x="0" y="520152"/>
                    <a:pt x="0" y="510815"/>
                  </a:cubicBezTo>
                  <a:lnTo>
                    <a:pt x="0" y="35204"/>
                  </a:lnTo>
                  <a:cubicBezTo>
                    <a:pt x="0" y="25867"/>
                    <a:pt x="3709" y="16913"/>
                    <a:pt x="10311" y="10311"/>
                  </a:cubicBezTo>
                  <a:cubicBezTo>
                    <a:pt x="16913" y="3709"/>
                    <a:pt x="25867" y="0"/>
                    <a:pt x="3520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953913" cy="593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788309" y="1980294"/>
            <a:ext cx="1582430" cy="158243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26" y="0"/>
                  </a:moveTo>
                  <a:lnTo>
                    <a:pt x="700274" y="0"/>
                  </a:lnTo>
                  <a:cubicBezTo>
                    <a:pt x="730118" y="0"/>
                    <a:pt x="758739" y="11855"/>
                    <a:pt x="779842" y="32958"/>
                  </a:cubicBezTo>
                  <a:cubicBezTo>
                    <a:pt x="800945" y="54061"/>
                    <a:pt x="812800" y="82682"/>
                    <a:pt x="812800" y="112526"/>
                  </a:cubicBezTo>
                  <a:lnTo>
                    <a:pt x="812800" y="700274"/>
                  </a:lnTo>
                  <a:cubicBezTo>
                    <a:pt x="812800" y="730118"/>
                    <a:pt x="800945" y="758739"/>
                    <a:pt x="779842" y="779842"/>
                  </a:cubicBezTo>
                  <a:cubicBezTo>
                    <a:pt x="758739" y="800945"/>
                    <a:pt x="730118" y="812800"/>
                    <a:pt x="700274" y="812800"/>
                  </a:cubicBezTo>
                  <a:lnTo>
                    <a:pt x="112526" y="812800"/>
                  </a:lnTo>
                  <a:cubicBezTo>
                    <a:pt x="82682" y="812800"/>
                    <a:pt x="54061" y="800945"/>
                    <a:pt x="32958" y="779842"/>
                  </a:cubicBezTo>
                  <a:cubicBezTo>
                    <a:pt x="11855" y="758739"/>
                    <a:pt x="0" y="730118"/>
                    <a:pt x="0" y="700274"/>
                  </a:cubicBezTo>
                  <a:lnTo>
                    <a:pt x="0" y="112526"/>
                  </a:lnTo>
                  <a:cubicBezTo>
                    <a:pt x="0" y="82682"/>
                    <a:pt x="11855" y="54061"/>
                    <a:pt x="32958" y="32958"/>
                  </a:cubicBezTo>
                  <a:cubicBezTo>
                    <a:pt x="54061" y="11855"/>
                    <a:pt x="82682" y="0"/>
                    <a:pt x="112526" y="0"/>
                  </a:cubicBezTo>
                  <a:close/>
                </a:path>
              </a:pathLst>
            </a:custGeom>
            <a:blipFill>
              <a:blip r:embed="rId9"/>
              <a:stretch>
                <a:fillRect l="-2829" t="0" r="0" b="-80911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6816416" y="4550775"/>
            <a:ext cx="1582430" cy="158243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26" y="0"/>
                  </a:moveTo>
                  <a:lnTo>
                    <a:pt x="700274" y="0"/>
                  </a:lnTo>
                  <a:cubicBezTo>
                    <a:pt x="730118" y="0"/>
                    <a:pt x="758739" y="11855"/>
                    <a:pt x="779842" y="32958"/>
                  </a:cubicBezTo>
                  <a:cubicBezTo>
                    <a:pt x="800945" y="54061"/>
                    <a:pt x="812800" y="82682"/>
                    <a:pt x="812800" y="112526"/>
                  </a:cubicBezTo>
                  <a:lnTo>
                    <a:pt x="812800" y="700274"/>
                  </a:lnTo>
                  <a:cubicBezTo>
                    <a:pt x="812800" y="730118"/>
                    <a:pt x="800945" y="758739"/>
                    <a:pt x="779842" y="779842"/>
                  </a:cubicBezTo>
                  <a:cubicBezTo>
                    <a:pt x="758739" y="800945"/>
                    <a:pt x="730118" y="812800"/>
                    <a:pt x="700274" y="812800"/>
                  </a:cubicBezTo>
                  <a:lnTo>
                    <a:pt x="112526" y="812800"/>
                  </a:lnTo>
                  <a:cubicBezTo>
                    <a:pt x="82682" y="812800"/>
                    <a:pt x="54061" y="800945"/>
                    <a:pt x="32958" y="779842"/>
                  </a:cubicBezTo>
                  <a:cubicBezTo>
                    <a:pt x="11855" y="758739"/>
                    <a:pt x="0" y="730118"/>
                    <a:pt x="0" y="700274"/>
                  </a:cubicBezTo>
                  <a:lnTo>
                    <a:pt x="0" y="112526"/>
                  </a:lnTo>
                  <a:cubicBezTo>
                    <a:pt x="0" y="82682"/>
                    <a:pt x="11855" y="54061"/>
                    <a:pt x="32958" y="32958"/>
                  </a:cubicBezTo>
                  <a:cubicBezTo>
                    <a:pt x="54061" y="11855"/>
                    <a:pt x="82682" y="0"/>
                    <a:pt x="112526" y="0"/>
                  </a:cubicBezTo>
                  <a:close/>
                </a:path>
              </a:pathLst>
            </a:custGeom>
            <a:blipFill>
              <a:blip r:embed="rId10"/>
              <a:stretch>
                <a:fillRect l="-15295" t="-29222" r="-13688" b="-99912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6816416" y="7139016"/>
            <a:ext cx="1582430" cy="158243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26" y="0"/>
                  </a:moveTo>
                  <a:lnTo>
                    <a:pt x="700274" y="0"/>
                  </a:lnTo>
                  <a:cubicBezTo>
                    <a:pt x="730118" y="0"/>
                    <a:pt x="758739" y="11855"/>
                    <a:pt x="779842" y="32958"/>
                  </a:cubicBezTo>
                  <a:cubicBezTo>
                    <a:pt x="800945" y="54061"/>
                    <a:pt x="812800" y="82682"/>
                    <a:pt x="812800" y="112526"/>
                  </a:cubicBezTo>
                  <a:lnTo>
                    <a:pt x="812800" y="700274"/>
                  </a:lnTo>
                  <a:cubicBezTo>
                    <a:pt x="812800" y="730118"/>
                    <a:pt x="800945" y="758739"/>
                    <a:pt x="779842" y="779842"/>
                  </a:cubicBezTo>
                  <a:cubicBezTo>
                    <a:pt x="758739" y="800945"/>
                    <a:pt x="730118" y="812800"/>
                    <a:pt x="700274" y="812800"/>
                  </a:cubicBezTo>
                  <a:lnTo>
                    <a:pt x="112526" y="812800"/>
                  </a:lnTo>
                  <a:cubicBezTo>
                    <a:pt x="82682" y="812800"/>
                    <a:pt x="54061" y="800945"/>
                    <a:pt x="32958" y="779842"/>
                  </a:cubicBezTo>
                  <a:cubicBezTo>
                    <a:pt x="11855" y="758739"/>
                    <a:pt x="0" y="730118"/>
                    <a:pt x="0" y="700274"/>
                  </a:cubicBezTo>
                  <a:lnTo>
                    <a:pt x="0" y="112526"/>
                  </a:lnTo>
                  <a:cubicBezTo>
                    <a:pt x="0" y="82682"/>
                    <a:pt x="11855" y="54061"/>
                    <a:pt x="32958" y="32958"/>
                  </a:cubicBezTo>
                  <a:cubicBezTo>
                    <a:pt x="54061" y="11855"/>
                    <a:pt x="82682" y="0"/>
                    <a:pt x="112526" y="0"/>
                  </a:cubicBezTo>
                  <a:close/>
                </a:path>
              </a:pathLst>
            </a:custGeom>
            <a:blipFill>
              <a:blip r:embed="rId11"/>
              <a:stretch>
                <a:fillRect l="-9643" t="-8610" r="0" b="-37581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0" y="4448837"/>
            <a:ext cx="631380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INTEGRANTES DEL             PROYECTO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455577" y="2521092"/>
            <a:ext cx="8719443" cy="98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4"/>
              </a:lnSpc>
            </a:pPr>
          </a:p>
          <a:p>
            <a:pPr algn="ctr" marL="539749" indent="-269875" lvl="1">
              <a:lnSpc>
                <a:spcPts val="3806"/>
              </a:lnSpc>
              <a:buFont typeface="Arial"/>
              <a:buChar char="•"/>
            </a:pPr>
            <a:r>
              <a:rPr lang="en-US" sz="2499" spc="1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Responsable de planificar, ejecutar y supervisar el proyecto.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741513" y="1825994"/>
            <a:ext cx="311166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Catalina Antilaf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747645" y="4337155"/>
            <a:ext cx="4286313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Matias San Martin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747645" y="6893647"/>
            <a:ext cx="4562481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Florencia Cuevas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423909" y="7677433"/>
            <a:ext cx="7885784" cy="145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4"/>
              </a:lnSpc>
            </a:pPr>
          </a:p>
          <a:p>
            <a:pPr algn="ctr" marL="539749" indent="-269875" lvl="1">
              <a:lnSpc>
                <a:spcPts val="3806"/>
              </a:lnSpc>
              <a:buFont typeface="Arial"/>
              <a:buChar char="•"/>
            </a:pPr>
            <a:r>
              <a:rPr lang="en-US" sz="2499" spc="1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Responsable del funcionamiento interno del software.</a:t>
            </a:r>
          </a:p>
          <a:p>
            <a:pPr algn="ctr">
              <a:lnSpc>
                <a:spcPts val="3804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741513" y="2437647"/>
            <a:ext cx="3053477" cy="52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b="true" sz="2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Gerente de proyecto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747645" y="4895850"/>
            <a:ext cx="1736884" cy="52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b="true" sz="2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Analista QA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448691" y="5501004"/>
            <a:ext cx="7396534" cy="50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806"/>
              </a:lnSpc>
              <a:buFont typeface="Arial"/>
              <a:buChar char="•"/>
            </a:pPr>
            <a:r>
              <a:rPr lang="en-US" sz="2499" spc="1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Responsable de garantizar la calidad del software</a:t>
            </a:r>
            <a:r>
              <a:rPr lang="en-US" b="true" sz="2499" spc="14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741513" y="7541347"/>
            <a:ext cx="3461504" cy="52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b="true" sz="2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Desarrollador Back-End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164708"/>
            <a:ext cx="7679001" cy="1129219"/>
            <a:chOff x="0" y="0"/>
            <a:chExt cx="10238668" cy="1505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38562" cy="1505587"/>
            </a:xfrm>
            <a:custGeom>
              <a:avLst/>
              <a:gdLst/>
              <a:ahLst/>
              <a:cxnLst/>
              <a:rect r="r" b="b" t="t" l="l"/>
              <a:pathLst>
                <a:path h="1505587" w="10238562">
                  <a:moveTo>
                    <a:pt x="0" y="0"/>
                  </a:moveTo>
                  <a:lnTo>
                    <a:pt x="10238562" y="0"/>
                  </a:lnTo>
                  <a:lnTo>
                    <a:pt x="10238562" y="1505587"/>
                  </a:lnTo>
                  <a:lnTo>
                    <a:pt x="0" y="1505587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679001" y="1164708"/>
            <a:ext cx="204141" cy="1129219"/>
            <a:chOff x="0" y="0"/>
            <a:chExt cx="256139" cy="14168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5570" cy="1416685"/>
            </a:xfrm>
            <a:custGeom>
              <a:avLst/>
              <a:gdLst/>
              <a:ahLst/>
              <a:cxnLst/>
              <a:rect r="r" b="b" t="t" l="l"/>
              <a:pathLst>
                <a:path h="1416685" w="255570">
                  <a:moveTo>
                    <a:pt x="127785" y="0"/>
                  </a:moveTo>
                  <a:lnTo>
                    <a:pt x="78149" y="381"/>
                  </a:lnTo>
                  <a:lnTo>
                    <a:pt x="37491" y="1651"/>
                  </a:lnTo>
                  <a:lnTo>
                    <a:pt x="10033" y="3429"/>
                  </a:lnTo>
                  <a:lnTo>
                    <a:pt x="0" y="5461"/>
                  </a:lnTo>
                  <a:lnTo>
                    <a:pt x="0" y="1411224"/>
                  </a:lnTo>
                  <a:lnTo>
                    <a:pt x="10033" y="1413383"/>
                  </a:lnTo>
                  <a:lnTo>
                    <a:pt x="37491" y="1415161"/>
                  </a:lnTo>
                  <a:lnTo>
                    <a:pt x="78149" y="1416304"/>
                  </a:lnTo>
                  <a:lnTo>
                    <a:pt x="127785" y="1416685"/>
                  </a:lnTo>
                  <a:lnTo>
                    <a:pt x="177420" y="1416304"/>
                  </a:lnTo>
                  <a:lnTo>
                    <a:pt x="218079" y="1415161"/>
                  </a:lnTo>
                  <a:lnTo>
                    <a:pt x="245537" y="1413383"/>
                  </a:lnTo>
                  <a:lnTo>
                    <a:pt x="255570" y="1411224"/>
                  </a:lnTo>
                  <a:lnTo>
                    <a:pt x="255570" y="5461"/>
                  </a:lnTo>
                  <a:lnTo>
                    <a:pt x="245537" y="3429"/>
                  </a:lnTo>
                  <a:lnTo>
                    <a:pt x="218079" y="1651"/>
                  </a:lnTo>
                  <a:lnTo>
                    <a:pt x="177420" y="381"/>
                  </a:lnTo>
                  <a:lnTo>
                    <a:pt x="127785" y="0"/>
                  </a:ln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53825" y="3039535"/>
            <a:ext cx="6242629" cy="5175314"/>
            <a:chOff x="0" y="0"/>
            <a:chExt cx="1644149" cy="13630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4149" cy="1363046"/>
            </a:xfrm>
            <a:custGeom>
              <a:avLst/>
              <a:gdLst/>
              <a:ahLst/>
              <a:cxnLst/>
              <a:rect r="r" b="b" t="t" l="l"/>
              <a:pathLst>
                <a:path h="1363046" w="1644149">
                  <a:moveTo>
                    <a:pt x="63249" y="0"/>
                  </a:moveTo>
                  <a:lnTo>
                    <a:pt x="1580901" y="0"/>
                  </a:lnTo>
                  <a:cubicBezTo>
                    <a:pt x="1615832" y="0"/>
                    <a:pt x="1644149" y="28317"/>
                    <a:pt x="1644149" y="63249"/>
                  </a:cubicBezTo>
                  <a:lnTo>
                    <a:pt x="1644149" y="1299797"/>
                  </a:lnTo>
                  <a:cubicBezTo>
                    <a:pt x="1644149" y="1316571"/>
                    <a:pt x="1637486" y="1332659"/>
                    <a:pt x="1625624" y="1344520"/>
                  </a:cubicBezTo>
                  <a:cubicBezTo>
                    <a:pt x="1613763" y="1356382"/>
                    <a:pt x="1597675" y="1363046"/>
                    <a:pt x="1580901" y="1363046"/>
                  </a:cubicBezTo>
                  <a:lnTo>
                    <a:pt x="63249" y="1363046"/>
                  </a:lnTo>
                  <a:cubicBezTo>
                    <a:pt x="28317" y="1363046"/>
                    <a:pt x="0" y="1334728"/>
                    <a:pt x="0" y="1299797"/>
                  </a:cubicBezTo>
                  <a:lnTo>
                    <a:pt x="0" y="63249"/>
                  </a:lnTo>
                  <a:cubicBezTo>
                    <a:pt x="0" y="28317"/>
                    <a:pt x="28317" y="0"/>
                    <a:pt x="63249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644149" cy="1420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47420" y="3039535"/>
            <a:ext cx="6310756" cy="5175314"/>
            <a:chOff x="0" y="0"/>
            <a:chExt cx="1662092" cy="13630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62092" cy="1363046"/>
            </a:xfrm>
            <a:custGeom>
              <a:avLst/>
              <a:gdLst/>
              <a:ahLst/>
              <a:cxnLst/>
              <a:rect r="r" b="b" t="t" l="l"/>
              <a:pathLst>
                <a:path h="1363046" w="1662092">
                  <a:moveTo>
                    <a:pt x="62566" y="0"/>
                  </a:moveTo>
                  <a:lnTo>
                    <a:pt x="1599526" y="0"/>
                  </a:lnTo>
                  <a:cubicBezTo>
                    <a:pt x="1616120" y="0"/>
                    <a:pt x="1632034" y="6592"/>
                    <a:pt x="1643767" y="18325"/>
                  </a:cubicBezTo>
                  <a:cubicBezTo>
                    <a:pt x="1655501" y="30058"/>
                    <a:pt x="1662092" y="45972"/>
                    <a:pt x="1662092" y="62566"/>
                  </a:cubicBezTo>
                  <a:lnTo>
                    <a:pt x="1662092" y="1300480"/>
                  </a:lnTo>
                  <a:cubicBezTo>
                    <a:pt x="1662092" y="1317073"/>
                    <a:pt x="1655501" y="1332987"/>
                    <a:pt x="1643767" y="1344720"/>
                  </a:cubicBezTo>
                  <a:cubicBezTo>
                    <a:pt x="1632034" y="1356454"/>
                    <a:pt x="1616120" y="1363046"/>
                    <a:pt x="1599526" y="1363046"/>
                  </a:cubicBezTo>
                  <a:lnTo>
                    <a:pt x="62566" y="1363046"/>
                  </a:lnTo>
                  <a:cubicBezTo>
                    <a:pt x="45972" y="1363046"/>
                    <a:pt x="30058" y="1356454"/>
                    <a:pt x="18325" y="1344720"/>
                  </a:cubicBezTo>
                  <a:cubicBezTo>
                    <a:pt x="6592" y="1332987"/>
                    <a:pt x="0" y="1317073"/>
                    <a:pt x="0" y="1300480"/>
                  </a:cubicBezTo>
                  <a:lnTo>
                    <a:pt x="0" y="62566"/>
                  </a:lnTo>
                  <a:cubicBezTo>
                    <a:pt x="0" y="45972"/>
                    <a:pt x="6592" y="30058"/>
                    <a:pt x="18325" y="18325"/>
                  </a:cubicBezTo>
                  <a:cubicBezTo>
                    <a:pt x="30058" y="6592"/>
                    <a:pt x="45972" y="0"/>
                    <a:pt x="62566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662092" cy="1420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267643" y="4972898"/>
            <a:ext cx="1308588" cy="130858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EB62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2578063" y="6569423"/>
            <a:ext cx="1583046" cy="1464318"/>
          </a:xfrm>
          <a:custGeom>
            <a:avLst/>
            <a:gdLst/>
            <a:ahLst/>
            <a:cxnLst/>
            <a:rect r="r" b="b" t="t" l="l"/>
            <a:pathLst>
              <a:path h="1464318" w="1583046">
                <a:moveTo>
                  <a:pt x="0" y="0"/>
                </a:moveTo>
                <a:lnTo>
                  <a:pt x="1583046" y="0"/>
                </a:lnTo>
                <a:lnTo>
                  <a:pt x="1583046" y="1464318"/>
                </a:lnTo>
                <a:lnTo>
                  <a:pt x="0" y="146431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74334" y="1200680"/>
            <a:ext cx="840161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Descripción del Proyecto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728487" y="3237510"/>
            <a:ext cx="3897443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sz="3800" spc="3" u="sng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Problema o dolor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14803" y="3237510"/>
            <a:ext cx="5200865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sz="3800" spc="3" u="sng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Propuesta de solución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2143" y="4127957"/>
            <a:ext cx="5965993" cy="289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Los diversos niños con TEA presentan desafíos en su desarrollo cognitivo, emocional y social, mientras que sus padres y cuidadores carecen de herramientas accesibles de apoyo, lo que impacta en su progreso y calidad de vida.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26305" y="4010283"/>
            <a:ext cx="5684859" cy="241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Creación de una aplicación móvil “TEAyudo” con juegos interactivos, seguimiento de progreso y recursos para apoyar el desarrollo y calidad de vida de niños con TEA y sus cuidadores.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2516739"/>
            <a:ext cx="16230600" cy="2368133"/>
            <a:chOff x="0" y="0"/>
            <a:chExt cx="4274726" cy="6237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623706"/>
            </a:xfrm>
            <a:custGeom>
              <a:avLst/>
              <a:gdLst/>
              <a:ahLst/>
              <a:cxnLst/>
              <a:rect r="r" b="b" t="t" l="l"/>
              <a:pathLst>
                <a:path h="623706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599379"/>
                  </a:lnTo>
                  <a:cubicBezTo>
                    <a:pt x="4274726" y="612814"/>
                    <a:pt x="4263834" y="623706"/>
                    <a:pt x="4250399" y="623706"/>
                  </a:cubicBezTo>
                  <a:lnTo>
                    <a:pt x="24327" y="623706"/>
                  </a:lnTo>
                  <a:cubicBezTo>
                    <a:pt x="10891" y="623706"/>
                    <a:pt x="0" y="612814"/>
                    <a:pt x="0" y="59937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274726" cy="680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613742"/>
            <a:ext cx="16230600" cy="2417723"/>
            <a:chOff x="0" y="0"/>
            <a:chExt cx="4274726" cy="6367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4726" cy="636767"/>
            </a:xfrm>
            <a:custGeom>
              <a:avLst/>
              <a:gdLst/>
              <a:ahLst/>
              <a:cxnLst/>
              <a:rect r="r" b="b" t="t" l="l"/>
              <a:pathLst>
                <a:path h="6367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612440"/>
                  </a:lnTo>
                  <a:cubicBezTo>
                    <a:pt x="4274726" y="618892"/>
                    <a:pt x="4272163" y="625079"/>
                    <a:pt x="4267601" y="629641"/>
                  </a:cubicBezTo>
                  <a:cubicBezTo>
                    <a:pt x="4263039" y="634204"/>
                    <a:pt x="4256851" y="636767"/>
                    <a:pt x="4250399" y="636767"/>
                  </a:cubicBezTo>
                  <a:lnTo>
                    <a:pt x="24327" y="636767"/>
                  </a:lnTo>
                  <a:cubicBezTo>
                    <a:pt x="10891" y="636767"/>
                    <a:pt x="0" y="625875"/>
                    <a:pt x="0" y="6124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274726" cy="693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854589" y="1343725"/>
            <a:ext cx="3988907" cy="717410"/>
            <a:chOff x="0" y="0"/>
            <a:chExt cx="1120876" cy="20159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0876" cy="201591"/>
            </a:xfrm>
            <a:custGeom>
              <a:avLst/>
              <a:gdLst/>
              <a:ahLst/>
              <a:cxnLst/>
              <a:rect r="r" b="b" t="t" l="l"/>
              <a:pathLst>
                <a:path h="201591" w="1120876">
                  <a:moveTo>
                    <a:pt x="92094" y="0"/>
                  </a:moveTo>
                  <a:lnTo>
                    <a:pt x="1028782" y="0"/>
                  </a:lnTo>
                  <a:cubicBezTo>
                    <a:pt x="1079644" y="0"/>
                    <a:pt x="1120876" y="41232"/>
                    <a:pt x="1120876" y="92094"/>
                  </a:cubicBezTo>
                  <a:lnTo>
                    <a:pt x="1120876" y="109497"/>
                  </a:lnTo>
                  <a:cubicBezTo>
                    <a:pt x="1120876" y="160359"/>
                    <a:pt x="1079644" y="201591"/>
                    <a:pt x="1028782" y="201591"/>
                  </a:cubicBezTo>
                  <a:lnTo>
                    <a:pt x="92094" y="201591"/>
                  </a:lnTo>
                  <a:cubicBezTo>
                    <a:pt x="41232" y="201591"/>
                    <a:pt x="0" y="160359"/>
                    <a:pt x="0" y="109497"/>
                  </a:cubicBezTo>
                  <a:lnTo>
                    <a:pt x="0" y="92094"/>
                  </a:lnTo>
                  <a:cubicBezTo>
                    <a:pt x="0" y="41232"/>
                    <a:pt x="41232" y="0"/>
                    <a:pt x="920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120876" cy="249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115224" y="1364214"/>
            <a:ext cx="431818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b="true" sz="3800" spc="3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Objetivo General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552384" y="5656398"/>
            <a:ext cx="4604167" cy="643579"/>
            <a:chOff x="0" y="0"/>
            <a:chExt cx="1293763" cy="1808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93763" cy="180845"/>
            </a:xfrm>
            <a:custGeom>
              <a:avLst/>
              <a:gdLst/>
              <a:ahLst/>
              <a:cxnLst/>
              <a:rect r="r" b="b" t="t" l="l"/>
              <a:pathLst>
                <a:path h="180845" w="1293763">
                  <a:moveTo>
                    <a:pt x="79787" y="0"/>
                  </a:moveTo>
                  <a:lnTo>
                    <a:pt x="1213976" y="0"/>
                  </a:lnTo>
                  <a:cubicBezTo>
                    <a:pt x="1235137" y="0"/>
                    <a:pt x="1255431" y="8406"/>
                    <a:pt x="1270394" y="23369"/>
                  </a:cubicBezTo>
                  <a:cubicBezTo>
                    <a:pt x="1285357" y="38332"/>
                    <a:pt x="1293763" y="58626"/>
                    <a:pt x="1293763" y="79787"/>
                  </a:cubicBezTo>
                  <a:lnTo>
                    <a:pt x="1293763" y="101057"/>
                  </a:lnTo>
                  <a:cubicBezTo>
                    <a:pt x="1293763" y="145123"/>
                    <a:pt x="1258041" y="180845"/>
                    <a:pt x="1213976" y="180845"/>
                  </a:cubicBezTo>
                  <a:lnTo>
                    <a:pt x="79787" y="180845"/>
                  </a:lnTo>
                  <a:cubicBezTo>
                    <a:pt x="58626" y="180845"/>
                    <a:pt x="38332" y="172438"/>
                    <a:pt x="23369" y="157475"/>
                  </a:cubicBezTo>
                  <a:cubicBezTo>
                    <a:pt x="8406" y="142512"/>
                    <a:pt x="0" y="122218"/>
                    <a:pt x="0" y="101057"/>
                  </a:cubicBezTo>
                  <a:lnTo>
                    <a:pt x="0" y="79787"/>
                  </a:lnTo>
                  <a:cubicBezTo>
                    <a:pt x="0" y="58626"/>
                    <a:pt x="8406" y="38332"/>
                    <a:pt x="23369" y="23369"/>
                  </a:cubicBezTo>
                  <a:cubicBezTo>
                    <a:pt x="38332" y="8406"/>
                    <a:pt x="58626" y="0"/>
                    <a:pt x="797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293763" cy="228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795386" y="5652276"/>
            <a:ext cx="5200865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b="true" sz="3800" spc="3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Objetivos Específicos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90369" y="2677821"/>
            <a:ext cx="16107262" cy="194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Desarrollar una aplicación móvil inclusiva y accesible diseñada para niños con Trastorno del Espectro Autista (TEA), que fomente su aprendizaje, relajación y desarrollo de habilidades, al mismo tiempo que provee herramientas de apoyo y orientación a sus cuidadores contribuyendo a mejorar su calidad de vida y bienestar familiar.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95478" y="6642876"/>
            <a:ext cx="15897045" cy="232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5657" indent="-282829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Proporcionar actividades educativas y de entretenimiento adaptadas a las necesidades de niños con TEA, con manejo de juegos matemáticos, ejercicios de relajación y herramientas de comunicación básica. </a:t>
            </a:r>
          </a:p>
          <a:p>
            <a:pPr algn="ctr" marL="565657" indent="-282829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Obtener</a:t>
            </a:r>
            <a:r>
              <a:rPr lang="en-US" sz="26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una herramienta que permita registrar y visualizar el progreso del niño.</a:t>
            </a:r>
          </a:p>
          <a:p>
            <a:pPr algn="ctr" marL="565657" indent="-282829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</a:t>
            </a:r>
            <a:r>
              <a:rPr lang="en-US" sz="26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rindar orientación práctica a cuidadores a través de consejos terapéuticos y asegurar que la aplicación sea accesible e intuitiva con las necesidades específicas del público objetivo.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094354" y="1849858"/>
            <a:ext cx="3152153" cy="668189"/>
            <a:chOff x="0" y="0"/>
            <a:chExt cx="885750" cy="1877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5750" cy="187760"/>
            </a:xfrm>
            <a:custGeom>
              <a:avLst/>
              <a:gdLst/>
              <a:ahLst/>
              <a:cxnLst/>
              <a:rect r="r" b="b" t="t" l="l"/>
              <a:pathLst>
                <a:path h="187760" w="885750">
                  <a:moveTo>
                    <a:pt x="93880" y="0"/>
                  </a:moveTo>
                  <a:lnTo>
                    <a:pt x="791869" y="0"/>
                  </a:lnTo>
                  <a:cubicBezTo>
                    <a:pt x="843718" y="0"/>
                    <a:pt x="885750" y="42032"/>
                    <a:pt x="885750" y="93880"/>
                  </a:cubicBezTo>
                  <a:lnTo>
                    <a:pt x="885750" y="93880"/>
                  </a:lnTo>
                  <a:cubicBezTo>
                    <a:pt x="885750" y="145729"/>
                    <a:pt x="843718" y="187760"/>
                    <a:pt x="791869" y="187760"/>
                  </a:cubicBezTo>
                  <a:lnTo>
                    <a:pt x="93880" y="187760"/>
                  </a:lnTo>
                  <a:cubicBezTo>
                    <a:pt x="42032" y="187760"/>
                    <a:pt x="0" y="145729"/>
                    <a:pt x="0" y="93880"/>
                  </a:cubicBezTo>
                  <a:lnTo>
                    <a:pt x="0" y="93880"/>
                  </a:lnTo>
                  <a:cubicBezTo>
                    <a:pt x="0" y="42032"/>
                    <a:pt x="42032" y="0"/>
                    <a:pt x="938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85750" cy="235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301263" y="786692"/>
            <a:ext cx="9685473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0"/>
              </a:lnSpc>
            </a:pPr>
            <a:r>
              <a:rPr lang="en-US" sz="5100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Alcances y limitaciones del proyecto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55040" y="2752539"/>
            <a:ext cx="7997437" cy="1524994"/>
            <a:chOff x="0" y="0"/>
            <a:chExt cx="1996970" cy="3807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96970" cy="380793"/>
            </a:xfrm>
            <a:custGeom>
              <a:avLst/>
              <a:gdLst/>
              <a:ahLst/>
              <a:cxnLst/>
              <a:rect r="r" b="b" t="t" l="l"/>
              <a:pathLst>
                <a:path h="380793" w="1996970">
                  <a:moveTo>
                    <a:pt x="998485" y="0"/>
                  </a:moveTo>
                  <a:cubicBezTo>
                    <a:pt x="447037" y="0"/>
                    <a:pt x="0" y="85243"/>
                    <a:pt x="0" y="190396"/>
                  </a:cubicBezTo>
                  <a:cubicBezTo>
                    <a:pt x="0" y="295549"/>
                    <a:pt x="447037" y="380793"/>
                    <a:pt x="998485" y="380793"/>
                  </a:cubicBezTo>
                  <a:cubicBezTo>
                    <a:pt x="1549933" y="380793"/>
                    <a:pt x="1996970" y="295549"/>
                    <a:pt x="1996970" y="190396"/>
                  </a:cubicBezTo>
                  <a:cubicBezTo>
                    <a:pt x="1996970" y="8524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87216" y="-21451"/>
              <a:ext cx="1622538" cy="366544"/>
            </a:xfrm>
            <a:prstGeom prst="rect">
              <a:avLst/>
            </a:prstGeom>
          </p:spPr>
          <p:txBody>
            <a:bodyPr anchor="ctr" rtlCol="false" tIns="53582" lIns="53582" bIns="53582" rIns="5358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743039" y="1786372"/>
            <a:ext cx="1843170" cy="73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1"/>
              </a:lnSpc>
            </a:pPr>
            <a:r>
              <a:rPr lang="en-US" sz="3808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Alcances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6575" y="3035116"/>
            <a:ext cx="7465980" cy="819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222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Apoyo integral:</a:t>
            </a:r>
            <a:r>
              <a:rPr lang="en-US" sz="22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Ofrecer una herramienta tecnológica para aprender, relajarse y comunicarse en niños con TEA.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60846" y="4403278"/>
            <a:ext cx="7997437" cy="1569357"/>
            <a:chOff x="0" y="0"/>
            <a:chExt cx="1996970" cy="3918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96970" cy="391870"/>
            </a:xfrm>
            <a:custGeom>
              <a:avLst/>
              <a:gdLst/>
              <a:ahLst/>
              <a:cxnLst/>
              <a:rect r="r" b="b" t="t" l="l"/>
              <a:pathLst>
                <a:path h="391870" w="1996970">
                  <a:moveTo>
                    <a:pt x="998485" y="0"/>
                  </a:moveTo>
                  <a:cubicBezTo>
                    <a:pt x="447037" y="0"/>
                    <a:pt x="0" y="87723"/>
                    <a:pt x="0" y="195935"/>
                  </a:cubicBezTo>
                  <a:cubicBezTo>
                    <a:pt x="0" y="304147"/>
                    <a:pt x="447037" y="391870"/>
                    <a:pt x="998485" y="391870"/>
                  </a:cubicBezTo>
                  <a:cubicBezTo>
                    <a:pt x="1549933" y="391870"/>
                    <a:pt x="1996970" y="304147"/>
                    <a:pt x="1996970" y="195935"/>
                  </a:cubicBezTo>
                  <a:cubicBezTo>
                    <a:pt x="1996970" y="8772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87216" y="-20412"/>
              <a:ext cx="1622538" cy="375545"/>
            </a:xfrm>
            <a:prstGeom prst="rect">
              <a:avLst/>
            </a:prstGeom>
          </p:spPr>
          <p:txBody>
            <a:bodyPr anchor="ctr" rtlCol="false" tIns="53582" lIns="53582" bIns="53582" rIns="5358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29182" y="4617087"/>
            <a:ext cx="7363372" cy="1210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222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Orientación para cuidadores: </a:t>
            </a:r>
            <a:r>
              <a:rPr lang="en-US" sz="22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Proporcionar consejos terapéuticos, videos interactivos y recursos legales actualizados para apoyar a los tutores.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66653" y="6105985"/>
            <a:ext cx="7997437" cy="1569357"/>
            <a:chOff x="0" y="0"/>
            <a:chExt cx="1996970" cy="3918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96970" cy="391870"/>
            </a:xfrm>
            <a:custGeom>
              <a:avLst/>
              <a:gdLst/>
              <a:ahLst/>
              <a:cxnLst/>
              <a:rect r="r" b="b" t="t" l="l"/>
              <a:pathLst>
                <a:path h="391870" w="1996970">
                  <a:moveTo>
                    <a:pt x="998485" y="0"/>
                  </a:moveTo>
                  <a:cubicBezTo>
                    <a:pt x="447037" y="0"/>
                    <a:pt x="0" y="87723"/>
                    <a:pt x="0" y="195935"/>
                  </a:cubicBezTo>
                  <a:cubicBezTo>
                    <a:pt x="0" y="304147"/>
                    <a:pt x="447037" y="391870"/>
                    <a:pt x="998485" y="391870"/>
                  </a:cubicBezTo>
                  <a:cubicBezTo>
                    <a:pt x="1549933" y="391870"/>
                    <a:pt x="1996970" y="304147"/>
                    <a:pt x="1996970" y="195935"/>
                  </a:cubicBezTo>
                  <a:cubicBezTo>
                    <a:pt x="1996970" y="8772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87216" y="-20412"/>
              <a:ext cx="1622538" cy="375545"/>
            </a:xfrm>
            <a:prstGeom prst="rect">
              <a:avLst/>
            </a:prstGeom>
          </p:spPr>
          <p:txBody>
            <a:bodyPr anchor="ctr" rtlCol="false" tIns="53582" lIns="53582" bIns="53582" rIns="5358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66653" y="7822670"/>
            <a:ext cx="7997437" cy="1569357"/>
            <a:chOff x="0" y="0"/>
            <a:chExt cx="1996970" cy="39187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96970" cy="391870"/>
            </a:xfrm>
            <a:custGeom>
              <a:avLst/>
              <a:gdLst/>
              <a:ahLst/>
              <a:cxnLst/>
              <a:rect r="r" b="b" t="t" l="l"/>
              <a:pathLst>
                <a:path h="391870" w="1996970">
                  <a:moveTo>
                    <a:pt x="998485" y="0"/>
                  </a:moveTo>
                  <a:cubicBezTo>
                    <a:pt x="447037" y="0"/>
                    <a:pt x="0" y="87723"/>
                    <a:pt x="0" y="195935"/>
                  </a:cubicBezTo>
                  <a:cubicBezTo>
                    <a:pt x="0" y="304147"/>
                    <a:pt x="447037" y="391870"/>
                    <a:pt x="998485" y="391870"/>
                  </a:cubicBezTo>
                  <a:cubicBezTo>
                    <a:pt x="1549933" y="391870"/>
                    <a:pt x="1996970" y="304147"/>
                    <a:pt x="1996970" y="195935"/>
                  </a:cubicBezTo>
                  <a:cubicBezTo>
                    <a:pt x="1996970" y="8772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187216" y="-20412"/>
              <a:ext cx="1622538" cy="375545"/>
            </a:xfrm>
            <a:prstGeom prst="rect">
              <a:avLst/>
            </a:prstGeom>
          </p:spPr>
          <p:txBody>
            <a:bodyPr anchor="ctr" rtlCol="false" tIns="53582" lIns="53582" bIns="53582" rIns="5358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826575" y="6406989"/>
            <a:ext cx="7465980" cy="1210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222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Accesibilidad:</a:t>
            </a:r>
            <a:r>
              <a:rPr lang="en-US" sz="22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Crear una interfaz intuitiva y amigable para que los usuarios puedan interactuar de manera autónoma o supervisada</a:t>
            </a:r>
            <a:r>
              <a:rPr lang="en-US" sz="222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6575" y="8186187"/>
            <a:ext cx="7465980" cy="1210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222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Monitoreo del progreso:</a:t>
            </a:r>
            <a:r>
              <a:rPr lang="en-US" sz="22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Implementar un sistema para registrar y visualizar los avances del niño en actividades y desafíos matemáticos.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1930627" y="1869510"/>
            <a:ext cx="3152153" cy="718072"/>
            <a:chOff x="0" y="0"/>
            <a:chExt cx="885750" cy="20177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85750" cy="201777"/>
            </a:xfrm>
            <a:custGeom>
              <a:avLst/>
              <a:gdLst/>
              <a:ahLst/>
              <a:cxnLst/>
              <a:rect r="r" b="b" t="t" l="l"/>
              <a:pathLst>
                <a:path h="201777" w="885750">
                  <a:moveTo>
                    <a:pt x="100889" y="0"/>
                  </a:moveTo>
                  <a:lnTo>
                    <a:pt x="784861" y="0"/>
                  </a:lnTo>
                  <a:cubicBezTo>
                    <a:pt x="811618" y="0"/>
                    <a:pt x="837280" y="10629"/>
                    <a:pt x="856200" y="29550"/>
                  </a:cubicBezTo>
                  <a:cubicBezTo>
                    <a:pt x="875120" y="48470"/>
                    <a:pt x="885750" y="74131"/>
                    <a:pt x="885750" y="100889"/>
                  </a:cubicBezTo>
                  <a:lnTo>
                    <a:pt x="885750" y="100889"/>
                  </a:lnTo>
                  <a:cubicBezTo>
                    <a:pt x="885750" y="156608"/>
                    <a:pt x="840580" y="201777"/>
                    <a:pt x="784861" y="201777"/>
                  </a:cubicBezTo>
                  <a:lnTo>
                    <a:pt x="100889" y="201777"/>
                  </a:lnTo>
                  <a:cubicBezTo>
                    <a:pt x="74131" y="201777"/>
                    <a:pt x="48470" y="191148"/>
                    <a:pt x="29550" y="172227"/>
                  </a:cubicBezTo>
                  <a:cubicBezTo>
                    <a:pt x="10629" y="153307"/>
                    <a:pt x="0" y="127646"/>
                    <a:pt x="0" y="100889"/>
                  </a:cubicBezTo>
                  <a:lnTo>
                    <a:pt x="0" y="100889"/>
                  </a:lnTo>
                  <a:cubicBezTo>
                    <a:pt x="0" y="74131"/>
                    <a:pt x="10629" y="48470"/>
                    <a:pt x="29550" y="29550"/>
                  </a:cubicBezTo>
                  <a:cubicBezTo>
                    <a:pt x="48470" y="10629"/>
                    <a:pt x="74131" y="0"/>
                    <a:pt x="1008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85750" cy="249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2129894" y="1810485"/>
            <a:ext cx="2753619" cy="73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3"/>
              </a:lnSpc>
            </a:pPr>
            <a:r>
              <a:rPr lang="en-US" sz="380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Limitaciones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9265057" y="2977573"/>
            <a:ext cx="8306497" cy="1583927"/>
            <a:chOff x="0" y="0"/>
            <a:chExt cx="1996970" cy="38079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96970" cy="380793"/>
            </a:xfrm>
            <a:custGeom>
              <a:avLst/>
              <a:gdLst/>
              <a:ahLst/>
              <a:cxnLst/>
              <a:rect r="r" b="b" t="t" l="l"/>
              <a:pathLst>
                <a:path h="380793" w="1996970">
                  <a:moveTo>
                    <a:pt x="998485" y="0"/>
                  </a:moveTo>
                  <a:cubicBezTo>
                    <a:pt x="447037" y="0"/>
                    <a:pt x="0" y="85243"/>
                    <a:pt x="0" y="190396"/>
                  </a:cubicBezTo>
                  <a:cubicBezTo>
                    <a:pt x="0" y="295549"/>
                    <a:pt x="447037" y="380793"/>
                    <a:pt x="998485" y="380793"/>
                  </a:cubicBezTo>
                  <a:cubicBezTo>
                    <a:pt x="1549933" y="380793"/>
                    <a:pt x="1996970" y="295549"/>
                    <a:pt x="1996970" y="190396"/>
                  </a:cubicBezTo>
                  <a:cubicBezTo>
                    <a:pt x="1996970" y="8524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187216" y="-21451"/>
              <a:ext cx="1622538" cy="366544"/>
            </a:xfrm>
            <a:prstGeom prst="rect">
              <a:avLst/>
            </a:prstGeom>
          </p:spPr>
          <p:txBody>
            <a:bodyPr anchor="ctr" rtlCol="false" tIns="55652" lIns="55652" bIns="55652" rIns="5565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9764690" y="3274739"/>
            <a:ext cx="7307231" cy="1991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</a:pPr>
            <a:r>
              <a:rPr lang="en-US" sz="222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Dependencia tecnológica</a:t>
            </a:r>
            <a:r>
              <a:rPr lang="en-US" sz="2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La efectividad del proyecto puede verse limitada en familias sin acceso a dispositivos adecuados o internet estable.</a:t>
            </a:r>
          </a:p>
          <a:p>
            <a:pPr algn="ctr">
              <a:lnSpc>
                <a:spcPts val="3121"/>
              </a:lnSpc>
            </a:pPr>
          </a:p>
          <a:p>
            <a:pPr algn="ctr">
              <a:lnSpc>
                <a:spcPts val="3121"/>
              </a:lnSpc>
            </a:pPr>
          </a:p>
        </p:txBody>
      </p:sp>
      <p:grpSp>
        <p:nvGrpSpPr>
          <p:cNvPr name="Group 37" id="37"/>
          <p:cNvGrpSpPr/>
          <p:nvPr/>
        </p:nvGrpSpPr>
        <p:grpSpPr>
          <a:xfrm rot="0">
            <a:off x="9265057" y="5044831"/>
            <a:ext cx="8306497" cy="1583927"/>
            <a:chOff x="0" y="0"/>
            <a:chExt cx="1996970" cy="38079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96970" cy="380793"/>
            </a:xfrm>
            <a:custGeom>
              <a:avLst/>
              <a:gdLst/>
              <a:ahLst/>
              <a:cxnLst/>
              <a:rect r="r" b="b" t="t" l="l"/>
              <a:pathLst>
                <a:path h="380793" w="1996970">
                  <a:moveTo>
                    <a:pt x="998485" y="0"/>
                  </a:moveTo>
                  <a:cubicBezTo>
                    <a:pt x="447037" y="0"/>
                    <a:pt x="0" y="85243"/>
                    <a:pt x="0" y="190396"/>
                  </a:cubicBezTo>
                  <a:cubicBezTo>
                    <a:pt x="0" y="295549"/>
                    <a:pt x="447037" y="380793"/>
                    <a:pt x="998485" y="380793"/>
                  </a:cubicBezTo>
                  <a:cubicBezTo>
                    <a:pt x="1549933" y="380793"/>
                    <a:pt x="1996970" y="295549"/>
                    <a:pt x="1996970" y="190396"/>
                  </a:cubicBezTo>
                  <a:cubicBezTo>
                    <a:pt x="1996970" y="8524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187216" y="-21451"/>
              <a:ext cx="1622538" cy="366544"/>
            </a:xfrm>
            <a:prstGeom prst="rect">
              <a:avLst/>
            </a:prstGeom>
          </p:spPr>
          <p:txBody>
            <a:bodyPr anchor="ctr" rtlCol="false" tIns="55652" lIns="55652" bIns="55652" rIns="5565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9900536" y="5170722"/>
            <a:ext cx="6800944" cy="121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</a:pPr>
            <a:r>
              <a:rPr lang="en-US" sz="222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Compatibilidad de la aplicación: </a:t>
            </a:r>
            <a:r>
              <a:rPr lang="en-US" sz="2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Actualmente, la aplicación está diseñada exclusivamente para dispositivos que utilizan el sistema operativo Android.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9353455" y="7167076"/>
            <a:ext cx="8306497" cy="1583927"/>
            <a:chOff x="0" y="0"/>
            <a:chExt cx="1996970" cy="38079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96970" cy="380793"/>
            </a:xfrm>
            <a:custGeom>
              <a:avLst/>
              <a:gdLst/>
              <a:ahLst/>
              <a:cxnLst/>
              <a:rect r="r" b="b" t="t" l="l"/>
              <a:pathLst>
                <a:path h="380793" w="1996970">
                  <a:moveTo>
                    <a:pt x="998485" y="0"/>
                  </a:moveTo>
                  <a:cubicBezTo>
                    <a:pt x="447037" y="0"/>
                    <a:pt x="0" y="85243"/>
                    <a:pt x="0" y="190396"/>
                  </a:cubicBezTo>
                  <a:cubicBezTo>
                    <a:pt x="0" y="295549"/>
                    <a:pt x="447037" y="380793"/>
                    <a:pt x="998485" y="380793"/>
                  </a:cubicBezTo>
                  <a:cubicBezTo>
                    <a:pt x="1549933" y="380793"/>
                    <a:pt x="1996970" y="295549"/>
                    <a:pt x="1996970" y="190396"/>
                  </a:cubicBezTo>
                  <a:cubicBezTo>
                    <a:pt x="1996970" y="85243"/>
                    <a:pt x="1549933" y="0"/>
                    <a:pt x="99848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187216" y="-21451"/>
              <a:ext cx="1622538" cy="366544"/>
            </a:xfrm>
            <a:prstGeom prst="rect">
              <a:avLst/>
            </a:prstGeom>
          </p:spPr>
          <p:txBody>
            <a:bodyPr anchor="ctr" rtlCol="false" tIns="55652" lIns="55652" bIns="55652" rIns="55652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9871077" y="7408924"/>
            <a:ext cx="7271253" cy="160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</a:pPr>
            <a:r>
              <a:rPr lang="en-US" sz="222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Capacitación del personal</a:t>
            </a:r>
            <a:r>
              <a:rPr lang="en-US" sz="2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La efectividad del proyecto depende de contar con personal capacitado, lo que exige recursos y tiempo para su formación.</a:t>
            </a:r>
          </a:p>
          <a:p>
            <a:pPr algn="ctr">
              <a:lnSpc>
                <a:spcPts val="312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55788" y="4706953"/>
            <a:ext cx="6636097" cy="2334899"/>
            <a:chOff x="0" y="0"/>
            <a:chExt cx="1747779" cy="6149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7779" cy="614953"/>
            </a:xfrm>
            <a:custGeom>
              <a:avLst/>
              <a:gdLst/>
              <a:ahLst/>
              <a:cxnLst/>
              <a:rect r="r" b="b" t="t" l="l"/>
              <a:pathLst>
                <a:path h="614953" w="1747779">
                  <a:moveTo>
                    <a:pt x="59499" y="0"/>
                  </a:moveTo>
                  <a:lnTo>
                    <a:pt x="1688280" y="0"/>
                  </a:lnTo>
                  <a:cubicBezTo>
                    <a:pt x="1704060" y="0"/>
                    <a:pt x="1719194" y="6269"/>
                    <a:pt x="1730352" y="17427"/>
                  </a:cubicBezTo>
                  <a:cubicBezTo>
                    <a:pt x="1741510" y="28585"/>
                    <a:pt x="1747779" y="43719"/>
                    <a:pt x="1747779" y="59499"/>
                  </a:cubicBezTo>
                  <a:lnTo>
                    <a:pt x="1747779" y="555454"/>
                  </a:lnTo>
                  <a:cubicBezTo>
                    <a:pt x="1747779" y="588314"/>
                    <a:pt x="1721140" y="614953"/>
                    <a:pt x="1688280" y="614953"/>
                  </a:cubicBezTo>
                  <a:lnTo>
                    <a:pt x="59499" y="614953"/>
                  </a:lnTo>
                  <a:cubicBezTo>
                    <a:pt x="43719" y="614953"/>
                    <a:pt x="28585" y="608684"/>
                    <a:pt x="17427" y="597526"/>
                  </a:cubicBezTo>
                  <a:cubicBezTo>
                    <a:pt x="6269" y="586368"/>
                    <a:pt x="0" y="571234"/>
                    <a:pt x="0" y="555454"/>
                  </a:cubicBezTo>
                  <a:lnTo>
                    <a:pt x="0" y="59499"/>
                  </a:lnTo>
                  <a:cubicBezTo>
                    <a:pt x="0" y="26638"/>
                    <a:pt x="26638" y="0"/>
                    <a:pt x="59499" y="0"/>
                  </a:cubicBezTo>
                  <a:close/>
                </a:path>
              </a:pathLst>
            </a:custGeom>
            <a:solidFill>
              <a:srgbClr val="FEFEFE"/>
            </a:solidFill>
            <a:ln w="38100" cap="rnd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747779" cy="672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377785" y="2366044"/>
            <a:ext cx="7046450" cy="7016718"/>
          </a:xfrm>
          <a:custGeom>
            <a:avLst/>
            <a:gdLst/>
            <a:ahLst/>
            <a:cxnLst/>
            <a:rect r="r" b="b" t="t" l="l"/>
            <a:pathLst>
              <a:path h="7016718" w="7046450">
                <a:moveTo>
                  <a:pt x="0" y="0"/>
                </a:moveTo>
                <a:lnTo>
                  <a:pt x="7046450" y="0"/>
                </a:lnTo>
                <a:lnTo>
                  <a:pt x="7046450" y="7016718"/>
                </a:lnTo>
                <a:lnTo>
                  <a:pt x="0" y="701671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13181" y="1413290"/>
            <a:ext cx="1446163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4999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Metodología de Trabajo para el Desarrollo del Proyecto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3305" y="4814588"/>
            <a:ext cx="6461063" cy="2014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El desarrollo de la aplicación se llevó a cabo utilizando la metodología ágil Scrum, que permite gestionar proyectos de manera flexible y eficiente.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3297"/>
            <a:ext cx="11925855" cy="1062636"/>
            <a:chOff x="0" y="0"/>
            <a:chExt cx="15901141" cy="1416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00977" cy="1416812"/>
            </a:xfrm>
            <a:custGeom>
              <a:avLst/>
              <a:gdLst/>
              <a:ahLst/>
              <a:cxnLst/>
              <a:rect r="r" b="b" t="t" l="l"/>
              <a:pathLst>
                <a:path h="1416812" w="15900977">
                  <a:moveTo>
                    <a:pt x="0" y="0"/>
                  </a:moveTo>
                  <a:lnTo>
                    <a:pt x="15900977" y="0"/>
                  </a:lnTo>
                  <a:lnTo>
                    <a:pt x="15900977" y="1416812"/>
                  </a:lnTo>
                  <a:lnTo>
                    <a:pt x="0" y="1416812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925855" y="963297"/>
            <a:ext cx="138611" cy="1062636"/>
            <a:chOff x="0" y="0"/>
            <a:chExt cx="184815" cy="14168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4404" cy="1416685"/>
            </a:xfrm>
            <a:custGeom>
              <a:avLst/>
              <a:gdLst/>
              <a:ahLst/>
              <a:cxnLst/>
              <a:rect r="r" b="b" t="t" l="l"/>
              <a:pathLst>
                <a:path h="1416685" w="184404">
                  <a:moveTo>
                    <a:pt x="92202" y="0"/>
                  </a:moveTo>
                  <a:lnTo>
                    <a:pt x="56388" y="381"/>
                  </a:lnTo>
                  <a:lnTo>
                    <a:pt x="27051" y="1651"/>
                  </a:lnTo>
                  <a:lnTo>
                    <a:pt x="7239" y="3429"/>
                  </a:lnTo>
                  <a:lnTo>
                    <a:pt x="0" y="5461"/>
                  </a:lnTo>
                  <a:lnTo>
                    <a:pt x="0" y="1411224"/>
                  </a:lnTo>
                  <a:lnTo>
                    <a:pt x="7239" y="1413383"/>
                  </a:lnTo>
                  <a:lnTo>
                    <a:pt x="27051" y="1415161"/>
                  </a:lnTo>
                  <a:lnTo>
                    <a:pt x="56388" y="1416304"/>
                  </a:lnTo>
                  <a:lnTo>
                    <a:pt x="92202" y="1416685"/>
                  </a:lnTo>
                  <a:lnTo>
                    <a:pt x="128016" y="1416304"/>
                  </a:lnTo>
                  <a:lnTo>
                    <a:pt x="157353" y="1415161"/>
                  </a:lnTo>
                  <a:lnTo>
                    <a:pt x="177165" y="1413383"/>
                  </a:lnTo>
                  <a:lnTo>
                    <a:pt x="184404" y="1411224"/>
                  </a:lnTo>
                  <a:lnTo>
                    <a:pt x="184404" y="5461"/>
                  </a:lnTo>
                  <a:lnTo>
                    <a:pt x="177165" y="3429"/>
                  </a:lnTo>
                  <a:lnTo>
                    <a:pt x="157353" y="1651"/>
                  </a:lnTo>
                  <a:lnTo>
                    <a:pt x="128016" y="381"/>
                  </a:lnTo>
                  <a:lnTo>
                    <a:pt x="92202" y="0"/>
                  </a:ln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726206" y="2140233"/>
            <a:ext cx="11345604" cy="8097925"/>
          </a:xfrm>
          <a:custGeom>
            <a:avLst/>
            <a:gdLst/>
            <a:ahLst/>
            <a:cxnLst/>
            <a:rect r="r" b="b" t="t" l="l"/>
            <a:pathLst>
              <a:path h="8097925" w="11345604">
                <a:moveTo>
                  <a:pt x="0" y="0"/>
                </a:moveTo>
                <a:lnTo>
                  <a:pt x="11345604" y="0"/>
                </a:lnTo>
                <a:lnTo>
                  <a:pt x="11345604" y="8097924"/>
                </a:lnTo>
                <a:lnTo>
                  <a:pt x="0" y="80979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5584" y="999315"/>
            <a:ext cx="117841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Cronograma para el desarrollo del proyecto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99763" y="934700"/>
            <a:ext cx="7577943" cy="9059736"/>
          </a:xfrm>
          <a:custGeom>
            <a:avLst/>
            <a:gdLst/>
            <a:ahLst/>
            <a:cxnLst/>
            <a:rect r="r" b="b" t="t" l="l"/>
            <a:pathLst>
              <a:path h="9059736" w="7577943">
                <a:moveTo>
                  <a:pt x="0" y="0"/>
                </a:moveTo>
                <a:lnTo>
                  <a:pt x="7577943" y="0"/>
                </a:lnTo>
                <a:lnTo>
                  <a:pt x="7577943" y="9059737"/>
                </a:lnTo>
                <a:lnTo>
                  <a:pt x="0" y="90597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112920" y="4562475"/>
            <a:ext cx="488537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6000" spc="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Casos de uso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4235" y="9482933"/>
            <a:ext cx="1472165" cy="477631"/>
          </a:xfrm>
          <a:custGeom>
            <a:avLst/>
            <a:gdLst/>
            <a:ahLst/>
            <a:cxnLst/>
            <a:rect r="r" b="b" t="t" l="l"/>
            <a:pathLst>
              <a:path h="477631" w="1472165">
                <a:moveTo>
                  <a:pt x="0" y="0"/>
                </a:moveTo>
                <a:lnTo>
                  <a:pt x="1472165" y="0"/>
                </a:lnTo>
                <a:lnTo>
                  <a:pt x="1472165" y="477630"/>
                </a:lnTo>
                <a:lnTo>
                  <a:pt x="0" y="47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98290" y="9523087"/>
            <a:ext cx="353458" cy="438935"/>
            <a:chOff x="0" y="0"/>
            <a:chExt cx="471278" cy="585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043" cy="585343"/>
            </a:xfrm>
            <a:custGeom>
              <a:avLst/>
              <a:gdLst/>
              <a:ahLst/>
              <a:cxnLst/>
              <a:rect r="r" b="b" t="t" l="l"/>
              <a:pathLst>
                <a:path h="585343" w="471043">
                  <a:moveTo>
                    <a:pt x="470789" y="0"/>
                  </a:moveTo>
                  <a:lnTo>
                    <a:pt x="340868" y="0"/>
                  </a:lnTo>
                  <a:lnTo>
                    <a:pt x="340868" y="331470"/>
                  </a:lnTo>
                  <a:lnTo>
                    <a:pt x="333883" y="397764"/>
                  </a:lnTo>
                  <a:lnTo>
                    <a:pt x="313436" y="444373"/>
                  </a:lnTo>
                  <a:lnTo>
                    <a:pt x="280289" y="471932"/>
                  </a:lnTo>
                  <a:lnTo>
                    <a:pt x="234950" y="480949"/>
                  </a:lnTo>
                  <a:lnTo>
                    <a:pt x="190500" y="471551"/>
                  </a:lnTo>
                  <a:lnTo>
                    <a:pt x="157861" y="443357"/>
                  </a:lnTo>
                  <a:lnTo>
                    <a:pt x="137668" y="396621"/>
                  </a:lnTo>
                  <a:lnTo>
                    <a:pt x="130810" y="3314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321183"/>
                  </a:lnTo>
                  <a:lnTo>
                    <a:pt x="5207" y="393700"/>
                  </a:lnTo>
                  <a:lnTo>
                    <a:pt x="20320" y="453898"/>
                  </a:lnTo>
                  <a:lnTo>
                    <a:pt x="45085" y="502285"/>
                  </a:lnTo>
                  <a:lnTo>
                    <a:pt x="78994" y="539242"/>
                  </a:lnTo>
                  <a:lnTo>
                    <a:pt x="121539" y="565150"/>
                  </a:lnTo>
                  <a:lnTo>
                    <a:pt x="172339" y="580390"/>
                  </a:lnTo>
                  <a:lnTo>
                    <a:pt x="230886" y="585343"/>
                  </a:lnTo>
                  <a:lnTo>
                    <a:pt x="291465" y="580136"/>
                  </a:lnTo>
                  <a:lnTo>
                    <a:pt x="344170" y="564388"/>
                  </a:lnTo>
                  <a:lnTo>
                    <a:pt x="388493" y="537972"/>
                  </a:lnTo>
                  <a:lnTo>
                    <a:pt x="423799" y="500761"/>
                  </a:lnTo>
                  <a:lnTo>
                    <a:pt x="449707" y="452628"/>
                  </a:lnTo>
                  <a:lnTo>
                    <a:pt x="465582" y="393446"/>
                  </a:lnTo>
                  <a:lnTo>
                    <a:pt x="471043" y="322961"/>
                  </a:lnTo>
                  <a:lnTo>
                    <a:pt x="4710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00312" y="9516033"/>
            <a:ext cx="342485" cy="446443"/>
          </a:xfrm>
          <a:custGeom>
            <a:avLst/>
            <a:gdLst/>
            <a:ahLst/>
            <a:cxnLst/>
            <a:rect r="r" b="b" t="t" l="l"/>
            <a:pathLst>
              <a:path h="446443" w="342485">
                <a:moveTo>
                  <a:pt x="0" y="0"/>
                </a:moveTo>
                <a:lnTo>
                  <a:pt x="342484" y="0"/>
                </a:lnTo>
                <a:lnTo>
                  <a:pt x="342484" y="446443"/>
                </a:lnTo>
                <a:lnTo>
                  <a:pt x="0" y="446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03863" y="9418436"/>
            <a:ext cx="101825" cy="101815"/>
          </a:xfrm>
          <a:custGeom>
            <a:avLst/>
            <a:gdLst/>
            <a:ahLst/>
            <a:cxnLst/>
            <a:rect r="r" b="b" t="t" l="l"/>
            <a:pathLst>
              <a:path h="101815" w="101825">
                <a:moveTo>
                  <a:pt x="0" y="0"/>
                </a:moveTo>
                <a:lnTo>
                  <a:pt x="101825" y="0"/>
                </a:lnTo>
                <a:lnTo>
                  <a:pt x="101825" y="101815"/>
                </a:lnTo>
                <a:lnTo>
                  <a:pt x="0" y="1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" r="0" b="-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756" y="9688915"/>
            <a:ext cx="3542567" cy="305522"/>
          </a:xfrm>
          <a:custGeom>
            <a:avLst/>
            <a:gdLst/>
            <a:ahLst/>
            <a:cxnLst/>
            <a:rect r="r" b="b" t="t" l="l"/>
            <a:pathLst>
              <a:path h="305522" w="3542567">
                <a:moveTo>
                  <a:pt x="0" y="0"/>
                </a:moveTo>
                <a:lnTo>
                  <a:pt x="3542568" y="0"/>
                </a:lnTo>
                <a:lnTo>
                  <a:pt x="3542568" y="305522"/>
                </a:lnTo>
                <a:lnTo>
                  <a:pt x="0" y="30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51128" y="4562475"/>
            <a:ext cx="613839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6000" spc="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Vista de despliegue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4301" y="364793"/>
            <a:ext cx="662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A6A6A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PROYECTO APLICACIÓN MÓVIL “TEAyudo”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05658" y="970614"/>
            <a:ext cx="9967323" cy="8871062"/>
          </a:xfrm>
          <a:custGeom>
            <a:avLst/>
            <a:gdLst/>
            <a:ahLst/>
            <a:cxnLst/>
            <a:rect r="r" b="b" t="t" l="l"/>
            <a:pathLst>
              <a:path h="8871062" w="9967323">
                <a:moveTo>
                  <a:pt x="0" y="0"/>
                </a:moveTo>
                <a:lnTo>
                  <a:pt x="9967323" y="0"/>
                </a:lnTo>
                <a:lnTo>
                  <a:pt x="9967323" y="8871062"/>
                </a:lnTo>
                <a:lnTo>
                  <a:pt x="0" y="88710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78927" y="9797686"/>
            <a:ext cx="3420785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 DE COMPONENTES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DAGWmZxtgZw</dc:identifier>
  <dcterms:modified xsi:type="dcterms:W3CDTF">2011-08-01T06:04:30Z</dcterms:modified>
  <cp:revision>1</cp:revision>
  <dc:title>Copia de PPT04.pptx</dc:title>
</cp:coreProperties>
</file>