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72"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058" autoAdjust="0"/>
  </p:normalViewPr>
  <p:slideViewPr>
    <p:cSldViewPr snapToGrid="0">
      <p:cViewPr varScale="1">
        <p:scale>
          <a:sx n="47" d="100"/>
          <a:sy n="47" d="100"/>
        </p:scale>
        <p:origin x="15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8-16T11:29:42.750"/>
    </inkml:context>
    <inkml:brush xml:id="br0">
      <inkml:brushProperty name="width" value="0.05292" units="cm"/>
      <inkml:brushProperty name="height" value="0.05292" units="cm"/>
      <inkml:brushProperty name="color" value="#FF0000"/>
    </inkml:brush>
  </inkml:definitions>
  <inkml:trace contextRef="#ctx0" brushRef="#br0">18331 7243 0,'49'0'219,"447"-50"-172,-49-49-31,223 50 30,-422 49 1,-174 0-47,25 0 32,472 0-1,-472 0-16,25 0 1,-74 0 0,-26 0-1,1 0 1,25 0 15,-25 0-31,24 0 31,1 0-31,-25 0 16,-1 0 0,26 24-1,24 1 1,-24 0 0,-25 0-1,0 0 1,0-25-1,49 24 1,-49 1 15,24-25-15,1 25 0,-25-25 15,0 0-16,-1 0 1,26 0 0,-25 0-1,0 0 1,49 0 0,-24 0-1,-26 0 16,1 0-15,0 0 15,25 0 266,24 0-250,0 0-31,125 0 46,-100 0-15,-49 0-47,49 0 31,0 0-15,-49 0 0,-1 0 15,1 0-16,24 0 1,-24 0 0,-25 0-1,0 0 1,24 0 0,-24 0-1,49 0 1,-24-25-1,49 0 1,-99 1 0,25 24-1,0 0 1,0-25 15,-1 25-15,26 0-1,25 0 17,-51 0-17,1 0 1,0 0-16,0 0 16,0 0-1,-1 0 1,1 0-1,0 0-15,0 0 16,24 0 15,-24 0-15,0 25 0,25-25-16,-26 0 46,51 24-30,-26 1 0,-24-25-1,25 0 1,-25 25 0,-1-25-1,1 0 1,-25 25-1,50-25 1,-25 0 0,-25 25-1,24-25 1,26 24 15,0 1-15,-26-25-1,1 0 1,25 25-16,24-25 16,-49 25-1,0-25 1,25 0 0,-26 0-1,1 0 16,0 0-15,0 25 15,0-25-15,-1 0 31,1 0 15,0 0-15,0-25 109,0 0-93,24 0 31,-24 25-32</inkml:trace>
  <inkml:trace contextRef="#ctx0" brushRef="#br0" timeOffset="28973.43">10220 9798 0,'49'0'312,"100"0"-265,-124-25-47,0 25 47,-1 0 0,1 0 47,0 0 46,74 0 266,-24 0-374,-51 25 30,1-25-31,0 0 141,0 0-140,0 0-17,24 0 1,-24 0-1,0 0 1,0 0 15,-1 0-15,1 0 0,0 0 15,0 0 0,0 0 0,-1 0-15,1 0 15,0 0 16,0 0 31,25 0-31,222 0 344,-148 0-344,-24 0-16,-1 0 16,-74 0 0,-1 0 124,51 0-124,24 0-15,174 0 14,-124-25 1,-124 25-47,24 0 47,-24 0 0,74 0-31,0-50 296,50 26-265,-124 24-47,25 0 31,-26 0-15,1 0 31,25 0-47,99 0 78,-25 0-31,-75 0-47,1 0 15,74 0 17,0 0-17,-74 0 1,-26 0 0,1 0-1,0 0 1,0 0 46,24 0 376,-24 0-391,0 0-16,25 0 63,-26 0-32,51 0 16,-26 0-31,51 0 16,-76 0-16,1 24-1,0-24 17,0 0 390,0 0-390,0 0-17,24 25-14,-24-25-17,25 0 17,24 0-1,-49 0-31,0 0 15,49 0 32,-49 0-31,24 0 0,1 0-1,49 0 1,-24 0-1,-1 0 1,-24 0 0,-26 0-16,26 0 15,-25 0 1,173-25 515,1 25-500,-150 0-15,-24 0 47,0 0-48,25 0 32,-26 0 78,26 0 250,-25 0-297,0 0-31,74 0 0,-25 0 0,-49 0-32,0 0 1,24 0 15,-24 0 141,0-24-94,0 24-31,0 0 188,-1 0-64</inkml:trace>
  <inkml:trace contextRef="#ctx0" brushRef="#br0" timeOffset="65296.94">19993 13345 0,'0'-25'281,"24"25"-249,-24-25-1,25 25-16,0 0 110,49 0-78,-49 0-47,25 0 32,24-24-1,-24 24-16,74 0 1,-25 0 0,-25 0-1,-24 0 32,25 0 16,-51 0-48,51-25 173,74 25-126,-25 0-46,0 0 46,-100 0-15,26 0 344,24 0-344,-49 0-47,0 0 31,0 0-15,49 0 62,274 0-31,-274 0-47,0 0 31,1 0-15,-50 0-16,24 0 15,-24 0 1,25 0-1,123 25 1,-98-1 0,-26-24-1,-24 0 1,0 0 0,0 0-1,24 0 407,1 0-422,49 0 31,0 0-15,50 0 0,-50 0-16,25 0 15,50 0 1,74 0-1,199-24 1,-299 24 15,-48 0-15,-51 0 0,26 0-1,-51 0 1,1 0-1,25-25 1,49 25 0,25 0 421,199-25-390,173 25-16,-199 0-31,75 25 47,-297-25-31,-1 25 62,50-25 219,372-75-266,-272 50 0,-100 25-31,223-49 47,-248 24-31,273 0 62,-347 25-31,0 0 281,74 0-281,-49 0-47,-1 0 15,1 25 1,-1 0 0,-24-25-1,0 0 1,0 0 0,-25 24-1,25-24 16,24 0-15,1 0 0,-25 0-1,-1 0 1,1 0 31,50 0 31,-51 0-31,1 0 15,-25 25-15,25-25 16</inkml:trace>
  <inkml:trace contextRef="#ctx0" brushRef="#br0" timeOffset="77400.96">3597 14734 0,'24'0'375,"51"0"-359,-50 0 0,0 0 30,49 0-14,50 0 15,-99 0-32,99 0 16,-99-25-15,24 25 15,-24-25-31,0 25 16,0 0 0,24 0 30,100 0 33,25 0-17,-150 0-46,1 0 15,0-49-15,124 49 312,397 223-266,-447-173-46,-74-26 46,198-24 1,-198 0-1,99-24 1,198 24-1,-198 0-46,174-25 31,124-25 328,24 25-328,-248-24-32,50-1 17,-123 25-17,-26 25 1,-25 0-1,-49-24 1,49 24 0,-49 0-1,25 0 1,-1 0 0,51 0-1,-26 0 345,199 0-314,-174 0-30,248-25 15,-173 0-31,-75 25 16,0 0 0,-49 0-1,0 0 1,-1 0-16,-24 0 31,25 0-15,-1 0-1,-24 0-15,0 0 16,1141 0 328,322 322-297,-1190-297-16,-224-25-16,50-74 345,99-25-345,224-75 17,-274 149-32,51-24 15,123 49 17,-223 0-17,-25 0 1,-24 0-16,-1 0 15,-24 0 17,-26 0-17,150 24 282,0 1-234,-100 0-48,50-25 48,-99 0-1,99 0 1,-25 0-16,-24 0 78,-26-25-78,-24 25-47,25-25 31,-26 25 94,51 0-63,-26 0 1,1 0-1,-25 0-46,0 0 15,-1 0 63,1 0-32,0 0 79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8-16T11:32:10.657"/>
    </inkml:context>
    <inkml:brush xml:id="br0">
      <inkml:brushProperty name="width" value="0.05292" units="cm"/>
      <inkml:brushProperty name="height" value="0.05292" units="cm"/>
      <inkml:brushProperty name="color" value="#FF0000"/>
    </inkml:brush>
  </inkml:definitions>
  <inkml:trace contextRef="#ctx0" brushRef="#br0">4068 2431 0,'25'0'407,"24"0"-360,-24 0-16,0 0-16,0 0 1,0 0 0,24 0-1,-24 0 17,0 0 14,0 0 1,49 0 63,-49 0-63,0 0-1,49 25 1,-49-25 16,49 0-16,-49 0 468,0 0-468,0 0 47,49 0-47,-24 0-32,24-25 48,1 25-16,-26 0-47,100 0 31,-75 0-15,1 0-16,-26 0 15,1-25 1,-25 25 15,74 0-15,-74 0-1,0 0 1,49 0 0,-24 0-16,-26 0 15,1 0 1,0 0 0,0 0-1,-25-25 1,174 25 374,-100 0-343,-24 0-15,-26 0 14,200 0 17,-125 0-16,-25 0 15,125 0-15,-125 25-47,75-25 31,-99 25-15,-1-25 0,1 0-16,-1 0 31,-24 0-15,0 0-1,0 0 1,0 0 31,-1 0 281,1 0-313,50 0 32,49 0-47,-50 0 16,50 0 31,-50 0 31,26 0-31,-76 0-47,26 0 47,-25 0 15,25 0 1,-26 0-63,1 0 31,25 0-15,-25-25-1,-1 25 1,1 0-1,0 0 95,-25-25 15,25 25-78,24 0 46,51-25-46,-51 1-15,1-26-32</inkml:trace>
  <inkml:trace contextRef="#ctx0" brushRef="#br0" timeOffset="46703.63">4043 4713 0,'0'0'0,"-25"0"31,323-25 360,148 25-360,-346 0 0,-51 0-31,-24 0 16,99 0 15,-49 0-15,-51 0 0,1 0-1,25 0 79,-25 0-16,198 0-31,-174 0-31,26 0 15,173 0 31,-174 0-62,1 0 282,644 25-236,-669 0-46,24-25 47,75 0-31,-50 0 0,50 0-1,0 0 1,0 0-1,-125 0 17,1018 0 296,149 0-281,-794 24-16,-298 1-15,-25 0-1,-24-25 1,620 0 296,-298 0-249,-323 0-32,75-25 32,-49 0-17,-50 25-30,-1 0 109,76-24-94,-51-1-15,26 25 15,-51 0-15,1-25 15</inkml:trace>
  <inkml:trace contextRef="#ctx0" brushRef="#br0" timeOffset="87506.76">3845 6995 0,'49'0'171,"-24"0"-139,74 0-17,-74 0 17,0 0-1,25 0 16,24 0-16,-24 0-31,-26 0 47,26 0 0,-25 0-16,24 0 0,51 0 0,-51 0 1,-24 0-17,49 0 17,-49 0-17,0 0 16,74 0 48,-74 0 171,0 0-235,25 0 16,-1 0 1,-24 25-17,74-25 1,25 0 0,0 0-1,-49 0 1,-26 0 15,1 0-15,-25 0-1,-1 0 1,51 0 0,24 0-1,-49 0 1,-26 0-1,1 0 1,0 0-16,0 0 16,0 0-1,24 0 1,51 0 0,-76 0-1,-24 25 1,25-25-1,0 0 17,198 0 77,-74 0-46,-124 0-63,49 0 62,1 0 63,49 0-78,-75 0-16,-24 0-31,74 0 78,-74 0-15</inkml:trace>
  <inkml:trace contextRef="#ctx0" brushRef="#br0" timeOffset="118864.11">3944 9351 0,'198'0'266,"50"25"-235,-173 0-15,-1-25-16,-49 0 15,99 0 32,-99 0-31,0 0 15,24 0 32,51 0-16,-26 0 15,25 0 1,-74 0-63,0 0 15,74 0 16,-25 0 235,472 0-219,-323 0-16,-173 0-31,-25 0 16,24 0-1,-24 0 64,25 0 14,247 0-30,-197 0-48,24 25-15,372 49 47,-447-74 219,423 0-219,-373 0-16,-50 0-31,200 25 47,-125-25-31,-25 0-16,0 0 31,-25 0-16,-49 0 17,0 0-32,25 0 15,-1 0 1,1 0 0,-25 0-1,-1 0 1,448-50 281,-323 50-250,-100 0-32,1 0 1,-25 0 15,24-24 0,75-1 16,372-124 16,-446 124-63,0 25 15,98 0 17,-73 0-17,-1 0-15,-24 0 16,24 0-1,-24 0 1,-1 0 0,-24 0-1,25 0 1,-25 0 0,-1 0-1,1 0 1,0 0-1,25 0 17,-50 248 436,322 596-452</inkml:trace>
  <inkml:trace contextRef="#ctx0" brushRef="#br0" timeOffset="168348.62">20712 11708 0,'25'0'265,"49"0"-249,1 0 15,-26 0-15,50 0 15,-49 0 32,49 0-16,-74 0-47,49 0 31,1 0-16,-26 0 1,-24 0-16,0 0 16,0 0 62,49 0-16,1 0 1,222 0-16,-148 0 15,-50 25-15,-49-25-47,-25 24 16,0-24 31,-1 0 46,1 0 595,25 0-641,-25 0 62,99 0-62,-100 0 15,26 0 79,-25 0-94,24 0 375,51-24-375,-51-26-47,472-74 31,-273 25 0,-173 99-15,-51 0-1,1 0 17,0 0 30,0 0 94</inkml:trace>
  <inkml:trace contextRef="#ctx0" brushRef="#br0" timeOffset="179915.43">3820 13990 0,'25'0'187,"49"-75"-156,25 26-15,-24 24 0,-1 0-1,25 25 16,-49 0-15,74-25 0,-74 25-1,-1 0 1,1 0 0,74 0-1,-75-24 1,1 24-1,25 0 1,73 0 0,-73 0-1,-26 0 17,-24 0-17,0 0 95,25 0 30,24 0-77,-49 24-48,173 1 48,-173-25-48,49 0 1,26 0 15,-26 25 16,-49-25-47,0 0 16,124 0 62,148-25 250,-49 25-281,-198 0-31,24 0-1,199 0 16,-124 0-15,74 0 0,-173 0-1,-1 0 1,-24 0 0,25 0-1,-25 0 1,24 0-1,-24 0 1,0 0-16,0 0 31,-25-25-15,49 25 15,26-24-15,24 24 265,372 0-234,-248 0-31,125 74-16,-150-74 15,50 50 16,-173-50-31,-26 0 16,-24 0 0,0 0-1,0 0 1,-1 0 0,1 0-1,595-124 360,124 74-328,-620 25-16,-99 25-15,25 0 0,24 0-1,-24 0 1,0 0-1,-26 0 1,1 0 31,25 0 265,49 25-249,50-25-32,-100 0-31,-24 0 31,99 0 79,-99 0-48,74 0 1,50 0-1,-99 0-46,-25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0925D-ECF7-4B57-90A4-FAEBCF2B25B0}"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38914-B718-4CA2-AFAC-A0DD3C18544F}" type="slidenum">
              <a:rPr lang="en-US" smtClean="0"/>
              <a:t>‹#›</a:t>
            </a:fld>
            <a:endParaRPr lang="en-US"/>
          </a:p>
        </p:txBody>
      </p:sp>
    </p:spTree>
    <p:extLst>
      <p:ext uri="{BB962C8B-B14F-4D97-AF65-F5344CB8AC3E}">
        <p14:creationId xmlns:p14="http://schemas.microsoft.com/office/powerpoint/2010/main" val="122998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Growth: Communication traffic, both local (within a building or building complex) and</a:t>
            </a:r>
          </a:p>
          <a:p>
            <a:r>
              <a:rPr lang="en-US" dirty="0"/>
              <a:t>long distance, both </a:t>
            </a:r>
            <a:r>
              <a:rPr lang="en-US" dirty="0" err="1"/>
              <a:t>voice,video</a:t>
            </a:r>
            <a:r>
              <a:rPr lang="en-US" dirty="0"/>
              <a:t> and data, has been growing at a high and steady rate for</a:t>
            </a:r>
          </a:p>
          <a:p>
            <a:r>
              <a:rPr lang="en-US" dirty="0"/>
              <a:t>decades.</a:t>
            </a:r>
          </a:p>
          <a:p>
            <a:pPr algn="l"/>
            <a:r>
              <a:rPr lang="en-US" sz="1800" b="0" i="0" u="none" strike="noStrike" baseline="0" dirty="0">
                <a:latin typeface="TimesTen-Roman"/>
              </a:rPr>
              <a:t>development of new Services: </a:t>
            </a:r>
            <a:r>
              <a:rPr lang="en-US" dirty="0"/>
              <a:t>As businesses rely more and more on information technology, the range of</a:t>
            </a:r>
          </a:p>
          <a:p>
            <a:r>
              <a:rPr lang="en-US" dirty="0"/>
              <a:t>services </a:t>
            </a:r>
            <a:r>
              <a:rPr lang="en-US" dirty="0" err="1"/>
              <a:t>expands.This</a:t>
            </a:r>
            <a:r>
              <a:rPr lang="en-US" dirty="0"/>
              <a:t> increases the demand for high-capacity networking and transmission</a:t>
            </a:r>
          </a:p>
          <a:p>
            <a:r>
              <a:rPr lang="en-US" dirty="0"/>
              <a:t>facilities. In turn, the continuing growth in high-speed network offerings</a:t>
            </a:r>
          </a:p>
          <a:p>
            <a:r>
              <a:rPr lang="en-US" dirty="0"/>
              <a:t>with the continuing drop in prices encourages the expansion of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advances in technology: Advancement</a:t>
            </a:r>
            <a:r>
              <a:rPr lang="en-US" dirty="0"/>
              <a:t> in technology enable the provision of increasing traffic capacity</a:t>
            </a:r>
          </a:p>
          <a:p>
            <a:r>
              <a:rPr lang="en-US" dirty="0"/>
              <a:t>and the support of a wide range of services.</a:t>
            </a:r>
          </a:p>
        </p:txBody>
      </p:sp>
      <p:sp>
        <p:nvSpPr>
          <p:cNvPr id="4" name="Slide Number Placeholder 3"/>
          <p:cNvSpPr>
            <a:spLocks noGrp="1"/>
          </p:cNvSpPr>
          <p:nvPr>
            <p:ph type="sldNum" sz="quarter" idx="5"/>
          </p:nvPr>
        </p:nvSpPr>
        <p:spPr/>
        <p:txBody>
          <a:bodyPr/>
          <a:lstStyle/>
          <a:p>
            <a:fld id="{BED38914-B718-4CA2-AFAC-A0DD3C18544F}" type="slidenum">
              <a:rPr lang="en-US" smtClean="0"/>
              <a:t>7</a:t>
            </a:fld>
            <a:endParaRPr lang="en-US"/>
          </a:p>
        </p:txBody>
      </p:sp>
    </p:spTree>
    <p:extLst>
      <p:ext uri="{BB962C8B-B14F-4D97-AF65-F5344CB8AC3E}">
        <p14:creationId xmlns:p14="http://schemas.microsoft.com/office/powerpoint/2010/main" val="418103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Transmitter: the data generated by a source system are not transmitted directly in the form in which they were generated. Rather, a transmitter transforms and encodes the information in such a way as to produce electromagnetic signals that can be transmitted across some sort of transmission system.</a:t>
            </a:r>
          </a:p>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9</a:t>
            </a:fld>
            <a:endParaRPr lang="en-US"/>
          </a:p>
        </p:txBody>
      </p:sp>
    </p:spTree>
    <p:extLst>
      <p:ext uri="{BB962C8B-B14F-4D97-AF65-F5344CB8AC3E}">
        <p14:creationId xmlns:p14="http://schemas.microsoft.com/office/powerpoint/2010/main" val="392651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Receiver: </a:t>
            </a:r>
            <a:r>
              <a:rPr lang="en-US" sz="1200" dirty="0">
                <a:latin typeface="Times New Roman" panose="02020603050405020304" pitchFamily="18" charset="0"/>
                <a:cs typeface="Times New Roman" panose="02020603050405020304" pitchFamily="18" charset="0"/>
              </a:rPr>
              <a:t>The receiver accepts the signal from the transmission system and converts it into a form that can be handled by the destination device. </a:t>
            </a:r>
          </a:p>
          <a:p>
            <a:pPr algn="just"/>
            <a:r>
              <a:rPr lang="en-US" sz="1200" dirty="0">
                <a:latin typeface="Times New Roman" panose="02020603050405020304" pitchFamily="18" charset="0"/>
                <a:cs typeface="Times New Roman" panose="02020603050405020304" pitchFamily="18" charset="0"/>
              </a:rPr>
              <a:t>For example, a modem will accept an analog signal coming from a network or transmission line and convert it into a digital bit stream.</a:t>
            </a:r>
          </a:p>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10</a:t>
            </a:fld>
            <a:endParaRPr lang="en-US"/>
          </a:p>
        </p:txBody>
      </p:sp>
    </p:spTree>
    <p:extLst>
      <p:ext uri="{BB962C8B-B14F-4D97-AF65-F5344CB8AC3E}">
        <p14:creationId xmlns:p14="http://schemas.microsoft.com/office/powerpoint/2010/main" val="118116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11</a:t>
            </a:fld>
            <a:endParaRPr lang="en-US"/>
          </a:p>
        </p:txBody>
      </p:sp>
    </p:spTree>
    <p:extLst>
      <p:ext uri="{BB962C8B-B14F-4D97-AF65-F5344CB8AC3E}">
        <p14:creationId xmlns:p14="http://schemas.microsoft.com/office/powerpoint/2010/main" val="15238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b="1" dirty="0">
                <a:latin typeface="Times" panose="02020603050405020304" pitchFamily="18" charset="0"/>
              </a:rPr>
              <a:t>transmission system utilization</a:t>
            </a:r>
            <a:r>
              <a:rPr lang="en-US" altLang="en-US" dirty="0">
                <a:latin typeface="Times" panose="02020603050405020304" pitchFamily="18" charset="0"/>
              </a:rPr>
              <a:t> - need to make efficient use of transmission facilities typically shared among a number of communicating devices</a:t>
            </a:r>
          </a:p>
          <a:p>
            <a:pPr>
              <a:buFontTx/>
              <a:buChar char="•"/>
            </a:pPr>
            <a:r>
              <a:rPr lang="en-US" altLang="en-US" dirty="0">
                <a:latin typeface="Times" panose="02020603050405020304" pitchFamily="18" charset="0"/>
              </a:rPr>
              <a:t>a device must </a:t>
            </a:r>
            <a:r>
              <a:rPr lang="en-US" altLang="en-US" b="1" dirty="0">
                <a:latin typeface="Times" panose="02020603050405020304" pitchFamily="18" charset="0"/>
              </a:rPr>
              <a:t>interface</a:t>
            </a:r>
            <a:r>
              <a:rPr lang="en-US" altLang="en-US" dirty="0">
                <a:latin typeface="Times" panose="02020603050405020304" pitchFamily="18" charset="0"/>
              </a:rPr>
              <a:t> with the transmission system</a:t>
            </a:r>
          </a:p>
          <a:p>
            <a:pPr>
              <a:buFontTx/>
              <a:buChar char="•"/>
            </a:pPr>
            <a:r>
              <a:rPr lang="en-US" altLang="en-US" dirty="0">
                <a:latin typeface="Times" panose="02020603050405020304" pitchFamily="18" charset="0"/>
              </a:rPr>
              <a:t>once an interface is established, </a:t>
            </a:r>
            <a:r>
              <a:rPr lang="en-US" altLang="en-US" b="1" dirty="0">
                <a:latin typeface="Times" panose="02020603050405020304" pitchFamily="18" charset="0"/>
              </a:rPr>
              <a:t>signal generation</a:t>
            </a:r>
            <a:r>
              <a:rPr lang="en-US" altLang="en-US" dirty="0">
                <a:latin typeface="Times" panose="02020603050405020304" pitchFamily="18" charset="0"/>
              </a:rPr>
              <a:t> is required for communication</a:t>
            </a:r>
          </a:p>
          <a:p>
            <a:pPr>
              <a:buFontTx/>
              <a:buChar char="•"/>
            </a:pPr>
            <a:r>
              <a:rPr lang="en-US" altLang="en-US" dirty="0">
                <a:latin typeface="Times" panose="02020603050405020304" pitchFamily="18" charset="0"/>
              </a:rPr>
              <a:t>there must be </a:t>
            </a:r>
            <a:r>
              <a:rPr lang="en-US" altLang="en-US" b="1" dirty="0">
                <a:latin typeface="Times" panose="02020603050405020304" pitchFamily="18" charset="0"/>
              </a:rPr>
              <a:t>synchronization</a:t>
            </a:r>
            <a:r>
              <a:rPr lang="en-US" altLang="en-US" dirty="0">
                <a:latin typeface="Times" panose="02020603050405020304" pitchFamily="18" charset="0"/>
              </a:rPr>
              <a:t> between transmitter and receiver, to determine when a signal begins to arrive and when it ends</a:t>
            </a:r>
          </a:p>
          <a:p>
            <a:pPr>
              <a:buFontTx/>
              <a:buChar char="•"/>
            </a:pPr>
            <a:r>
              <a:rPr lang="en-US" altLang="en-US" dirty="0">
                <a:latin typeface="Times" panose="02020603050405020304" pitchFamily="18" charset="0"/>
              </a:rPr>
              <a:t>there is a variety of requirements for communication between two parties that might be collected under the term </a:t>
            </a:r>
            <a:r>
              <a:rPr lang="en-US" altLang="en-US" b="1" dirty="0">
                <a:latin typeface="Times" panose="02020603050405020304" pitchFamily="18" charset="0"/>
              </a:rPr>
              <a:t>exchange management</a:t>
            </a:r>
          </a:p>
          <a:p>
            <a:pPr>
              <a:buFontTx/>
              <a:buChar char="•"/>
            </a:pPr>
            <a:r>
              <a:rPr lang="en-US" altLang="en-US" b="1" dirty="0">
                <a:latin typeface="Times" panose="02020603050405020304" pitchFamily="18" charset="0"/>
              </a:rPr>
              <a:t>Error detection and correction</a:t>
            </a:r>
            <a:r>
              <a:rPr lang="en-US" altLang="en-US" dirty="0">
                <a:latin typeface="Times" panose="02020603050405020304" pitchFamily="18" charset="0"/>
              </a:rPr>
              <a:t> are required in circumstances where errors cannot be tolerated</a:t>
            </a:r>
          </a:p>
          <a:p>
            <a:pPr>
              <a:buFontTx/>
              <a:buChar char="•"/>
            </a:pPr>
            <a:r>
              <a:rPr lang="en-US" altLang="en-US" b="1" dirty="0">
                <a:latin typeface="Times" panose="02020603050405020304" pitchFamily="18" charset="0"/>
              </a:rPr>
              <a:t>Flow control</a:t>
            </a:r>
            <a:r>
              <a:rPr lang="en-US" altLang="en-US" dirty="0">
                <a:latin typeface="Times" panose="02020603050405020304" pitchFamily="18" charset="0"/>
              </a:rPr>
              <a:t> is required to assure that the source does not overwhelm the destination by sending data faster than they can be processed and absorbed</a:t>
            </a:r>
          </a:p>
          <a:p>
            <a:pPr>
              <a:buFontTx/>
              <a:buChar char="•"/>
            </a:pPr>
            <a:r>
              <a:rPr lang="en-US" altLang="en-US" b="1" dirty="0">
                <a:latin typeface="Times" panose="02020603050405020304" pitchFamily="18" charset="0"/>
              </a:rPr>
              <a:t>addressing</a:t>
            </a:r>
            <a:r>
              <a:rPr lang="en-US" altLang="en-US" dirty="0">
                <a:latin typeface="Times" panose="02020603050405020304" pitchFamily="18" charset="0"/>
              </a:rPr>
              <a:t> and </a:t>
            </a:r>
            <a:r>
              <a:rPr lang="en-US" altLang="en-US" b="1" dirty="0">
                <a:latin typeface="Times" panose="02020603050405020304" pitchFamily="18" charset="0"/>
              </a:rPr>
              <a:t>routing</a:t>
            </a:r>
            <a:r>
              <a:rPr lang="en-US" altLang="en-US" dirty="0">
                <a:latin typeface="Times" panose="02020603050405020304" pitchFamily="18" charset="0"/>
              </a:rPr>
              <a:t>, so a source system can indicate the identity of the intended destination, and can choose a specific route through this network </a:t>
            </a:r>
          </a:p>
          <a:p>
            <a:pPr>
              <a:buFontTx/>
              <a:buChar char="•"/>
            </a:pPr>
            <a:r>
              <a:rPr lang="en-US" altLang="en-US" b="1" dirty="0">
                <a:latin typeface="Times" panose="02020603050405020304" pitchFamily="18" charset="0"/>
              </a:rPr>
              <a:t>Recovery</a:t>
            </a:r>
            <a:r>
              <a:rPr lang="en-US" altLang="en-US" dirty="0">
                <a:latin typeface="Times" panose="02020603050405020304" pitchFamily="18" charset="0"/>
              </a:rPr>
              <a:t> allows an interrupted transaction to resume activity at the point of interruption or to condition prior to the beginning of the exchange</a:t>
            </a:r>
          </a:p>
          <a:p>
            <a:pPr>
              <a:buFontTx/>
              <a:buChar char="•"/>
            </a:pPr>
            <a:r>
              <a:rPr lang="en-US" altLang="en-US" b="1" dirty="0">
                <a:latin typeface="Times" panose="02020603050405020304" pitchFamily="18" charset="0"/>
              </a:rPr>
              <a:t>Message formatting</a:t>
            </a:r>
            <a:r>
              <a:rPr lang="en-US" altLang="en-US" dirty="0">
                <a:latin typeface="Times" panose="02020603050405020304" pitchFamily="18" charset="0"/>
              </a:rPr>
              <a:t> has to do with an agreement between two parties as to the form of the data to be exchanged or transmitted</a:t>
            </a:r>
          </a:p>
          <a:p>
            <a:pPr>
              <a:buFontTx/>
              <a:buChar char="•"/>
            </a:pPr>
            <a:r>
              <a:rPr lang="en-US" altLang="en-US" dirty="0">
                <a:latin typeface="Times" panose="02020603050405020304" pitchFamily="18" charset="0"/>
              </a:rPr>
              <a:t>Frequently need to provide some measure of </a:t>
            </a:r>
            <a:r>
              <a:rPr lang="en-US" altLang="en-US" b="1" dirty="0">
                <a:latin typeface="Times" panose="02020603050405020304" pitchFamily="18" charset="0"/>
              </a:rPr>
              <a:t>security</a:t>
            </a:r>
            <a:r>
              <a:rPr lang="en-US" altLang="en-US" dirty="0">
                <a:latin typeface="Times" panose="02020603050405020304" pitchFamily="18" charset="0"/>
              </a:rPr>
              <a:t> in a data communications system</a:t>
            </a:r>
          </a:p>
          <a:p>
            <a:pPr>
              <a:buFontTx/>
              <a:buChar char="•"/>
            </a:pPr>
            <a:r>
              <a:rPr lang="en-US" altLang="en-US" b="1" dirty="0">
                <a:latin typeface="Times" panose="02020603050405020304" pitchFamily="18" charset="0"/>
              </a:rPr>
              <a:t>Network management</a:t>
            </a:r>
            <a:r>
              <a:rPr lang="en-US" altLang="en-US" dirty="0">
                <a:latin typeface="Times" panose="02020603050405020304" pitchFamily="18" charset="0"/>
              </a:rPr>
              <a:t> capabilities are needed to configure the system, monitor its status, react to failures and overloads, and plan intelligently for future growth</a:t>
            </a:r>
          </a:p>
          <a:p>
            <a:endParaRPr lang="en-US" altLang="en-US" dirty="0">
              <a:latin typeface="Times" panose="02020603050405020304" pitchFamily="18" charset="0"/>
            </a:endParaRPr>
          </a:p>
          <a:p>
            <a:r>
              <a:rPr lang="en-US" altLang="en-US" dirty="0">
                <a:latin typeface="Times" panose="02020603050405020304" pitchFamily="18" charset="0"/>
              </a:rPr>
              <a:t>See have gone from the simple idea of data communication between source and destination to a rather formidable list of data communications tasks.</a:t>
            </a:r>
          </a:p>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12</a:t>
            </a:fld>
            <a:endParaRPr lang="en-US"/>
          </a:p>
        </p:txBody>
      </p:sp>
    </p:spTree>
    <p:extLst>
      <p:ext uri="{BB962C8B-B14F-4D97-AF65-F5344CB8AC3E}">
        <p14:creationId xmlns:p14="http://schemas.microsoft.com/office/powerpoint/2010/main" val="298958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a:extLst>
              <a:ext uri="{FF2B5EF4-FFF2-40B4-BE49-F238E27FC236}">
                <a16:creationId xmlns:a16="http://schemas.microsoft.com/office/drawing/2014/main" id="{E0EB5263-2774-3640-0E60-B95A91FF21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0485341-8AEC-439A-A61C-497B109C1E1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79" name="Rectangle 2">
            <a:extLst>
              <a:ext uri="{FF2B5EF4-FFF2-40B4-BE49-F238E27FC236}">
                <a16:creationId xmlns:a16="http://schemas.microsoft.com/office/drawing/2014/main" id="{45295315-3382-95A7-866F-09AB1D403DC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F3C2EA8-4D39-01CA-D97E-AD79B6F808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New Roman" panose="02020603050405020304" pitchFamily="18" charset="0"/>
              </a:rPr>
              <a:t>The process is modeled as follows:</a:t>
            </a:r>
          </a:p>
          <a:p>
            <a:pPr>
              <a:buFontTx/>
              <a:buChar char="•"/>
            </a:pPr>
            <a:r>
              <a:rPr lang="en-US" altLang="en-US" dirty="0">
                <a:latin typeface="Times New Roman" panose="02020603050405020304" pitchFamily="18" charset="0"/>
              </a:rPr>
              <a:t>user keys in message m comprising bits g buffered in source PC memory</a:t>
            </a:r>
          </a:p>
          <a:p>
            <a:pPr>
              <a:buFontTx/>
              <a:buChar char="•"/>
            </a:pPr>
            <a:r>
              <a:rPr lang="en-US" altLang="en-US" dirty="0">
                <a:latin typeface="Times New Roman" panose="02020603050405020304" pitchFamily="18" charset="0"/>
              </a:rPr>
              <a:t>input data is transferred to I/O device (transmitter) as sequence of bits g(t) using voltage shifts</a:t>
            </a:r>
          </a:p>
          <a:p>
            <a:pPr>
              <a:buFontTx/>
              <a:buChar char="•"/>
            </a:pPr>
            <a:r>
              <a:rPr lang="en-US" altLang="en-US" dirty="0">
                <a:latin typeface="Times New Roman" panose="02020603050405020304" pitchFamily="18" charset="0"/>
              </a:rPr>
              <a:t>transmitter converts these into a signal s(t) suitable for transmission media being used</a:t>
            </a:r>
          </a:p>
          <a:p>
            <a:pPr>
              <a:buFontTx/>
              <a:buChar char="•"/>
            </a:pPr>
            <a:r>
              <a:rPr lang="en-US" altLang="en-US" dirty="0">
                <a:latin typeface="Times New Roman" panose="02020603050405020304" pitchFamily="18" charset="0"/>
              </a:rPr>
              <a:t>whilst transiting media signal may be impaired so received signal r(t) may differ from s(t)</a:t>
            </a:r>
          </a:p>
          <a:p>
            <a:pPr>
              <a:buFontTx/>
              <a:buChar char="•"/>
            </a:pPr>
            <a:r>
              <a:rPr lang="en-US" altLang="en-US" dirty="0">
                <a:latin typeface="Times New Roman" panose="02020603050405020304" pitchFamily="18" charset="0"/>
              </a:rPr>
              <a:t>receiver decodes signal recovering g’(t) as estimate of original g(t)</a:t>
            </a:r>
          </a:p>
          <a:p>
            <a:pPr>
              <a:buFontTx/>
              <a:buChar char="•"/>
            </a:pPr>
            <a:r>
              <a:rPr lang="en-US" altLang="en-US" dirty="0">
                <a:latin typeface="Times New Roman" panose="02020603050405020304" pitchFamily="18" charset="0"/>
              </a:rPr>
              <a:t>which is buffered in destination PC memory as bits g’ being the received message m’</a:t>
            </a:r>
          </a:p>
          <a:p>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E75B57-72AE-4426-AAD2-BFB90341F8CD}"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45105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91823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336487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93DE571D-8051-7122-249D-A2867284993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id="{B83527C5-9144-2D5A-6C8A-3E744973E1D3}"/>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id="{CA8FDFEE-80F9-8B84-416F-E3A07919DFF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id="{FDCBD224-53EE-3805-3C89-6D2D5D2D0DA0}"/>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id="{49FEF91A-AEB8-870D-2409-31C56BBC263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id="{648D4C4E-AD68-FB13-02A7-E76F207242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F9E437F3-AFE2-0959-B0B3-AE7364D74F05}"/>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5821944A-B5C9-2DE1-D8B9-97868CEC084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2A231E8A-FA2B-24BC-1873-0DBBE0DFB176}"/>
              </a:ext>
            </a:extLst>
          </p:cNvPr>
          <p:cNvSpPr>
            <a:spLocks noGrp="1"/>
          </p:cNvSpPr>
          <p:nvPr>
            <p:ph type="sldNum" sz="quarter" idx="12"/>
          </p:nvPr>
        </p:nvSpPr>
        <p:spPr/>
        <p:txBody>
          <a:bodyPr/>
          <a:lstStyle>
            <a:lvl1pPr>
              <a:defRPr smtClean="0">
                <a:solidFill>
                  <a:srgbClr val="FFFFFF"/>
                </a:solidFill>
              </a:defRPr>
            </a:lvl1pPr>
          </a:lstStyle>
          <a:p>
            <a:pPr>
              <a:defRPr/>
            </a:pPr>
            <a:fld id="{F6A511F8-37B9-48B9-B947-235704737190}" type="slidenum">
              <a:rPr lang="en-US" altLang="en-US"/>
              <a:pPr>
                <a:defRPr/>
              </a:pPr>
              <a:t>‹#›</a:t>
            </a:fld>
            <a:endParaRPr lang="en-US" altLang="en-US"/>
          </a:p>
        </p:txBody>
      </p:sp>
    </p:spTree>
    <p:extLst>
      <p:ext uri="{BB962C8B-B14F-4D97-AF65-F5344CB8AC3E}">
        <p14:creationId xmlns:p14="http://schemas.microsoft.com/office/powerpoint/2010/main" val="252584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738A5941-4FEE-8FE4-1448-3763711ECE4F}"/>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2E785351-F359-3F6D-8DAB-BBDD823CC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A75FE57C-215A-BA7C-B0E4-5DF3A27A0225}"/>
              </a:ext>
            </a:extLst>
          </p:cNvPr>
          <p:cNvSpPr>
            <a:spLocks noGrp="1"/>
          </p:cNvSpPr>
          <p:nvPr>
            <p:ph type="sldNum" sz="quarter" idx="12"/>
          </p:nvPr>
        </p:nvSpPr>
        <p:spPr/>
        <p:txBody>
          <a:bodyPr/>
          <a:lstStyle>
            <a:lvl1pPr>
              <a:defRPr/>
            </a:lvl1pPr>
          </a:lstStyle>
          <a:p>
            <a:pPr>
              <a:defRPr/>
            </a:pPr>
            <a:fld id="{2881DEB6-4CD9-4106-8A30-346278B2833F}" type="slidenum">
              <a:rPr lang="en-US" altLang="en-US"/>
              <a:pPr>
                <a:defRPr/>
              </a:pPr>
              <a:t>‹#›</a:t>
            </a:fld>
            <a:endParaRPr lang="en-US" altLang="en-US"/>
          </a:p>
        </p:txBody>
      </p:sp>
    </p:spTree>
    <p:extLst>
      <p:ext uri="{BB962C8B-B14F-4D97-AF65-F5344CB8AC3E}">
        <p14:creationId xmlns:p14="http://schemas.microsoft.com/office/powerpoint/2010/main" val="174684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E0410ED6-1EAD-58FC-2A93-D0AFA92F01A7}"/>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id="{14481137-9C83-49AE-CF72-3340792BAE15}"/>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59465BE7-C0BD-15F9-ACFE-BD01AE797FA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5F32EEA8-A3EC-579B-BC05-BA442CB49C8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ED198189-F236-598C-DC6E-7A88D979E2FB}"/>
              </a:ext>
            </a:extLst>
          </p:cNvPr>
          <p:cNvSpPr>
            <a:spLocks noGrp="1"/>
          </p:cNvSpPr>
          <p:nvPr>
            <p:ph type="sldNum" sz="quarter" idx="12"/>
          </p:nvPr>
        </p:nvSpPr>
        <p:spPr/>
        <p:txBody>
          <a:bodyPr/>
          <a:lstStyle>
            <a:lvl1pPr>
              <a:defRPr smtClean="0"/>
            </a:lvl1pPr>
          </a:lstStyle>
          <a:p>
            <a:pPr>
              <a:defRPr/>
            </a:pPr>
            <a:fld id="{C8A54EB0-35B3-448C-BB98-431FB81D0C76}" type="slidenum">
              <a:rPr lang="en-US" altLang="en-US"/>
              <a:pPr>
                <a:defRPr/>
              </a:pPr>
              <a:t>‹#›</a:t>
            </a:fld>
            <a:endParaRPr lang="en-US" altLang="en-US"/>
          </a:p>
        </p:txBody>
      </p:sp>
    </p:spTree>
    <p:extLst>
      <p:ext uri="{BB962C8B-B14F-4D97-AF65-F5344CB8AC3E}">
        <p14:creationId xmlns:p14="http://schemas.microsoft.com/office/powerpoint/2010/main" val="324258348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D0309764-EF7A-BC64-F6F9-036241818932}"/>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id="{C8A62AAF-39F2-1D16-B8E2-EC055473058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id="{7EC824ED-F47E-E90F-DA7A-831C3EB9BCC0}"/>
              </a:ext>
            </a:extLst>
          </p:cNvPr>
          <p:cNvSpPr>
            <a:spLocks noGrp="1"/>
          </p:cNvSpPr>
          <p:nvPr>
            <p:ph type="sldNum" sz="quarter" idx="12"/>
          </p:nvPr>
        </p:nvSpPr>
        <p:spPr/>
        <p:txBody>
          <a:bodyPr/>
          <a:lstStyle>
            <a:lvl1pPr>
              <a:defRPr smtClean="0"/>
            </a:lvl1pPr>
          </a:lstStyle>
          <a:p>
            <a:pPr>
              <a:defRPr/>
            </a:pPr>
            <a:fld id="{8CED7E4F-83B1-4C5A-A0C8-F9555306611C}" type="slidenum">
              <a:rPr lang="en-US" altLang="en-US"/>
              <a:pPr>
                <a:defRPr/>
              </a:pPr>
              <a:t>‹#›</a:t>
            </a:fld>
            <a:endParaRPr lang="en-US" altLang="en-US"/>
          </a:p>
        </p:txBody>
      </p:sp>
    </p:spTree>
    <p:extLst>
      <p:ext uri="{BB962C8B-B14F-4D97-AF65-F5344CB8AC3E}">
        <p14:creationId xmlns:p14="http://schemas.microsoft.com/office/powerpoint/2010/main" val="50301322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BE656-5B36-9C97-BDBC-790901C156D4}"/>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13569BC9-C531-77F0-399F-9D8A6F719AA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04E681ED-1425-6687-6118-2451C06D322B}"/>
              </a:ext>
            </a:extLst>
          </p:cNvPr>
          <p:cNvSpPr>
            <a:spLocks noGrp="1"/>
          </p:cNvSpPr>
          <p:nvPr>
            <p:ph type="sldNum" sz="quarter" idx="12"/>
          </p:nvPr>
        </p:nvSpPr>
        <p:spPr/>
        <p:txBody>
          <a:bodyPr/>
          <a:lstStyle>
            <a:lvl1pPr>
              <a:defRPr smtClean="0"/>
            </a:lvl1pPr>
          </a:lstStyle>
          <a:p>
            <a:pPr>
              <a:defRPr/>
            </a:pPr>
            <a:fld id="{47E3033E-DE60-4184-8545-C8191545F457}" type="slidenum">
              <a:rPr lang="en-US" altLang="en-US"/>
              <a:pPr>
                <a:defRPr/>
              </a:pPr>
              <a:t>‹#›</a:t>
            </a:fld>
            <a:endParaRPr lang="en-US" altLang="en-US"/>
          </a:p>
        </p:txBody>
      </p:sp>
    </p:spTree>
    <p:extLst>
      <p:ext uri="{BB962C8B-B14F-4D97-AF65-F5344CB8AC3E}">
        <p14:creationId xmlns:p14="http://schemas.microsoft.com/office/powerpoint/2010/main" val="397699106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C0EEDFEE-8FDE-3562-D7E0-78D16A1E6B1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id="{06942811-43CC-C676-1143-9EE1C7A1AE04}"/>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id="{D2547D61-19DA-13EB-2C25-6964150E2305}"/>
              </a:ext>
            </a:extLst>
          </p:cNvPr>
          <p:cNvSpPr>
            <a:spLocks noGrp="1"/>
          </p:cNvSpPr>
          <p:nvPr>
            <p:ph type="sldNum" sz="quarter" idx="12"/>
          </p:nvPr>
        </p:nvSpPr>
        <p:spPr/>
        <p:txBody>
          <a:bodyPr/>
          <a:lstStyle>
            <a:lvl1pPr>
              <a:defRPr smtClean="0"/>
            </a:lvl1pPr>
          </a:lstStyle>
          <a:p>
            <a:pPr>
              <a:defRPr/>
            </a:pPr>
            <a:fld id="{B0E1EDE5-3ABB-481C-8DAD-7E63EBCB24AF}" type="slidenum">
              <a:rPr lang="en-US" altLang="en-US"/>
              <a:pPr>
                <a:defRPr/>
              </a:pPr>
              <a:t>‹#›</a:t>
            </a:fld>
            <a:endParaRPr lang="en-US" altLang="en-US"/>
          </a:p>
        </p:txBody>
      </p:sp>
    </p:spTree>
    <p:extLst>
      <p:ext uri="{BB962C8B-B14F-4D97-AF65-F5344CB8AC3E}">
        <p14:creationId xmlns:p14="http://schemas.microsoft.com/office/powerpoint/2010/main" val="95010511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4CB7394F-9D78-492F-7AB7-0929308BCB4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3B4AE8CD-4BDA-415A-584D-A761C86EFFD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469B1AAE-673C-937C-BFBD-B2C9EC78C79E}"/>
              </a:ext>
            </a:extLst>
          </p:cNvPr>
          <p:cNvSpPr>
            <a:spLocks noGrp="1"/>
          </p:cNvSpPr>
          <p:nvPr>
            <p:ph type="sldNum" sz="quarter" idx="12"/>
          </p:nvPr>
        </p:nvSpPr>
        <p:spPr/>
        <p:txBody>
          <a:bodyPr/>
          <a:lstStyle>
            <a:lvl1pPr>
              <a:defRPr/>
            </a:lvl1pPr>
          </a:lstStyle>
          <a:p>
            <a:pPr>
              <a:defRPr/>
            </a:pPr>
            <a:fld id="{4E52E28D-4FB2-4982-AA9E-B7BB3FEB82BA}" type="slidenum">
              <a:rPr lang="en-US" altLang="en-US"/>
              <a:pPr>
                <a:defRPr/>
              </a:pPr>
              <a:t>‹#›</a:t>
            </a:fld>
            <a:endParaRPr lang="en-US" altLang="en-US"/>
          </a:p>
        </p:txBody>
      </p:sp>
    </p:spTree>
    <p:extLst>
      <p:ext uri="{BB962C8B-B14F-4D97-AF65-F5344CB8AC3E}">
        <p14:creationId xmlns:p14="http://schemas.microsoft.com/office/powerpoint/2010/main" val="1915614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E5B8FB-A17B-71DB-FAC3-C619A3AC2386}"/>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1D3DB4E4-FA8C-1DE6-444A-52253850F07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06E38E81-E3FD-BAF7-BDBE-1ADAF1ED0560}"/>
              </a:ext>
            </a:extLst>
          </p:cNvPr>
          <p:cNvSpPr>
            <a:spLocks noGrp="1"/>
          </p:cNvSpPr>
          <p:nvPr>
            <p:ph type="sldNum" sz="quarter" idx="12"/>
          </p:nvPr>
        </p:nvSpPr>
        <p:spPr/>
        <p:txBody>
          <a:bodyPr/>
          <a:lstStyle>
            <a:lvl1pPr>
              <a:defRPr smtClean="0"/>
            </a:lvl1pPr>
          </a:lstStyle>
          <a:p>
            <a:pPr>
              <a:defRPr/>
            </a:pPr>
            <a:fld id="{B166CE58-F174-44B5-B9A1-4E707085EADC}" type="slidenum">
              <a:rPr lang="en-US" altLang="en-US"/>
              <a:pPr>
                <a:defRPr/>
              </a:pPr>
              <a:t>‹#›</a:t>
            </a:fld>
            <a:endParaRPr lang="en-US" altLang="en-US"/>
          </a:p>
        </p:txBody>
      </p:sp>
    </p:spTree>
    <p:extLst>
      <p:ext uri="{BB962C8B-B14F-4D97-AF65-F5344CB8AC3E}">
        <p14:creationId xmlns:p14="http://schemas.microsoft.com/office/powerpoint/2010/main" val="6538407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185899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7D303D30-3F14-BD4A-BE78-05C2F0498FE3}"/>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id="{711EF36D-1918-E1A4-1C51-302AA92F963B}"/>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id="{AEE6EF83-647F-A296-A33F-FE46B02A1D6B}"/>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id="{21799CFA-1678-7343-FCAA-F0B1CC910D2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B8BEFD15-DA57-D794-771B-9F5F73AB79C3}"/>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id="{FE07F78C-10F9-2668-4C32-57CA73CD328E}"/>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FBC35A84-6E26-37DA-ED9F-7D5CC3057EC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7E8417B8-5280-301A-31D2-56EE41ABA54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2AFA565C-A52A-01D1-D0EA-946479C724AC}"/>
              </a:ext>
            </a:extLst>
          </p:cNvPr>
          <p:cNvSpPr>
            <a:spLocks noGrp="1"/>
          </p:cNvSpPr>
          <p:nvPr>
            <p:ph type="sldNum" sz="quarter" idx="12"/>
          </p:nvPr>
        </p:nvSpPr>
        <p:spPr/>
        <p:txBody>
          <a:bodyPr/>
          <a:lstStyle>
            <a:lvl1pPr>
              <a:defRPr smtClean="0"/>
            </a:lvl1pPr>
          </a:lstStyle>
          <a:p>
            <a:pPr>
              <a:defRPr/>
            </a:pPr>
            <a:fld id="{FB659950-A610-47EE-9636-B84E162D81D8}" type="slidenum">
              <a:rPr lang="en-US" altLang="en-US"/>
              <a:pPr>
                <a:defRPr/>
              </a:pPr>
              <a:t>‹#›</a:t>
            </a:fld>
            <a:endParaRPr lang="en-US" altLang="en-US"/>
          </a:p>
        </p:txBody>
      </p:sp>
    </p:spTree>
    <p:extLst>
      <p:ext uri="{BB962C8B-B14F-4D97-AF65-F5344CB8AC3E}">
        <p14:creationId xmlns:p14="http://schemas.microsoft.com/office/powerpoint/2010/main" val="5443086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A071268-97F5-1318-82DE-24F436C5D937}"/>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66DABB94-C97F-43A2-CA9B-05D91F254F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9CB76F76-A834-3192-DBFC-6AACAB6AEC5A}"/>
              </a:ext>
            </a:extLst>
          </p:cNvPr>
          <p:cNvSpPr>
            <a:spLocks noGrp="1"/>
          </p:cNvSpPr>
          <p:nvPr>
            <p:ph type="sldNum" sz="quarter" idx="12"/>
          </p:nvPr>
        </p:nvSpPr>
        <p:spPr/>
        <p:txBody>
          <a:bodyPr/>
          <a:lstStyle>
            <a:lvl1pPr>
              <a:defRPr/>
            </a:lvl1pPr>
          </a:lstStyle>
          <a:p>
            <a:pPr>
              <a:defRPr/>
            </a:pPr>
            <a:fld id="{F16F07EB-5927-41F0-940F-DA017E1108CC}" type="slidenum">
              <a:rPr lang="en-US" altLang="en-US"/>
              <a:pPr>
                <a:defRPr/>
              </a:pPr>
              <a:t>‹#›</a:t>
            </a:fld>
            <a:endParaRPr lang="en-US" altLang="en-US"/>
          </a:p>
        </p:txBody>
      </p:sp>
    </p:spTree>
    <p:extLst>
      <p:ext uri="{BB962C8B-B14F-4D97-AF65-F5344CB8AC3E}">
        <p14:creationId xmlns:p14="http://schemas.microsoft.com/office/powerpoint/2010/main" val="2804176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0C6F3B8-29E7-B2BB-332F-4E31BEDFB68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17419E8-EA31-68FE-54CB-E2C3F3554E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5A1754D6-55E1-D299-DAF7-50B78396D48D}"/>
              </a:ext>
            </a:extLst>
          </p:cNvPr>
          <p:cNvSpPr>
            <a:spLocks noGrp="1"/>
          </p:cNvSpPr>
          <p:nvPr>
            <p:ph type="sldNum" sz="quarter" idx="12"/>
          </p:nvPr>
        </p:nvSpPr>
        <p:spPr/>
        <p:txBody>
          <a:bodyPr/>
          <a:lstStyle>
            <a:lvl1pPr>
              <a:defRPr/>
            </a:lvl1pPr>
          </a:lstStyle>
          <a:p>
            <a:pPr>
              <a:defRPr/>
            </a:pPr>
            <a:fld id="{567DBC6E-E556-42B6-B320-BCB4DBA77E43}" type="slidenum">
              <a:rPr lang="en-US" altLang="en-US"/>
              <a:pPr>
                <a:defRPr/>
              </a:pPr>
              <a:t>‹#›</a:t>
            </a:fld>
            <a:endParaRPr lang="en-US" altLang="en-US"/>
          </a:p>
        </p:txBody>
      </p:sp>
    </p:spTree>
    <p:extLst>
      <p:ext uri="{BB962C8B-B14F-4D97-AF65-F5344CB8AC3E}">
        <p14:creationId xmlns:p14="http://schemas.microsoft.com/office/powerpoint/2010/main" val="1752086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id="{9B2B2AA8-F358-EFEC-9303-0BC7C47E019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857B15E-D00E-C6BC-6749-F4FC960B1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BFC13203-2B26-FAEA-5294-07C789A04E4A}"/>
              </a:ext>
            </a:extLst>
          </p:cNvPr>
          <p:cNvSpPr>
            <a:spLocks noGrp="1"/>
          </p:cNvSpPr>
          <p:nvPr>
            <p:ph type="sldNum" sz="quarter" idx="12"/>
          </p:nvPr>
        </p:nvSpPr>
        <p:spPr/>
        <p:txBody>
          <a:bodyPr/>
          <a:lstStyle>
            <a:lvl1pPr>
              <a:defRPr/>
            </a:lvl1pPr>
          </a:lstStyle>
          <a:p>
            <a:pPr>
              <a:defRPr/>
            </a:pPr>
            <a:fld id="{B830E6BC-7FED-493B-B77E-C8BEDC26D8A9}" type="slidenum">
              <a:rPr lang="en-US" altLang="en-US"/>
              <a:pPr>
                <a:defRPr/>
              </a:pPr>
              <a:t>‹#›</a:t>
            </a:fld>
            <a:endParaRPr lang="en-US" altLang="en-US"/>
          </a:p>
        </p:txBody>
      </p:sp>
    </p:spTree>
    <p:extLst>
      <p:ext uri="{BB962C8B-B14F-4D97-AF65-F5344CB8AC3E}">
        <p14:creationId xmlns:p14="http://schemas.microsoft.com/office/powerpoint/2010/main" val="324517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75B57-72AE-4426-AAD2-BFB90341F8CD}"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7272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E75B57-72AE-4426-AAD2-BFB90341F8CD}"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3852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E75B57-72AE-4426-AAD2-BFB90341F8CD}" type="datetimeFigureOut">
              <a:rPr lang="en-US" smtClean="0"/>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17177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E75B57-72AE-4426-AAD2-BFB90341F8CD}" type="datetimeFigureOut">
              <a:rPr lang="en-US" smtClean="0"/>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219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75B57-72AE-4426-AAD2-BFB90341F8CD}" type="datetimeFigureOut">
              <a:rPr lang="en-US" smtClean="0"/>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15650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75B57-72AE-4426-AAD2-BFB90341F8CD}"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96550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75B57-72AE-4426-AAD2-BFB90341F8CD}"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594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75B57-72AE-4426-AAD2-BFB90341F8CD}" type="datetimeFigureOut">
              <a:rPr lang="en-US" smtClean="0"/>
              <a:t>8/16/2022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4D9EE-C285-4FAC-9232-76298CC577BD}" type="slidenum">
              <a:rPr lang="en-US" smtClean="0"/>
              <a:t>‹#›</a:t>
            </a:fld>
            <a:endParaRPr lang="en-US"/>
          </a:p>
        </p:txBody>
      </p:sp>
    </p:spTree>
    <p:extLst>
      <p:ext uri="{BB962C8B-B14F-4D97-AF65-F5344CB8AC3E}">
        <p14:creationId xmlns:p14="http://schemas.microsoft.com/office/powerpoint/2010/main" val="221658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B0F7757-6B4C-225C-4C27-ADC2899586A2}"/>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id="{EB67DF29-2BD9-4F18-FD71-F60F3E26807C}"/>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id="{01D99101-F8F2-EF7F-7324-6F439E20D765}"/>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id="{46810B9E-6EBA-04AA-F6C8-118C52EA0633}"/>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01EC3AB7-652C-DF0A-1E73-99EBADD5F8F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C92330D1-FE4F-ED67-AE9D-544400DB66B6}"/>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C41FE10-5D44-5301-A66C-B6FAE8690F3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id="{5C74EAE5-0E83-551F-ECD2-B9A0514BAE2A}"/>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id="{F6FD193C-259C-3572-C0AE-ED5743721CC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57B424BC-4667-49D1-9966-D78C14B15A0C}" type="slidenum">
              <a:rPr lang="en-US" altLang="en-US"/>
              <a:pPr>
                <a:defRPr/>
              </a:pPr>
              <a:t>‹#›</a:t>
            </a:fld>
            <a:endParaRPr lang="en-US" altLang="en-US"/>
          </a:p>
        </p:txBody>
      </p:sp>
    </p:spTree>
    <p:extLst>
      <p:ext uri="{BB962C8B-B14F-4D97-AF65-F5344CB8AC3E}">
        <p14:creationId xmlns:p14="http://schemas.microsoft.com/office/powerpoint/2010/main" val="38592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Principles of Data Communication</a:t>
            </a:r>
            <a:br>
              <a:rPr lang="en-US" dirty="0">
                <a:solidFill>
                  <a:srgbClr val="FF0000"/>
                </a:solidFill>
              </a:rPr>
            </a:br>
            <a:r>
              <a:rPr lang="en-US" dirty="0">
                <a:solidFill>
                  <a:srgbClr val="FF0000"/>
                </a:solidFill>
              </a:rPr>
              <a:t>[L T P C] is [3 1 0 4]</a:t>
            </a:r>
          </a:p>
        </p:txBody>
      </p:sp>
      <p:sp>
        <p:nvSpPr>
          <p:cNvPr id="3" name="Subtitle 2"/>
          <p:cNvSpPr>
            <a:spLocks noGrp="1"/>
          </p:cNvSpPr>
          <p:nvPr>
            <p:ph type="subTitle" idx="1"/>
          </p:nvPr>
        </p:nvSpPr>
        <p:spPr/>
        <p:txBody>
          <a:bodyPr/>
          <a:lstStyle/>
          <a:p>
            <a:r>
              <a:rPr lang="en-US" dirty="0"/>
              <a:t>ICT 2156</a:t>
            </a:r>
          </a:p>
        </p:txBody>
      </p:sp>
    </p:spTree>
    <p:extLst>
      <p:ext uri="{BB962C8B-B14F-4D97-AF65-F5344CB8AC3E}">
        <p14:creationId xmlns:p14="http://schemas.microsoft.com/office/powerpoint/2010/main" val="195355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25CBC-5DB3-E73C-8FDB-5EFD700C1917}"/>
              </a:ext>
            </a:extLst>
          </p:cNvPr>
          <p:cNvSpPr>
            <a:spLocks noGrp="1"/>
          </p:cNvSpPr>
          <p:nvPr>
            <p:ph idx="1"/>
          </p:nvPr>
        </p:nvSpPr>
        <p:spPr>
          <a:xfrm>
            <a:off x="298554" y="401560"/>
            <a:ext cx="11198902" cy="5999240"/>
          </a:xfrm>
        </p:spPr>
        <p:txBody>
          <a:bodyPr>
            <a:normAutofit/>
          </a:bodyPr>
          <a:lstStyle/>
          <a:p>
            <a:pPr algn="just"/>
            <a:r>
              <a:rPr lang="en-US" sz="3200" b="1" dirty="0">
                <a:latin typeface="Times New Roman" panose="02020603050405020304" pitchFamily="18" charset="0"/>
                <a:cs typeface="Times New Roman" panose="02020603050405020304" pitchFamily="18" charset="0"/>
              </a:rPr>
              <a:t>Receiver: </a:t>
            </a:r>
            <a:r>
              <a:rPr lang="en-US" sz="3200" dirty="0">
                <a:latin typeface="Times New Roman" panose="02020603050405020304" pitchFamily="18" charset="0"/>
                <a:cs typeface="Times New Roman" panose="02020603050405020304" pitchFamily="18" charset="0"/>
              </a:rPr>
              <a:t>The receiver accepts the signal from the transmission system and converts it into a form that can be handled by the destination device. </a:t>
            </a: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endParaRPr lang="en-US" sz="3200" b="1" dirty="0">
              <a:latin typeface="Times New Roman" panose="02020603050405020304" pitchFamily="18" charset="0"/>
              <a:cs typeface="Times New Roman" panose="02020603050405020304" pitchFamily="18" charset="0"/>
            </a:endParaRPr>
          </a:p>
          <a:p>
            <a:pPr marL="0" indent="0" algn="just">
              <a:buNone/>
            </a:pPr>
            <a:r>
              <a:rPr lang="en-US" sz="3200" b="1" dirty="0">
                <a:latin typeface="Times New Roman" panose="02020603050405020304" pitchFamily="18" charset="0"/>
                <a:cs typeface="Times New Roman" panose="02020603050405020304" pitchFamily="18" charset="0"/>
              </a:rPr>
              <a:t>• Destination:</a:t>
            </a:r>
            <a:r>
              <a:rPr lang="en-US" sz="3200" dirty="0">
                <a:latin typeface="Times New Roman" panose="02020603050405020304" pitchFamily="18" charset="0"/>
                <a:cs typeface="Times New Roman" panose="02020603050405020304" pitchFamily="18" charset="0"/>
              </a:rPr>
              <a:t> Takes the incoming data from the receiver.</a:t>
            </a:r>
          </a:p>
        </p:txBody>
      </p:sp>
      <p:pic>
        <p:nvPicPr>
          <p:cNvPr id="2" name="Picture 1">
            <a:extLst>
              <a:ext uri="{FF2B5EF4-FFF2-40B4-BE49-F238E27FC236}">
                <a16:creationId xmlns:a16="http://schemas.microsoft.com/office/drawing/2014/main" id="{758687FC-9D2D-6600-2CBF-4056B4E01609}"/>
              </a:ext>
            </a:extLst>
          </p:cNvPr>
          <p:cNvPicPr>
            <a:picLocks noChangeAspect="1"/>
          </p:cNvPicPr>
          <p:nvPr/>
        </p:nvPicPr>
        <p:blipFill>
          <a:blip r:embed="rId3"/>
          <a:stretch>
            <a:fillRect/>
          </a:stretch>
        </p:blipFill>
        <p:spPr>
          <a:xfrm>
            <a:off x="3917898" y="1550155"/>
            <a:ext cx="7579558" cy="2197187"/>
          </a:xfrm>
          <a:prstGeom prst="rect">
            <a:avLst/>
          </a:prstGeom>
        </p:spPr>
      </p:pic>
    </p:spTree>
    <p:extLst>
      <p:ext uri="{BB962C8B-B14F-4D97-AF65-F5344CB8AC3E}">
        <p14:creationId xmlns:p14="http://schemas.microsoft.com/office/powerpoint/2010/main" val="114082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793F7-4D93-101E-CF93-C14D7D80FA81}"/>
              </a:ext>
            </a:extLst>
          </p:cNvPr>
          <p:cNvPicPr>
            <a:picLocks noChangeAspect="1"/>
          </p:cNvPicPr>
          <p:nvPr/>
        </p:nvPicPr>
        <p:blipFill rotWithShape="1">
          <a:blip r:embed="rId3"/>
          <a:srcRect t="4506" b="853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0171DC0-D39E-3AFA-880B-74C1600C2D21}"/>
              </a:ext>
            </a:extLst>
          </p:cNvPr>
          <p:cNvSpPr>
            <a:spLocks noGrp="1"/>
          </p:cNvSpPr>
          <p:nvPr>
            <p:ph idx="1"/>
          </p:nvPr>
        </p:nvSpPr>
        <p:spPr>
          <a:xfrm>
            <a:off x="357835" y="3710613"/>
            <a:ext cx="11240607" cy="2452687"/>
          </a:xfrm>
        </p:spPr>
        <p:txBody>
          <a:bodyPr anchor="ctr">
            <a:normAutofit/>
          </a:bodyPr>
          <a:lstStyle/>
          <a:p>
            <a:pPr marL="0" indent="0" algn="just">
              <a:buNone/>
            </a:pPr>
            <a:r>
              <a:rPr lang="en-US" dirty="0">
                <a:latin typeface="Times New Roman" panose="02020603050405020304" pitchFamily="18" charset="0"/>
                <a:cs typeface="Times New Roman" panose="02020603050405020304" pitchFamily="18" charset="0"/>
              </a:rPr>
              <a:t>Figure 1.2b presents one particular example, which is communication between a workstation and a server over a public telephone network.</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Another example is the exchange of voice signals between two telephones over the same network.</a:t>
            </a:r>
          </a:p>
        </p:txBody>
      </p:sp>
    </p:spTree>
    <p:extLst>
      <p:ext uri="{BB962C8B-B14F-4D97-AF65-F5344CB8AC3E}">
        <p14:creationId xmlns:p14="http://schemas.microsoft.com/office/powerpoint/2010/main" val="377597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8ADE3A-C5D9-8E5B-622A-3389A51CC9D6}"/>
              </a:ext>
            </a:extLst>
          </p:cNvPr>
          <p:cNvPicPr>
            <a:picLocks noChangeAspect="1"/>
          </p:cNvPicPr>
          <p:nvPr/>
        </p:nvPicPr>
        <p:blipFill>
          <a:blip r:embed="rId3"/>
          <a:stretch>
            <a:fillRect/>
          </a:stretch>
        </p:blipFill>
        <p:spPr>
          <a:xfrm>
            <a:off x="301290" y="136107"/>
            <a:ext cx="11265067" cy="4893356"/>
          </a:xfrm>
          <a:prstGeom prst="rect">
            <a:avLst/>
          </a:prstGeom>
        </p:spPr>
      </p:pic>
      <p:sp>
        <p:nvSpPr>
          <p:cNvPr id="7" name="TextBox 6">
            <a:extLst>
              <a:ext uri="{FF2B5EF4-FFF2-40B4-BE49-F238E27FC236}">
                <a16:creationId xmlns:a16="http://schemas.microsoft.com/office/drawing/2014/main" id="{BD060380-9C9C-C4CA-5F75-7A6E5615B8BF}"/>
              </a:ext>
            </a:extLst>
          </p:cNvPr>
          <p:cNvSpPr txBox="1"/>
          <p:nvPr/>
        </p:nvSpPr>
        <p:spPr>
          <a:xfrm>
            <a:off x="301290" y="4676537"/>
            <a:ext cx="11409447" cy="156966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Table 1.1 lists some of the key tasks that must be performed in a data communications system. The list is somewhat arbitrary: Elements could be added; items on the list could be merged;</a:t>
            </a:r>
          </a:p>
        </p:txBody>
      </p:sp>
    </p:spTree>
    <p:extLst>
      <p:ext uri="{BB962C8B-B14F-4D97-AF65-F5344CB8AC3E}">
        <p14:creationId xmlns:p14="http://schemas.microsoft.com/office/powerpoint/2010/main" val="214134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C687E-DA23-AB87-C0F7-288413B5BBF7}"/>
              </a:ext>
            </a:extLst>
          </p:cNvPr>
          <p:cNvSpPr>
            <a:spLocks noGrp="1"/>
          </p:cNvSpPr>
          <p:nvPr>
            <p:ph idx="1"/>
          </p:nvPr>
        </p:nvSpPr>
        <p:spPr>
          <a:xfrm>
            <a:off x="269240" y="403224"/>
            <a:ext cx="11496040" cy="5692775"/>
          </a:xfrm>
        </p:spPr>
        <p:txBody>
          <a:bodyPr>
            <a:normAutofit/>
          </a:bodyPr>
          <a:lstStyle/>
          <a:p>
            <a:pPr marL="0" indent="0" algn="just">
              <a:buNone/>
            </a:pPr>
            <a:r>
              <a:rPr lang="en-US" b="1" dirty="0"/>
              <a:t>•	transmission system utilization</a:t>
            </a:r>
            <a:r>
              <a:rPr lang="en-US" dirty="0"/>
              <a:t> - need to make efficient use of transmission facilities typically shared among a number of communicating devices</a:t>
            </a:r>
          </a:p>
          <a:p>
            <a:pPr marL="0" indent="0" algn="just">
              <a:buNone/>
            </a:pPr>
            <a:r>
              <a:rPr lang="en-US" dirty="0"/>
              <a:t>•	a device must </a:t>
            </a:r>
            <a:r>
              <a:rPr lang="en-US" b="1" dirty="0"/>
              <a:t>interface</a:t>
            </a:r>
            <a:r>
              <a:rPr lang="en-US" dirty="0"/>
              <a:t> with the transmission system</a:t>
            </a:r>
          </a:p>
          <a:p>
            <a:pPr marL="0" indent="0" algn="just">
              <a:buNone/>
            </a:pPr>
            <a:r>
              <a:rPr lang="en-US" dirty="0"/>
              <a:t>•	once an interface is established, signal generation is required for communication</a:t>
            </a:r>
          </a:p>
          <a:p>
            <a:pPr marL="0" indent="0" algn="just">
              <a:buNone/>
            </a:pPr>
            <a:r>
              <a:rPr lang="en-US" dirty="0"/>
              <a:t>•	there must be synchronization between transmitter and receiver, to determine when a signal begins to arrive and when it ends</a:t>
            </a:r>
          </a:p>
          <a:p>
            <a:pPr marL="0" indent="0" algn="just">
              <a:buNone/>
            </a:pPr>
            <a:r>
              <a:rPr lang="en-US" dirty="0"/>
              <a:t>•	there is a variety of requirements for communication between two parties that might be collected under the term exchange management</a:t>
            </a:r>
          </a:p>
          <a:p>
            <a:pPr marL="0" indent="0" algn="just">
              <a:buNone/>
            </a:pPr>
            <a:r>
              <a:rPr lang="en-US" dirty="0"/>
              <a:t>•	Error detection and correction are required in circumstances where errors cannot be tolerated</a:t>
            </a:r>
          </a:p>
          <a:p>
            <a:pPr marL="0" indent="0" algn="just">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197BD84-0A25-5E72-313D-93909CB1E27E}"/>
                  </a:ext>
                </a:extLst>
              </p14:cNvPr>
              <p14:cNvContentPartPr/>
              <p14:nvPr/>
            </p14:nvContentPartPr>
            <p14:xfrm>
              <a:off x="1294920" y="2536200"/>
              <a:ext cx="9171000" cy="2848680"/>
            </p14:xfrm>
          </p:contentPart>
        </mc:Choice>
        <mc:Fallback>
          <p:pic>
            <p:nvPicPr>
              <p:cNvPr id="4" name="Ink 3">
                <a:extLst>
                  <a:ext uri="{FF2B5EF4-FFF2-40B4-BE49-F238E27FC236}">
                    <a16:creationId xmlns:a16="http://schemas.microsoft.com/office/drawing/2014/main" id="{9197BD84-0A25-5E72-313D-93909CB1E27E}"/>
                  </a:ext>
                </a:extLst>
              </p:cNvPr>
              <p:cNvPicPr/>
              <p:nvPr/>
            </p:nvPicPr>
            <p:blipFill>
              <a:blip r:embed="rId3"/>
              <a:stretch>
                <a:fillRect/>
              </a:stretch>
            </p:blipFill>
            <p:spPr>
              <a:xfrm>
                <a:off x="1285560" y="2526840"/>
                <a:ext cx="9189720" cy="2867400"/>
              </a:xfrm>
              <a:prstGeom prst="rect">
                <a:avLst/>
              </a:prstGeom>
            </p:spPr>
          </p:pic>
        </mc:Fallback>
      </mc:AlternateContent>
    </p:spTree>
    <p:extLst>
      <p:ext uri="{BB962C8B-B14F-4D97-AF65-F5344CB8AC3E}">
        <p14:creationId xmlns:p14="http://schemas.microsoft.com/office/powerpoint/2010/main" val="25145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F07F5-9827-20BA-D845-377211397430}"/>
              </a:ext>
            </a:extLst>
          </p:cNvPr>
          <p:cNvSpPr>
            <a:spLocks noGrp="1"/>
          </p:cNvSpPr>
          <p:nvPr>
            <p:ph idx="1"/>
          </p:nvPr>
        </p:nvSpPr>
        <p:spPr>
          <a:xfrm>
            <a:off x="350520" y="464184"/>
            <a:ext cx="11394440" cy="5631815"/>
          </a:xfrm>
        </p:spPr>
        <p:txBody>
          <a:bodyPr>
            <a:normAutofit fontScale="92500"/>
          </a:bodyPr>
          <a:lstStyle/>
          <a:p>
            <a:pPr marL="0" indent="0">
              <a:buNone/>
            </a:pPr>
            <a:r>
              <a:rPr lang="en-US" dirty="0"/>
              <a:t>•	Flow control is required to assure that the source does not overwhelm the destination by sending data faster than they can be processed and absorbed</a:t>
            </a:r>
          </a:p>
          <a:p>
            <a:pPr marL="0" indent="0">
              <a:buNone/>
            </a:pPr>
            <a:r>
              <a:rPr lang="en-US" dirty="0"/>
              <a:t>•	addressing and routing, so a source system can indicate the identity of the intended destination, and can choose a specific route through this network </a:t>
            </a:r>
          </a:p>
          <a:p>
            <a:pPr marL="0" indent="0">
              <a:buNone/>
            </a:pPr>
            <a:r>
              <a:rPr lang="en-US" dirty="0"/>
              <a:t>•	Recovery allows an interrupted transaction to resume activity at the point of interruption or to condition prior to the beginning of the exchange</a:t>
            </a:r>
          </a:p>
          <a:p>
            <a:pPr marL="0" indent="0">
              <a:buNone/>
            </a:pPr>
            <a:r>
              <a:rPr lang="en-US" dirty="0"/>
              <a:t>•	Message formatting has to do with an agreement between two parties as to the form of the data to be exchanged or transmitted</a:t>
            </a:r>
          </a:p>
          <a:p>
            <a:pPr marL="0" indent="0">
              <a:buNone/>
            </a:pPr>
            <a:r>
              <a:rPr lang="en-US" dirty="0"/>
              <a:t>•	Frequently need to provide some measure of security in a data communications system</a:t>
            </a:r>
          </a:p>
          <a:p>
            <a:pPr marL="0" indent="0">
              <a:buNone/>
            </a:pPr>
            <a:r>
              <a:rPr lang="en-US" dirty="0"/>
              <a:t>•	Network management capabilities are needed to configure the system, monitor its status, react to failures and overloads, and plan intelligently for future growth</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6F59562-71AA-212A-BA0E-BAF05BDBD83E}"/>
                  </a:ext>
                </a:extLst>
              </p14:cNvPr>
              <p14:cNvContentPartPr/>
              <p14:nvPr/>
            </p14:nvContentPartPr>
            <p14:xfrm>
              <a:off x="1375200" y="821520"/>
              <a:ext cx="7179840" cy="4215240"/>
            </p14:xfrm>
          </p:contentPart>
        </mc:Choice>
        <mc:Fallback>
          <p:pic>
            <p:nvPicPr>
              <p:cNvPr id="4" name="Ink 3">
                <a:extLst>
                  <a:ext uri="{FF2B5EF4-FFF2-40B4-BE49-F238E27FC236}">
                    <a16:creationId xmlns:a16="http://schemas.microsoft.com/office/drawing/2014/main" id="{36F59562-71AA-212A-BA0E-BAF05BDBD83E}"/>
                  </a:ext>
                </a:extLst>
              </p:cNvPr>
              <p:cNvPicPr/>
              <p:nvPr/>
            </p:nvPicPr>
            <p:blipFill>
              <a:blip r:embed="rId3"/>
              <a:stretch>
                <a:fillRect/>
              </a:stretch>
            </p:blipFill>
            <p:spPr>
              <a:xfrm>
                <a:off x="1365840" y="812160"/>
                <a:ext cx="7198560" cy="4233960"/>
              </a:xfrm>
              <a:prstGeom prst="rect">
                <a:avLst/>
              </a:prstGeom>
            </p:spPr>
          </p:pic>
        </mc:Fallback>
      </mc:AlternateContent>
    </p:spTree>
    <p:extLst>
      <p:ext uri="{BB962C8B-B14F-4D97-AF65-F5344CB8AC3E}">
        <p14:creationId xmlns:p14="http://schemas.microsoft.com/office/powerpoint/2010/main" val="70644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E67082-CF7A-BF62-C1FF-A333241A67E1}"/>
              </a:ext>
            </a:extLst>
          </p:cNvPr>
          <p:cNvSpPr>
            <a:spLocks noGrp="1" noChangeArrowheads="1"/>
          </p:cNvSpPr>
          <p:nvPr>
            <p:ph type="title"/>
          </p:nvPr>
        </p:nvSpPr>
        <p:spPr/>
        <p:txBody>
          <a:bodyPr/>
          <a:lstStyle/>
          <a:p>
            <a:pPr eaLnBrk="1" fontAlgn="auto" hangingPunct="1">
              <a:spcAft>
                <a:spcPts val="0"/>
              </a:spcAft>
              <a:defRPr/>
            </a:pPr>
            <a:r>
              <a:rPr kumimoji="1" lang="en-US"/>
              <a:t>Data Communications Model</a:t>
            </a:r>
          </a:p>
        </p:txBody>
      </p:sp>
      <p:pic>
        <p:nvPicPr>
          <p:cNvPr id="23555" name="Picture 5">
            <a:extLst>
              <a:ext uri="{FF2B5EF4-FFF2-40B4-BE49-F238E27FC236}">
                <a16:creationId xmlns:a16="http://schemas.microsoft.com/office/drawing/2014/main" id="{9BABAE80-408E-FCE8-D2B6-F02A22331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7755"/>
          <a:stretch>
            <a:fillRect/>
          </a:stretch>
        </p:blipFill>
        <p:spPr bwMode="auto">
          <a:xfrm>
            <a:off x="1600200" y="1987550"/>
            <a:ext cx="9067800" cy="33464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00F8D5-3DAE-115A-737F-AB8D1E57BDA8}"/>
              </a:ext>
            </a:extLst>
          </p:cNvPr>
          <p:cNvSpPr>
            <a:spLocks noGrp="1"/>
          </p:cNvSpPr>
          <p:nvPr>
            <p:ph idx="1"/>
          </p:nvPr>
        </p:nvSpPr>
        <p:spPr/>
        <p:txBody>
          <a:bodyPr/>
          <a:lstStyle/>
          <a:p>
            <a:r>
              <a:rPr lang="en-US" b="1" dirty="0"/>
              <a:t>Book Referred for this PPT</a:t>
            </a:r>
          </a:p>
          <a:p>
            <a:pPr lvl="1"/>
            <a:r>
              <a:rPr lang="en-US" b="1" dirty="0"/>
              <a:t>Stallings W., Data &amp; Computer Communications (9e), Pearson Education Inc., Noida, 2017. Chapter 1.</a:t>
            </a:r>
          </a:p>
          <a:p>
            <a:pPr lvl="1"/>
            <a:endParaRPr lang="en-US" dirty="0"/>
          </a:p>
        </p:txBody>
      </p:sp>
      <p:sp>
        <p:nvSpPr>
          <p:cNvPr id="3" name="Title 2">
            <a:extLst>
              <a:ext uri="{FF2B5EF4-FFF2-40B4-BE49-F238E27FC236}">
                <a16:creationId xmlns:a16="http://schemas.microsoft.com/office/drawing/2014/main" id="{14E6F567-3F5C-8AE0-1956-C1B135AB37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189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lstStyle/>
          <a:p>
            <a:pPr algn="just"/>
            <a:r>
              <a:rPr lang="en-US" dirty="0"/>
              <a:t>Apply the concepts of data communication systems to calculate channel capacity.</a:t>
            </a:r>
          </a:p>
          <a:p>
            <a:pPr algn="just"/>
            <a:r>
              <a:rPr lang="en-US" dirty="0" err="1"/>
              <a:t>Analyse</a:t>
            </a:r>
            <a:r>
              <a:rPr lang="en-US" dirty="0"/>
              <a:t> different encoding and modulation schemes</a:t>
            </a:r>
          </a:p>
          <a:p>
            <a:pPr algn="just"/>
            <a:r>
              <a:rPr lang="en-US" dirty="0"/>
              <a:t>Compute frame check sequence and error correction codes.</a:t>
            </a:r>
          </a:p>
          <a:p>
            <a:pPr algn="just"/>
            <a:r>
              <a:rPr lang="en-US" dirty="0" err="1"/>
              <a:t>Analyse</a:t>
            </a:r>
            <a:r>
              <a:rPr lang="en-US" dirty="0"/>
              <a:t> flow and error control protocols</a:t>
            </a:r>
          </a:p>
          <a:p>
            <a:pPr algn="just"/>
            <a:r>
              <a:rPr lang="en-US" dirty="0"/>
              <a:t>Compute the performance of media access protocols</a:t>
            </a:r>
          </a:p>
        </p:txBody>
      </p:sp>
    </p:spTree>
    <p:extLst>
      <p:ext uri="{BB962C8B-B14F-4D97-AF65-F5344CB8AC3E}">
        <p14:creationId xmlns:p14="http://schemas.microsoft.com/office/powerpoint/2010/main" val="79002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481" y="263221"/>
            <a:ext cx="11461377" cy="6001643"/>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ICT 2156: PRINCIPLES OF DATA COMMUNICATION [3 1 0 4] </a:t>
            </a:r>
          </a:p>
          <a:p>
            <a:pPr algn="just"/>
            <a:r>
              <a:rPr lang="en-US" sz="2400" b="1" dirty="0">
                <a:latin typeface="Times New Roman" panose="02020603050405020304" pitchFamily="18" charset="0"/>
                <a:cs typeface="Times New Roman" panose="02020603050405020304" pitchFamily="18" charset="0"/>
              </a:rPr>
              <a:t>Objectives: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basics of data communication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error detection and correction techniques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data link layer protocols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performance of media access protocols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Abstract: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Introduction to Data Communication, Signals, Basic properties of data communication system, </a:t>
            </a:r>
            <a:r>
              <a:rPr lang="en-US" sz="2400" dirty="0" err="1">
                <a:latin typeface="Times New Roman" panose="02020603050405020304" pitchFamily="18" charset="0"/>
                <a:cs typeface="Times New Roman" panose="02020603050405020304" pitchFamily="18" charset="0"/>
              </a:rPr>
              <a:t>Nyquist</a:t>
            </a:r>
            <a:r>
              <a:rPr lang="en-US" sz="2400" dirty="0">
                <a:latin typeface="Times New Roman" panose="02020603050405020304" pitchFamily="18" charset="0"/>
                <a:cs typeface="Times New Roman" panose="02020603050405020304" pitchFamily="18" charset="0"/>
              </a:rPr>
              <a:t> rate, Shannon Capacity, Signal encoding and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 and Rx models, Modulation schemes. Properties of Media and digital transmission systems, wired and wireless medium, Error detection and correction, Block codes, CRC, Hamming code, Stop and wait flow control, Sliding window flow control, ARQs, HDLC, Multiplexing, Media Access </a:t>
            </a:r>
            <a:r>
              <a:rPr lang="en-US" sz="2400" dirty="0" err="1">
                <a:latin typeface="Times New Roman" panose="02020603050405020304" pitchFamily="18" charset="0"/>
                <a:cs typeface="Times New Roman" panose="02020603050405020304" pitchFamily="18" charset="0"/>
              </a:rPr>
              <a:t>Sublayer</a:t>
            </a:r>
            <a:r>
              <a:rPr lang="en-US" sz="2400" dirty="0">
                <a:latin typeface="Times New Roman" panose="02020603050405020304" pitchFamily="18" charset="0"/>
                <a:cs typeface="Times New Roman" panose="02020603050405020304" pitchFamily="18" charset="0"/>
              </a:rPr>
              <a:t> and LAN, Approaches to sharing transmission medium, Random access protocols, Token passing protocols, IEEE LAN standards, Bridges, MAN, FDDI. </a:t>
            </a:r>
          </a:p>
        </p:txBody>
      </p:sp>
    </p:spTree>
    <p:extLst>
      <p:ext uri="{BB962C8B-B14F-4D97-AF65-F5344CB8AC3E}">
        <p14:creationId xmlns:p14="http://schemas.microsoft.com/office/powerpoint/2010/main" val="373694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411" y="517407"/>
            <a:ext cx="11349318" cy="5632311"/>
          </a:xfrm>
          <a:prstGeom prst="rect">
            <a:avLst/>
          </a:prstGeom>
        </p:spPr>
        <p:txBody>
          <a:bodyPr wrap="square">
            <a:spAutoFit/>
          </a:bodyPr>
          <a:lstStyle/>
          <a:p>
            <a:pPr algn="just"/>
            <a:r>
              <a:rPr lang="en-US" sz="2000" b="1" dirty="0"/>
              <a:t>Syllabus: </a:t>
            </a:r>
          </a:p>
          <a:p>
            <a:pPr algn="just"/>
            <a:r>
              <a:rPr lang="en-US" sz="2000" dirty="0"/>
              <a:t>Data Communication fundamentals: Introduction to Data Communication, Signals, Digital representation of information, Basic properties of data communication system, Time and frequency domain characterization of communication channels, </a:t>
            </a:r>
            <a:r>
              <a:rPr lang="en-US" sz="2000" dirty="0" err="1"/>
              <a:t>Nyquist</a:t>
            </a:r>
            <a:r>
              <a:rPr lang="en-US" sz="2000" dirty="0"/>
              <a:t> signaling rate, Shannon Channel capacity, Line coding-NRZ, bipolar, Manchester, Differential Manchester encoding, Modems and digital modulation- ASK, FSK, PSK, QAM.                                                          </a:t>
            </a:r>
            <a:r>
              <a:rPr lang="en-US" sz="2000" b="1" dirty="0"/>
              <a:t>[14 hours] </a:t>
            </a:r>
          </a:p>
          <a:p>
            <a:pPr algn="just"/>
            <a:r>
              <a:rPr lang="en-US" sz="2000" dirty="0"/>
              <a:t> </a:t>
            </a:r>
          </a:p>
          <a:p>
            <a:r>
              <a:rPr lang="en-US" sz="2000" dirty="0"/>
              <a:t>Properties of Media and Digital Transmission Systems: Twisted pair, Coaxial cable, Optical fiber, Wireless transmission.                              							</a:t>
            </a:r>
            <a:r>
              <a:rPr lang="en-US" sz="2000" b="1" dirty="0"/>
              <a:t>[04 hours] </a:t>
            </a:r>
          </a:p>
          <a:p>
            <a:pPr algn="just"/>
            <a:r>
              <a:rPr lang="en-US" sz="2000" dirty="0"/>
              <a:t> </a:t>
            </a:r>
          </a:p>
          <a:p>
            <a:pPr algn="just"/>
            <a:r>
              <a:rPr lang="en-US" sz="2000" dirty="0"/>
              <a:t>Error detection and correction: Asynchronous and synchronous transmission, Error detection and correction basics, Parity check, Internet checksum, Polynomial codes, Block codes, Hamming code.                                                    </a:t>
            </a:r>
            <a:r>
              <a:rPr lang="en-US" sz="2000" b="1" dirty="0"/>
              <a:t>[08 hours] </a:t>
            </a:r>
          </a:p>
          <a:p>
            <a:pPr algn="just"/>
            <a:r>
              <a:rPr lang="en-US" sz="2000" dirty="0"/>
              <a:t> </a:t>
            </a:r>
          </a:p>
          <a:p>
            <a:pPr algn="just"/>
            <a:r>
              <a:rPr lang="en-US" sz="2000" dirty="0"/>
              <a:t>Peer to Peer Protocols: Peer to peer protocols and service models, ARQ protocols- Stop and wait, Go back N, selective repeat, Transmission efficiency of ARQ protocols, Other adaptation functions- Sliding window flow control, Timing recovery for synchronous services, Reliable stream service, Data link control- HDLC </a:t>
            </a:r>
            <a:r>
              <a:rPr lang="en-US" sz="2000" dirty="0" err="1"/>
              <a:t>datalink</a:t>
            </a:r>
            <a:r>
              <a:rPr lang="en-US" sz="2000" dirty="0"/>
              <a:t> control, point to point control. Multiplexing-FDM, TDM, STDM.                                                              </a:t>
            </a:r>
            <a:r>
              <a:rPr lang="en-US" sz="2000" b="1" dirty="0"/>
              <a:t>[14 hours] </a:t>
            </a:r>
          </a:p>
        </p:txBody>
      </p:sp>
    </p:spTree>
    <p:extLst>
      <p:ext uri="{BB962C8B-B14F-4D97-AF65-F5344CB8AC3E}">
        <p14:creationId xmlns:p14="http://schemas.microsoft.com/office/powerpoint/2010/main" val="163033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693" y="128698"/>
            <a:ext cx="11259672" cy="6740307"/>
          </a:xfrm>
          <a:prstGeom prst="rect">
            <a:avLst/>
          </a:prstGeom>
        </p:spPr>
        <p:txBody>
          <a:bodyPr wrap="square">
            <a:spAutoFit/>
          </a:bodyPr>
          <a:lstStyle/>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Media Access </a:t>
            </a:r>
            <a:r>
              <a:rPr lang="en-US" sz="2400" b="1" dirty="0" err="1">
                <a:solidFill>
                  <a:srgbClr val="000000"/>
                </a:solidFill>
                <a:effectLst/>
                <a:latin typeface="Times New Roman" panose="02020603050405020304" pitchFamily="18" charset="0"/>
                <a:ea typeface="Times New Roman" panose="02020603050405020304" pitchFamily="18" charset="0"/>
              </a:rPr>
              <a:t>sublayer</a:t>
            </a:r>
            <a:r>
              <a:rPr lang="en-US" sz="2400" b="1" dirty="0">
                <a:solidFill>
                  <a:srgbClr val="000000"/>
                </a:solidFill>
                <a:effectLst/>
                <a:latin typeface="Times New Roman" panose="02020603050405020304" pitchFamily="18" charset="0"/>
                <a:ea typeface="Times New Roman" panose="02020603050405020304" pitchFamily="18" charset="0"/>
              </a:rPr>
              <a:t> and LAN</a:t>
            </a:r>
            <a:r>
              <a:rPr lang="en-US" sz="2400" dirty="0">
                <a:solidFill>
                  <a:srgbClr val="000000"/>
                </a:solidFill>
                <a:effectLst/>
                <a:latin typeface="Times New Roman" panose="02020603050405020304" pitchFamily="18" charset="0"/>
                <a:ea typeface="Times New Roman" panose="02020603050405020304" pitchFamily="18" charset="0"/>
              </a:rPr>
              <a:t>: Introduction to layered architecture, Protocols, Approaches to sharing transmission Medium, Random Access Protocols, Token Passing protocols, IEEE LAN standards, Bridges, MAN[IEEE802.6], FDDI.</a:t>
            </a:r>
            <a:r>
              <a:rPr lang="en-US" sz="2400" dirty="0">
                <a:solidFill>
                  <a:srgbClr val="000000"/>
                </a:solidFill>
                <a:effectLst/>
                <a:latin typeface="Calibri" panose="020F0502020204030204" pitchFamily="34"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[08 hours]</a:t>
            </a:r>
            <a:r>
              <a:rPr lang="en-IN" sz="2400" dirty="0">
                <a:solidFill>
                  <a:srgbClr val="000000"/>
                </a:solidFill>
                <a:effectLst/>
                <a:latin typeface="Times New Roman" panose="02020603050405020304" pitchFamily="18" charset="0"/>
                <a:ea typeface="Times New Roman" panose="02020603050405020304" pitchFamily="18" charset="0"/>
              </a:rPr>
              <a:t> </a:t>
            </a:r>
          </a:p>
          <a:p>
            <a:pPr algn="just" fontAlgn="base"/>
            <a:endParaRPr lang="en-US" sz="2400" dirty="0">
              <a:effectLst/>
              <a:latin typeface="Times New Roman" panose="02020603050405020304" pitchFamily="18" charset="0"/>
              <a:ea typeface="Times New Roman" panose="02020603050405020304" pitchFamily="18" charset="0"/>
            </a:endParaRPr>
          </a:p>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Course Outcome</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just" fontAlgn="base"/>
            <a:r>
              <a:rPr lang="en-US" sz="2400" dirty="0">
                <a:solidFill>
                  <a:srgbClr val="000000"/>
                </a:solidFill>
                <a:effectLst/>
                <a:latin typeface="Times New Roman" panose="02020603050405020304" pitchFamily="18" charset="0"/>
                <a:ea typeface="Times New Roman" panose="02020603050405020304" pitchFamily="18" charset="0"/>
              </a:rPr>
              <a:t>The students will be able to </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Apply the concepts of data communication system to calculate channel capacity.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Analyse different encoding and </a:t>
            </a:r>
            <a:r>
              <a:rPr lang="en-IN" sz="2400" dirty="0" err="1">
                <a:solidFill>
                  <a:srgbClr val="000000"/>
                </a:solidFill>
                <a:effectLst/>
                <a:latin typeface="Times New Roman" panose="02020603050405020304" pitchFamily="18" charset="0"/>
                <a:ea typeface="Times New Roman" panose="02020603050405020304" pitchFamily="18" charset="0"/>
              </a:rPr>
              <a:t>modultaion</a:t>
            </a:r>
            <a:r>
              <a:rPr lang="en-IN" sz="2400" dirty="0">
                <a:solidFill>
                  <a:srgbClr val="000000"/>
                </a:solidFill>
                <a:effectLst/>
                <a:latin typeface="Times New Roman" panose="02020603050405020304" pitchFamily="18" charset="0"/>
                <a:ea typeface="Times New Roman" panose="02020603050405020304" pitchFamily="18" charset="0"/>
              </a:rPr>
              <a:t> schemes.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Compute frame check sequence and error correction codes.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Analyse flow and error control protocols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Compute the performance of media access protocols </a:t>
            </a:r>
          </a:p>
          <a:p>
            <a:pPr marL="342900" marR="0" lvl="0" indent="-342900" algn="just" fontAlgn="base">
              <a:spcBef>
                <a:spcPts val="0"/>
              </a:spcBef>
              <a:spcAft>
                <a:spcPts val="0"/>
              </a:spcAf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References:</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1. Stallings W., </a:t>
            </a:r>
            <a:r>
              <a:rPr lang="en-US" sz="2400" i="1" dirty="0">
                <a:solidFill>
                  <a:srgbClr val="000000"/>
                </a:solidFill>
                <a:effectLst/>
                <a:latin typeface="Times New Roman" panose="02020603050405020304" pitchFamily="18" charset="0"/>
                <a:ea typeface="Times New Roman" panose="02020603050405020304" pitchFamily="18" charset="0"/>
              </a:rPr>
              <a:t>Data &amp; Computer Communications</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a:solidFill>
                  <a:srgbClr val="000000"/>
                </a:solidFill>
                <a:effectLst/>
                <a:latin typeface="Times New Roman" panose="02020603050405020304" pitchFamily="18" charset="0"/>
                <a:ea typeface="Times New Roman" panose="02020603050405020304" pitchFamily="18" charset="0"/>
              </a:rPr>
              <a:t>(9e),</a:t>
            </a:r>
            <a:r>
              <a:rPr lang="en-US" sz="2400" dirty="0">
                <a:solidFill>
                  <a:srgbClr val="000000"/>
                </a:solidFill>
                <a:effectLst/>
                <a:latin typeface="Times New Roman" panose="02020603050405020304" pitchFamily="18" charset="0"/>
                <a:ea typeface="Times New Roman" panose="02020603050405020304" pitchFamily="18" charset="0"/>
              </a:rPr>
              <a:t> Pearson Education Inc., Noida, 2017.</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mj-lt"/>
              <a:buAutoNum type="arabicPeriod" startAt="2"/>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Frozen B.,  </a:t>
            </a:r>
            <a:r>
              <a:rPr lang="en-US" sz="2400" i="1" dirty="0">
                <a:solidFill>
                  <a:srgbClr val="000000"/>
                </a:solidFill>
                <a:effectLst/>
                <a:latin typeface="Times New Roman" panose="02020603050405020304" pitchFamily="18" charset="0"/>
                <a:ea typeface="Times New Roman" panose="02020603050405020304" pitchFamily="18" charset="0"/>
              </a:rPr>
              <a:t>Introduction to data communication &amp; networking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a:solidFill>
                  <a:srgbClr val="000000"/>
                </a:solidFill>
                <a:effectLst/>
                <a:latin typeface="Times New Roman" panose="02020603050405020304" pitchFamily="18" charset="0"/>
                <a:ea typeface="Times New Roman" panose="02020603050405020304" pitchFamily="18" charset="0"/>
              </a:rPr>
              <a:t>(4e),</a:t>
            </a:r>
            <a:r>
              <a:rPr lang="en-US" sz="2400" dirty="0">
                <a:solidFill>
                  <a:srgbClr val="000000"/>
                </a:solidFill>
                <a:effectLst/>
                <a:latin typeface="Times New Roman" panose="02020603050405020304" pitchFamily="18" charset="0"/>
                <a:ea typeface="Times New Roman" panose="02020603050405020304" pitchFamily="18" charset="0"/>
              </a:rPr>
              <a:t> Tata McGraw Hill, New Delhi-2014.</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mj-lt"/>
              <a:buAutoNum type="arabicPeriod" startAt="3"/>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Garcia A. L., </a:t>
            </a:r>
            <a:r>
              <a:rPr lang="en-US" sz="2400" dirty="0" err="1">
                <a:solidFill>
                  <a:srgbClr val="000000"/>
                </a:solidFill>
                <a:effectLst/>
                <a:latin typeface="Times New Roman" panose="02020603050405020304" pitchFamily="18" charset="0"/>
                <a:ea typeface="Times New Roman" panose="02020603050405020304" pitchFamily="18" charset="0"/>
              </a:rPr>
              <a:t>Widjaja</a:t>
            </a:r>
            <a:r>
              <a:rPr lang="en-US" sz="2400" dirty="0">
                <a:solidFill>
                  <a:srgbClr val="000000"/>
                </a:solidFill>
                <a:effectLst/>
                <a:latin typeface="Times New Roman" panose="02020603050405020304" pitchFamily="18" charset="0"/>
                <a:ea typeface="Times New Roman" panose="02020603050405020304" pitchFamily="18" charset="0"/>
              </a:rPr>
              <a:t> I., </a:t>
            </a:r>
            <a:r>
              <a:rPr lang="en-US" sz="2400" i="1" dirty="0">
                <a:solidFill>
                  <a:srgbClr val="000000"/>
                </a:solidFill>
                <a:effectLst/>
                <a:latin typeface="Times New Roman" panose="02020603050405020304" pitchFamily="18" charset="0"/>
                <a:ea typeface="Times New Roman" panose="02020603050405020304" pitchFamily="18" charset="0"/>
              </a:rPr>
              <a:t>Communication Networks (2e),</a:t>
            </a:r>
            <a:r>
              <a:rPr lang="en-US" sz="2400" dirty="0">
                <a:solidFill>
                  <a:srgbClr val="000000"/>
                </a:solidFill>
                <a:effectLst/>
                <a:latin typeface="Times New Roman" panose="02020603050405020304" pitchFamily="18" charset="0"/>
                <a:ea typeface="Times New Roman" panose="02020603050405020304" pitchFamily="18" charset="0"/>
              </a:rPr>
              <a:t> Tata McGraw Hill, 2011.</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289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What is Data communication?</a:t>
            </a:r>
            <a:endParaRPr lang="en-US" dirty="0"/>
          </a:p>
        </p:txBody>
      </p:sp>
      <p:sp>
        <p:nvSpPr>
          <p:cNvPr id="3" name="Content Placeholder 2"/>
          <p:cNvSpPr>
            <a:spLocks noGrp="1"/>
          </p:cNvSpPr>
          <p:nvPr>
            <p:ph idx="1"/>
          </p:nvPr>
        </p:nvSpPr>
        <p:spPr>
          <a:xfrm>
            <a:off x="458372" y="1690688"/>
            <a:ext cx="11330354" cy="4351338"/>
          </a:xfrm>
        </p:spPr>
        <p:txBody>
          <a:bodyPr/>
          <a:lstStyle/>
          <a:p>
            <a:pPr marL="463550" indent="-463550" algn="just">
              <a:buFont typeface="Wingdings" panose="05000000000000000000" pitchFamily="2" charset="2"/>
              <a:buChar char="Ø"/>
            </a:pPr>
            <a:r>
              <a:rPr lang="en-AU" altLang="en-US" dirty="0">
                <a:latin typeface="Times New Roman" panose="02020603050405020304" pitchFamily="18" charset="0"/>
                <a:cs typeface="Times New Roman" panose="02020603050405020304" pitchFamily="18" charset="0"/>
              </a:rPr>
              <a:t>It is the physical transfer of data over a point to point or point to multipoint communication channel.</a:t>
            </a:r>
            <a:endParaRPr lang="en-US" dirty="0">
              <a:latin typeface="Times New Roman" panose="02020603050405020304" pitchFamily="18" charset="0"/>
              <a:cs typeface="Times New Roman" panose="02020603050405020304" pitchFamily="18" charset="0"/>
            </a:endParaRPr>
          </a:p>
          <a:p>
            <a:pPr marL="463550" indent="-4635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communications deals with the transmission of signals in a reliable and efficient manner</a:t>
            </a:r>
          </a:p>
          <a:p>
            <a:pPr marL="463550" indent="-4635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Networking deals with the technology and architecture of the communications networks used to interconnect communicating devices.</a:t>
            </a:r>
          </a:p>
          <a:p>
            <a:pPr marL="463550" indent="-4635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63550" indent="-4635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03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50D5-C49D-84BF-BF31-33BF8B691203}"/>
              </a:ext>
            </a:extLst>
          </p:cNvPr>
          <p:cNvSpPr>
            <a:spLocks noGrp="1"/>
          </p:cNvSpPr>
          <p:nvPr>
            <p:ph type="title"/>
          </p:nvPr>
        </p:nvSpPr>
        <p:spPr/>
        <p:txBody>
          <a:bodyPr/>
          <a:lstStyle/>
          <a:p>
            <a:r>
              <a:rPr lang="en-US" dirty="0"/>
              <a:t>1.1 Trends</a:t>
            </a:r>
          </a:p>
        </p:txBody>
      </p:sp>
      <p:sp>
        <p:nvSpPr>
          <p:cNvPr id="3" name="Content Placeholder 2">
            <a:extLst>
              <a:ext uri="{FF2B5EF4-FFF2-40B4-BE49-F238E27FC236}">
                <a16:creationId xmlns:a16="http://schemas.microsoft.com/office/drawing/2014/main" id="{35506779-F7DB-60DC-5D95-B852A5C5DFD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Effective and efficient data communication and networking facilities are vital to any enterprise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Three different forces have consistently driven the architecture and evolution of data communications and networking facilities: </a:t>
            </a:r>
          </a:p>
          <a:p>
            <a:pPr marL="914400" lvl="1" indent="-4508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traffic growth</a:t>
            </a:r>
          </a:p>
          <a:p>
            <a:pPr marL="914400" lvl="1" indent="-4508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development of new services</a:t>
            </a:r>
          </a:p>
          <a:p>
            <a:pPr marL="914400" lvl="1" indent="-4508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advances in technology.</a:t>
            </a:r>
          </a:p>
        </p:txBody>
      </p:sp>
    </p:spTree>
    <p:extLst>
      <p:ext uri="{BB962C8B-B14F-4D97-AF65-F5344CB8AC3E}">
        <p14:creationId xmlns:p14="http://schemas.microsoft.com/office/powerpoint/2010/main" val="333840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3ECB-781C-E09B-1FED-32DA10DDE4AC}"/>
              </a:ext>
            </a:extLst>
          </p:cNvPr>
          <p:cNvSpPr>
            <a:spLocks noGrp="1"/>
          </p:cNvSpPr>
          <p:nvPr>
            <p:ph type="title"/>
          </p:nvPr>
        </p:nvSpPr>
        <p:spPr/>
        <p:txBody>
          <a:bodyPr/>
          <a:lstStyle/>
          <a:p>
            <a:r>
              <a:rPr lang="en-US" b="1" dirty="0"/>
              <a:t>1.2 A COMMUNICATIONS MODEL</a:t>
            </a:r>
          </a:p>
        </p:txBody>
      </p:sp>
      <p:sp>
        <p:nvSpPr>
          <p:cNvPr id="3" name="Content Placeholder 2">
            <a:extLst>
              <a:ext uri="{FF2B5EF4-FFF2-40B4-BE49-F238E27FC236}">
                <a16:creationId xmlns:a16="http://schemas.microsoft.com/office/drawing/2014/main" id="{F7CB5F58-7EF1-0E4A-F601-CD01854E63B6}"/>
              </a:ext>
            </a:extLst>
          </p:cNvPr>
          <p:cNvSpPr>
            <a:spLocks noGrp="1"/>
          </p:cNvSpPr>
          <p:nvPr>
            <p:ph idx="1"/>
          </p:nvPr>
        </p:nvSpPr>
        <p:spPr>
          <a:xfrm>
            <a:off x="718278" y="1570792"/>
            <a:ext cx="10515600" cy="4351338"/>
          </a:xfrm>
        </p:spPr>
        <p:txBody>
          <a:bodyPr>
            <a:normAutofit/>
          </a:bodyPr>
          <a:lstStyle/>
          <a:p>
            <a:pPr marL="0" indent="0">
              <a:buNone/>
            </a:pPr>
            <a:r>
              <a:rPr lang="en-US" sz="4000" b="0" i="0" u="none" strike="noStrike" baseline="0" dirty="0">
                <a:latin typeface="TimesTen-Roman"/>
              </a:rPr>
              <a:t>a simple model of communications</a:t>
            </a:r>
            <a:endParaRPr lang="en-US" sz="4000" dirty="0"/>
          </a:p>
        </p:txBody>
      </p:sp>
      <p:pic>
        <p:nvPicPr>
          <p:cNvPr id="5" name="Picture 4">
            <a:extLst>
              <a:ext uri="{FF2B5EF4-FFF2-40B4-BE49-F238E27FC236}">
                <a16:creationId xmlns:a16="http://schemas.microsoft.com/office/drawing/2014/main" id="{60FA7700-A032-75AD-76B7-9E4CF2CFB376}"/>
              </a:ext>
            </a:extLst>
          </p:cNvPr>
          <p:cNvPicPr>
            <a:picLocks noChangeAspect="1"/>
          </p:cNvPicPr>
          <p:nvPr/>
        </p:nvPicPr>
        <p:blipFill>
          <a:blip r:embed="rId2"/>
          <a:stretch>
            <a:fillRect/>
          </a:stretch>
        </p:blipFill>
        <p:spPr>
          <a:xfrm>
            <a:off x="36064" y="2663330"/>
            <a:ext cx="11880028" cy="3258800"/>
          </a:xfrm>
          <a:prstGeom prst="rect">
            <a:avLst/>
          </a:prstGeom>
        </p:spPr>
      </p:pic>
    </p:spTree>
    <p:extLst>
      <p:ext uri="{BB962C8B-B14F-4D97-AF65-F5344CB8AC3E}">
        <p14:creationId xmlns:p14="http://schemas.microsoft.com/office/powerpoint/2010/main" val="237365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5D124-F189-7219-FE71-62B3788C8B9D}"/>
              </a:ext>
            </a:extLst>
          </p:cNvPr>
          <p:cNvSpPr>
            <a:spLocks noGrp="1"/>
          </p:cNvSpPr>
          <p:nvPr>
            <p:ph idx="1"/>
          </p:nvPr>
        </p:nvSpPr>
        <p:spPr>
          <a:xfrm>
            <a:off x="384123" y="416550"/>
            <a:ext cx="11423754" cy="4351338"/>
          </a:xfrm>
        </p:spPr>
        <p:txBody>
          <a:bodyPr>
            <a:noAutofit/>
          </a:bodyPr>
          <a:lstStyle/>
          <a:p>
            <a:pPr marL="0" indent="0" algn="just">
              <a:buNone/>
            </a:pPr>
            <a:r>
              <a:rPr lang="en-US" sz="3300" dirty="0">
                <a:latin typeface="Times New Roman" panose="02020603050405020304" pitchFamily="18" charset="0"/>
                <a:cs typeface="Times New Roman" panose="02020603050405020304" pitchFamily="18" charset="0"/>
              </a:rPr>
              <a:t>The </a:t>
            </a:r>
            <a:r>
              <a:rPr lang="en-US" sz="3300" b="1" dirty="0">
                <a:latin typeface="Times New Roman" panose="02020603050405020304" pitchFamily="18" charset="0"/>
                <a:cs typeface="Times New Roman" panose="02020603050405020304" pitchFamily="18" charset="0"/>
              </a:rPr>
              <a:t>key elements </a:t>
            </a:r>
            <a:r>
              <a:rPr lang="en-US" sz="3300" dirty="0">
                <a:latin typeface="Times New Roman" panose="02020603050405020304" pitchFamily="18" charset="0"/>
                <a:cs typeface="Times New Roman" panose="02020603050405020304" pitchFamily="18" charset="0"/>
              </a:rPr>
              <a:t>of the communications model are as follows:</a:t>
            </a:r>
          </a:p>
          <a:p>
            <a:pPr marL="0" indent="0" algn="just">
              <a:buNone/>
            </a:pPr>
            <a:r>
              <a:rPr lang="en-US" sz="3300" b="1" dirty="0">
                <a:latin typeface="Times New Roman" panose="02020603050405020304" pitchFamily="18" charset="0"/>
                <a:cs typeface="Times New Roman" panose="02020603050405020304" pitchFamily="18" charset="0"/>
              </a:rPr>
              <a:t>• Source:</a:t>
            </a:r>
            <a:r>
              <a:rPr lang="en-US" sz="3300" dirty="0">
                <a:latin typeface="Times New Roman" panose="02020603050405020304" pitchFamily="18" charset="0"/>
                <a:cs typeface="Times New Roman" panose="02020603050405020304" pitchFamily="18" charset="0"/>
              </a:rPr>
              <a:t> This device generates the data to be transmitted; examples are telephones and personal computers.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Transmitter:</a:t>
            </a:r>
            <a:r>
              <a:rPr lang="en-US" sz="33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the data generated not transmitted directly </a:t>
            </a:r>
          </a:p>
          <a:p>
            <a:pPr lvl="1"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a transmitter transforms and encodes the information in such a way as to produce electromagnetic signals that can be transmitted</a:t>
            </a:r>
          </a:p>
          <a:p>
            <a:pPr algn="just"/>
            <a:r>
              <a:rPr lang="en-US" sz="3300" b="1" dirty="0">
                <a:latin typeface="Times New Roman" panose="02020603050405020304" pitchFamily="18" charset="0"/>
                <a:cs typeface="Times New Roman" panose="02020603050405020304" pitchFamily="18" charset="0"/>
              </a:rPr>
              <a:t>Transmission system:</a:t>
            </a:r>
            <a:r>
              <a:rPr lang="en-US" sz="3300" dirty="0">
                <a:latin typeface="Times New Roman" panose="02020603050405020304" pitchFamily="18" charset="0"/>
                <a:cs typeface="Times New Roman" panose="02020603050405020304" pitchFamily="18" charset="0"/>
              </a:rPr>
              <a:t> This can be a single transmission line or a complex network connecting source and destination.</a:t>
            </a:r>
          </a:p>
        </p:txBody>
      </p:sp>
    </p:spTree>
    <p:extLst>
      <p:ext uri="{BB962C8B-B14F-4D97-AF65-F5344CB8AC3E}">
        <p14:creationId xmlns:p14="http://schemas.microsoft.com/office/powerpoint/2010/main" val="16090443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336</TotalTime>
  <Words>1743</Words>
  <Application>Microsoft Office PowerPoint</Application>
  <PresentationFormat>Widescreen</PresentationFormat>
  <Paragraphs>127</Paragraphs>
  <Slides>16</Slides>
  <Notes>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Arial</vt:lpstr>
      <vt:lpstr>Calibri</vt:lpstr>
      <vt:lpstr>Calibri Light</vt:lpstr>
      <vt:lpstr>Lucida Sans Unicode</vt:lpstr>
      <vt:lpstr>Symbol</vt:lpstr>
      <vt:lpstr>Times</vt:lpstr>
      <vt:lpstr>Times New Roman</vt:lpstr>
      <vt:lpstr>TimesTen-Roman</vt:lpstr>
      <vt:lpstr>Verdana</vt:lpstr>
      <vt:lpstr>Wingdings</vt:lpstr>
      <vt:lpstr>Wingdings 2</vt:lpstr>
      <vt:lpstr>Wingdings 3</vt:lpstr>
      <vt:lpstr>Office Theme</vt:lpstr>
      <vt:lpstr>Concourse</vt:lpstr>
      <vt:lpstr>Principles of Data Communication [L T P C] is [3 1 0 4]</vt:lpstr>
      <vt:lpstr>Course Outcomes</vt:lpstr>
      <vt:lpstr>PowerPoint Presentation</vt:lpstr>
      <vt:lpstr>PowerPoint Presentation</vt:lpstr>
      <vt:lpstr>PowerPoint Presentation</vt:lpstr>
      <vt:lpstr>What is Data communication?</vt:lpstr>
      <vt:lpstr>1.1 Trends</vt:lpstr>
      <vt:lpstr>1.2 A COMMUNICATIONS MODEL</vt:lpstr>
      <vt:lpstr>PowerPoint Presentation</vt:lpstr>
      <vt:lpstr>PowerPoint Presentation</vt:lpstr>
      <vt:lpstr>PowerPoint Presentation</vt:lpstr>
      <vt:lpstr>PowerPoint Presentation</vt:lpstr>
      <vt:lpstr>PowerPoint Presentation</vt:lpstr>
      <vt:lpstr>PowerPoint Presentation</vt:lpstr>
      <vt:lpstr>Data Communications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Veena  K. M. [MAHE-MIT]</cp:lastModifiedBy>
  <cp:revision>15</cp:revision>
  <dcterms:created xsi:type="dcterms:W3CDTF">2022-08-11T10:51:13Z</dcterms:created>
  <dcterms:modified xsi:type="dcterms:W3CDTF">2022-08-16T11:41:34Z</dcterms:modified>
</cp:coreProperties>
</file>