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924" r:id="rId5"/>
    <p:sldId id="848" r:id="rId6"/>
    <p:sldId id="263" r:id="rId7"/>
    <p:sldId id="849" r:id="rId8"/>
    <p:sldId id="850" r:id="rId9"/>
    <p:sldId id="853" r:id="rId10"/>
    <p:sldId id="856" r:id="rId11"/>
    <p:sldId id="857" r:id="rId12"/>
    <p:sldId id="858" r:id="rId13"/>
    <p:sldId id="264" r:id="rId14"/>
    <p:sldId id="888" r:id="rId15"/>
    <p:sldId id="923" r:id="rId16"/>
    <p:sldId id="922" r:id="rId17"/>
    <p:sldId id="265" r:id="rId18"/>
    <p:sldId id="859" r:id="rId19"/>
    <p:sldId id="860" r:id="rId20"/>
    <p:sldId id="861" r:id="rId21"/>
    <p:sldId id="863" r:id="rId22"/>
    <p:sldId id="9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07:11:3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07:11:3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F342-6E54-7D5A-993D-F14D8962C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C367A-4344-D4D9-BCE6-974CF80E7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663A-590A-9B45-56FB-9461D55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CF59-88E9-589A-E16F-DE58BC79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69DB-908C-1F1E-2656-F0983411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89F1-973D-F9A4-C1FF-5650F594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8290-D07B-5BC3-D7EF-074D8D49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5F80-A39C-A5AD-E94C-D8F5CC7A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0EDA-018D-6CBD-98E0-BB6733D2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0AD7-42FC-C483-9B88-4F3A6084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3C12B-6E4A-B8EF-1361-1FF2D805F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018A-E0F2-D756-1C27-7E412538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BF8C-2E48-B898-8AC4-7460A4D5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5555-687D-55E8-A555-6A0759CC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9C8-C77D-050B-2D4D-9E3ACC66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706A-430D-AD98-B2BD-BD581D71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3DB7-BB66-8B06-5251-AED4B475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CC95-2117-202D-709B-E9B6A319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1888A-824C-44FC-BD56-023AD05C4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19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B17B-6D0C-DA73-D1E7-2554166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6191-171C-6DB1-EF35-34DA9E34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7391-F626-F92E-E1DA-714BFE5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AF87C-F6AD-4DE9-840C-F415037F1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144E-A3DB-BF79-D853-EC6FE102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62DC-21C6-4D5E-76E4-CA422B07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62F2-7857-4FC5-EE56-F4D6739B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261A-370E-449E-84D8-2B5377510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33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6DDDAD-1F0F-A5C0-5300-E3EACD71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32904C-72C3-57CA-6F79-5CFA26C1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5C170E-4D63-0B96-5AFF-3BD7F54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0AA32-DEB6-45BA-864D-75F83A215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67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AD4992-7C90-8076-8E8D-8DD7A0DB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2475B4-F992-F593-F2B5-0533805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15EEF4-8F09-D334-D3C4-71AC2169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2925C-F38D-473C-93CA-BAB7E9F6B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0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53B82B-C9FC-4606-4E9E-145F7719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527B36-A2E3-1415-D2A1-6C09995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F0016B-FCDE-5734-9E57-9E77A704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441FE-8C07-4C49-ADD0-A1ECF0C440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0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DB99B0A-0FE9-F0C6-F6EC-3F042A8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1D433D-129B-167E-9274-BBD4218F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D287BA-96A3-8D37-E9CA-DA6DAF2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714A3-E7F5-4F01-A853-A205A1F32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34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4F16CD-5BFA-662D-D9E8-ECA7D637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0BE422-CA0C-FD9A-A22A-DC1BA2F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F4294B-00A6-0120-B6EC-D97021B9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6C525-862C-4570-B607-F3E156C24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9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E92A-2EFF-7E2A-091A-0C091542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CA22-055C-7EE0-4FE4-4C061FF0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5C01-0019-C5FC-216B-F3FF3AD5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D57C-1177-298C-CF87-32F42C45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74E2-FF6E-1355-1082-6A88A8E2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9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7739BC-55E5-210C-E25F-8758E595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237D92-260E-43F0-C352-17A33685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CA32B-F6D2-5158-F417-3AEBABC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3B3E0-81DF-4838-BF9D-DE6DD5DED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785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D794-199B-F240-7C75-87AADF5B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EA00-8C5A-6E5C-8E76-6D8B629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271C-8630-E209-7CC9-409ABC64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9D376-FB72-423F-ADFD-4553E409C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475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A40E-4D09-C011-6F84-30F43F2B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EB38-A1AF-BC71-98B9-3D98BD97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CB21-E6DA-20B1-8483-B14024C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30352-5FA6-4566-AA6E-602017376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579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706A-430D-AD98-B2BD-BD581D71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3DB7-BB66-8B06-5251-AED4B475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CC95-2117-202D-709B-E9B6A319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1888A-824C-44FC-BD56-023AD05C4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888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B17B-6D0C-DA73-D1E7-2554166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6191-171C-6DB1-EF35-34DA9E34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7391-F626-F92E-E1DA-714BFE5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AF87C-F6AD-4DE9-840C-F415037F1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581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144E-A3DB-BF79-D853-EC6FE102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62DC-21C6-4D5E-76E4-CA422B07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62F2-7857-4FC5-EE56-F4D6739B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261A-370E-449E-84D8-2B5377510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327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6DDDAD-1F0F-A5C0-5300-E3EACD71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32904C-72C3-57CA-6F79-5CFA26C1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5C170E-4D63-0B96-5AFF-3BD7F54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0AA32-DEB6-45BA-864D-75F83A215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873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AD4992-7C90-8076-8E8D-8DD7A0DB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2475B4-F992-F593-F2B5-0533805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15EEF4-8F09-D334-D3C4-71AC2169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2925C-F38D-473C-93CA-BAB7E9F6B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872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53B82B-C9FC-4606-4E9E-145F7719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527B36-A2E3-1415-D2A1-6C09995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F0016B-FCDE-5734-9E57-9E77A704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441FE-8C07-4C49-ADD0-A1ECF0C440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56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DB99B0A-0FE9-F0C6-F6EC-3F042A8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1D433D-129B-167E-9274-BBD4218F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D287BA-96A3-8D37-E9CA-DA6DAF2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714A3-E7F5-4F01-A853-A205A1F32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3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5310-BDDD-89F8-4FE8-2B405C5A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39FE-438A-5438-CC8B-8A7249F7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2B00-9A0F-409D-DA43-49C5E264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B851-DB76-716D-368A-3B882B3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CEE7-A07F-E3D5-6781-D5C3116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9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4F16CD-5BFA-662D-D9E8-ECA7D637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0BE422-CA0C-FD9A-A22A-DC1BA2F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F4294B-00A6-0120-B6EC-D97021B9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6C525-862C-4570-B607-F3E156C24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550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7739BC-55E5-210C-E25F-8758E595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237D92-260E-43F0-C352-17A33685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CA32B-F6D2-5158-F417-3AEBABC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3B3E0-81DF-4838-BF9D-DE6DD5DED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7096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9D794-199B-F240-7C75-87AADF5B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EA00-8C5A-6E5C-8E76-6D8B629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271C-8630-E209-7CC9-409ABC64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9D376-FB72-423F-ADFD-4553E409C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27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A40E-4D09-C011-6F84-30F43F2B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EB38-A1AF-BC71-98B9-3D98BD97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CB21-E6DA-20B1-8483-B14024C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30352-5FA6-4566-AA6E-602017376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0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D315-27BF-98BD-809A-B067AD8C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EE48-0A2F-7510-DC59-ADA47AC4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3134-CB3C-71B5-9F77-11336EFD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3594-4B4F-F9F2-BDBC-0CE4EAE5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A8DF3-C5D1-3D6B-DE21-69E4A9EF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54F6-E8BD-8FC9-E03F-3F6B42B8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5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C4D-ADD6-79BE-0EFF-81EEF21D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35CC8-C233-34B2-5766-C350E608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622E-AACA-1A0B-A13A-9AF591F4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EBB6-1338-2E2B-04B2-AA40EE78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D24D5-A2AA-F768-1C0B-7BED65C73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5D5A2-DA24-8113-5240-9F4D9E0E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D8E4A-7F32-8C40-4DB5-45C4585E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74494-B5E1-218D-E397-00EFDBE3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6693-30AE-FAA5-329F-A26A7669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AF316-FB2E-2E3E-2398-24052D90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C4AA5-5C11-AA18-C568-F06B85F3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B1ED4-5CC0-1F68-0B61-64FE911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4F90A-E7CE-14CF-8035-396853D2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34D8F-6EBB-70AD-DD97-1A0CAEFF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86130-6EA1-13FF-7E8F-58CB4458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5779-6C58-9F84-1314-142E9C07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6A1E-A808-1EB4-4E34-2E21A9DB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4B0BF-F7BC-DCA0-4B8D-CAB18D18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66A44-830B-5AC4-9549-932BED6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650-26EC-8FF1-B02D-6F94D065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F72B-8D34-3A99-F0E3-31A6C4E9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9DD-51B8-FF0A-5C3A-22E8246E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BCF5-A432-1904-FE49-BCAC3BE80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17C48-5364-09E7-C2A1-58933BE7B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1462-BCAB-83CF-B8A3-B59D0185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F7808-72C9-CDDE-271E-F33A7E72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7AA6B-3DF0-A204-F7B7-55A79C2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8F989-F429-81A9-63E5-D3584F1F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1B3D-CB24-B99C-304C-4723D9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DBA7-D65E-2694-CDA0-BF6A59D7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835F-58C9-436B-B679-26C00A9111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C7D8-A10E-DDA4-9319-54044017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EAAC-AB91-F360-7664-6662F450B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6F52-B5FB-4DF5-9CFB-F59DF45F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4A265A6-B968-822F-E11D-B161BDB275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CAC9923-E2CC-D566-4E94-8680B46279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960-BACF-69F3-8DDD-65A1B02F6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34F-F85F-AFF4-D8D6-BF8F89B59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4C3E-06C4-7138-3D4D-C5F2630F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02E60FF-9458-4054-9066-0B139B997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2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4A265A6-B968-822F-E11D-B161BDB275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CAC9923-E2CC-D566-4E94-8680B46279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960-BACF-69F3-8DDD-65A1B02F6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34F-F85F-AFF4-D8D6-BF8F89B59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4C3E-06C4-7138-3D4D-C5F2630F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02E60FF-9458-4054-9066-0B139B997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4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9E82-83E2-192C-A978-1B4B5085D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 Data Transmission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94F17-7474-5BF4-1101-BC827C51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b="1" dirty="0"/>
              <a:t>Data Transmission 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Stallings W.,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&amp; Computer Communications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(9e),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Pearson Education Inc., Noida, 2017.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8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ACCD-63C5-7D2E-0C54-9F33AA99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21804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component:-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signal includes a component of zero frequency, that component is a direct current (dc) or constant component. 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Figure 3.6 shows the result of adding a dc component to the signal.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DC component if average amplitude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DDF58-A93E-87CD-9174-5A544F8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96" y="1952625"/>
            <a:ext cx="49434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1D1E77-CCD8-5E26-9B0E-9444347041EF}"/>
              </a:ext>
            </a:extLst>
          </p:cNvPr>
          <p:cNvSpPr txBox="1"/>
          <p:nvPr/>
        </p:nvSpPr>
        <p:spPr>
          <a:xfrm>
            <a:off x="5807394" y="667604"/>
            <a:ext cx="60983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together sine waves at frequencies f and 3f, we get a waveform  that begins to resemble the original square wave.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adding a sine wave of frequency 5f, as shown in Figure 3.7a,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adding a sine wave of frequency 7f, as shown in Figure 3.7b.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add additional odd multiples of f, suitably scaled, the resulting waveform approaches that of a square wave more and more closely.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3EF15-7AA8-0F06-F4CF-6497887D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2" y="198319"/>
            <a:ext cx="5342280" cy="64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16770F61-1978-4136-D1AF-0C43919A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C4B8A990-9634-447A-41FF-D6E791D1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7">
            <a:extLst>
              <a:ext uri="{FF2B5EF4-FFF2-40B4-BE49-F238E27FC236}">
                <a16:creationId xmlns:a16="http://schemas.microsoft.com/office/drawing/2014/main" id="{3D57F8B0-53F4-8C29-BBD4-0A5501AC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4" y="436563"/>
            <a:ext cx="833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Relationship between Data Rate and Bandwidth</a:t>
            </a:r>
            <a:endParaRPr lang="en-US" altLang="en-US" sz="2000" b="1">
              <a:solidFill>
                <a:srgbClr val="FF0000"/>
              </a:solidFill>
              <a:latin typeface="Bembo-Bold"/>
            </a:endParaRPr>
          </a:p>
        </p:txBody>
      </p:sp>
      <p:sp>
        <p:nvSpPr>
          <p:cNvPr id="66565" name="Rectangle 1">
            <a:extLst>
              <a:ext uri="{FF2B5EF4-FFF2-40B4-BE49-F238E27FC236}">
                <a16:creationId xmlns:a16="http://schemas.microsoft.com/office/drawing/2014/main" id="{B4DB7181-4556-2027-B09A-14DB912F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6" y="4254500"/>
            <a:ext cx="75549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prstClr val="black"/>
                </a:solidFill>
                <a:latin typeface="TimesTen-Roman"/>
              </a:rPr>
              <a:t>Then the waveform represents the binary stream 0101. . . 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prstClr val="black"/>
              </a:solidFill>
              <a:latin typeface="TimesTen-Roman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prstClr val="black"/>
                </a:solidFill>
                <a:latin typeface="TimesTen-Roman"/>
              </a:rPr>
              <a:t>The duration of each pulse is  T/2 = 1/(2</a:t>
            </a:r>
            <a:r>
              <a:rPr lang="en-US" altLang="en-US" sz="2000" i="1">
                <a:solidFill>
                  <a:prstClr val="black"/>
                </a:solidFill>
                <a:latin typeface="TimesTen-Italic"/>
              </a:rPr>
              <a:t>f </a:t>
            </a:r>
            <a:r>
              <a:rPr lang="en-US" altLang="en-US" sz="2000">
                <a:solidFill>
                  <a:prstClr val="black"/>
                </a:solidFill>
                <a:latin typeface="TimesTen-Roman"/>
              </a:rPr>
              <a:t>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solidFill>
                <a:prstClr val="black"/>
              </a:solidFill>
              <a:latin typeface="TimesTen-Roman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prstClr val="black"/>
                </a:solidFill>
                <a:latin typeface="TimesTen-Roman"/>
              </a:rPr>
              <a:t>thus the data rate is 2</a:t>
            </a:r>
            <a:r>
              <a:rPr lang="en-US" altLang="en-US" sz="2000" i="1">
                <a:solidFill>
                  <a:prstClr val="black"/>
                </a:solidFill>
                <a:latin typeface="TimesTen-Italic"/>
              </a:rPr>
              <a:t>f </a:t>
            </a:r>
            <a:r>
              <a:rPr lang="en-US" altLang="en-US" sz="2000">
                <a:solidFill>
                  <a:prstClr val="black"/>
                </a:solidFill>
                <a:latin typeface="TimesTen-Roman"/>
              </a:rPr>
              <a:t>bits per second (bps).</a:t>
            </a: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66566" name="Picture 2">
            <a:extLst>
              <a:ext uri="{FF2B5EF4-FFF2-40B4-BE49-F238E27FC236}">
                <a16:creationId xmlns:a16="http://schemas.microsoft.com/office/drawing/2014/main" id="{E90AE309-9E6C-A6C6-6578-EC5ABC94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928908"/>
            <a:ext cx="5530332" cy="29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Box 1">
            <a:extLst>
              <a:ext uri="{FF2B5EF4-FFF2-40B4-BE49-F238E27FC236}">
                <a16:creationId xmlns:a16="http://schemas.microsoft.com/office/drawing/2014/main" id="{9B32D537-1D5C-C7DB-634D-ABAF86A77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6" y="1263651"/>
            <a:ext cx="3686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prstClr val="black"/>
                </a:solidFill>
                <a:latin typeface="TimesTen-Roman"/>
              </a:rPr>
              <a:t>consider the square wave.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>
              <a:solidFill>
                <a:prstClr val="black"/>
              </a:solidFill>
              <a:latin typeface="TimesTen-Roman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prstClr val="black"/>
                </a:solidFill>
                <a:latin typeface="TimesTen-Roman"/>
              </a:rPr>
              <a:t>let positive pulse represent binary 0 negative pulse represent binary 1.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41F27-1428-0979-6F2F-CDDB08C9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8" y="385248"/>
            <a:ext cx="8791047" cy="62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1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1A2D1603-17C6-60E1-B3BD-49EF92397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5B7F60BA-F1D1-0DA8-C065-917F126BB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7">
            <a:extLst>
              <a:ext uri="{FF2B5EF4-FFF2-40B4-BE49-F238E27FC236}">
                <a16:creationId xmlns:a16="http://schemas.microsoft.com/office/drawing/2014/main" id="{6D60C8CC-D2C3-7403-CE94-A3A232AA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4" y="436563"/>
            <a:ext cx="833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Relationship between Data Rate and Bandwidth</a:t>
            </a:r>
            <a:endParaRPr lang="en-US" altLang="en-US" sz="2000" b="1">
              <a:solidFill>
                <a:srgbClr val="FF0000"/>
              </a:solidFill>
              <a:latin typeface="Bembo-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F79FDF-AA0C-5186-3D8C-AE762ECD2D9E}"/>
              </a:ext>
            </a:extLst>
          </p:cNvPr>
          <p:cNvSpPr/>
          <p:nvPr/>
        </p:nvSpPr>
        <p:spPr>
          <a:xfrm>
            <a:off x="1928813" y="1316038"/>
            <a:ext cx="8469312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Waveform has an infinite number of frequency components and hence an infinite bandwidth.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What happens if we limit the bandwidth to just the first three frequency components?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Suppose  a digital transmission system is capable of transmitting signals with a bandwidth of 4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MHz.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What data rate can be achieved?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We look at 3 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D45D51-83F4-7EE9-0FF8-0D2AB2E68F0B}"/>
                  </a:ext>
                </a:extLst>
              </p14:cNvPr>
              <p14:cNvContentPartPr/>
              <p14:nvPr/>
            </p14:nvContentPartPr>
            <p14:xfrm>
              <a:off x="4571474" y="400898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D45D51-83F4-7EE9-0FF8-0D2AB2E68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2474" y="39999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A3D7A-A6C0-6F28-A4C2-CF0BF4DC2B78}"/>
                  </a:ext>
                </a:extLst>
              </p14:cNvPr>
              <p14:cNvContentPartPr/>
              <p14:nvPr/>
            </p14:nvContentPartPr>
            <p14:xfrm>
              <a:off x="4304354" y="395246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A3D7A-A6C0-6F28-A4C2-CF0BF4DC2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5714" y="39438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B9DA2F-CBD8-E74B-99C5-B6FEF81CDE0A}"/>
              </a:ext>
            </a:extLst>
          </p:cNvPr>
          <p:cNvSpPr txBox="1"/>
          <p:nvPr/>
        </p:nvSpPr>
        <p:spPr>
          <a:xfrm>
            <a:off x="559190" y="302847"/>
            <a:ext cx="775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data rate can be achieved? We look at three cases.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833F1-F6C5-AA71-3D0A-05C36B831EE8}"/>
              </a:ext>
            </a:extLst>
          </p:cNvPr>
          <p:cNvSpPr txBox="1"/>
          <p:nvPr/>
        </p:nvSpPr>
        <p:spPr>
          <a:xfrm>
            <a:off x="717452" y="1153551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E91E4-84F5-8383-FD6F-EFEC174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77" y="905608"/>
            <a:ext cx="7286209" cy="325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AFC38-5D03-A715-09F6-DD567DEA5B52}"/>
              </a:ext>
            </a:extLst>
          </p:cNvPr>
          <p:cNvSpPr txBox="1"/>
          <p:nvPr/>
        </p:nvSpPr>
        <p:spPr>
          <a:xfrm>
            <a:off x="717452" y="4134789"/>
            <a:ext cx="7033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be 1MHz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= (5x10^6)-(1x10^6) = 4MHz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T=1/f=1/(10^6)=1x(10^-6)s=1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 = 0.5T=0.5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rate=1/(Bit interval)=1/0.5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 = 2Mbps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58FDA-BD21-B051-6201-BC8EED4C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305" y="4564562"/>
            <a:ext cx="2618233" cy="19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1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B9DA2F-CBD8-E74B-99C5-B6FEF81CDE0A}"/>
              </a:ext>
            </a:extLst>
          </p:cNvPr>
          <p:cNvSpPr txBox="1"/>
          <p:nvPr/>
        </p:nvSpPr>
        <p:spPr>
          <a:xfrm>
            <a:off x="559190" y="302847"/>
            <a:ext cx="775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data rate can be achieved? We look at three cases.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833F1-F6C5-AA71-3D0A-05C36B831EE8}"/>
              </a:ext>
            </a:extLst>
          </p:cNvPr>
          <p:cNvSpPr txBox="1"/>
          <p:nvPr/>
        </p:nvSpPr>
        <p:spPr>
          <a:xfrm>
            <a:off x="717452" y="1153551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E91E4-84F5-8383-FD6F-EFEC174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77" y="905608"/>
            <a:ext cx="7286209" cy="3258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AFC38-5D03-A715-09F6-DD567DEA5B52}"/>
              </a:ext>
            </a:extLst>
          </p:cNvPr>
          <p:cNvSpPr txBox="1"/>
          <p:nvPr/>
        </p:nvSpPr>
        <p:spPr>
          <a:xfrm>
            <a:off x="717452" y="4134789"/>
            <a:ext cx="7286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be 2MHz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= (5x2x10^6)-(2x10^6) = 8MHz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T=1/f=1/(2x10^6)=1x(2x10^-6)s=0.5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 = 0.5T=0.5*(0.5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secs)=0.25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rate=1/(Bit interval)=1/0.25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 = 4Mbps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3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8B3AC-3E1C-BCD9-4E5F-9C42F3F2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62" y="137817"/>
            <a:ext cx="6429783" cy="3561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586D4-1F44-D7E9-FA7B-BE9A131A5782}"/>
              </a:ext>
            </a:extLst>
          </p:cNvPr>
          <p:cNvSpPr txBox="1"/>
          <p:nvPr/>
        </p:nvSpPr>
        <p:spPr>
          <a:xfrm>
            <a:off x="717452" y="4134789"/>
            <a:ext cx="7286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frequency(f) be 2MHz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= (3x2x10^6)-(2x10^6) = 4MHz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Period(T)=1/f=1/(2x10^6)=1x(2x10^-6)s=0.5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 = 0.5T=0.5*(0.5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secs)=0.25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rate=1/(Bit interval)=1/(0.25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secs) = 4Mbps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C18E4-75D0-C231-3502-040B49B02A8C}"/>
              </a:ext>
            </a:extLst>
          </p:cNvPr>
          <p:cNvSpPr txBox="1"/>
          <p:nvPr/>
        </p:nvSpPr>
        <p:spPr>
          <a:xfrm>
            <a:off x="717452" y="1153551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52980-8F69-1F85-B348-F61D61D2B732}"/>
              </a:ext>
            </a:extLst>
          </p:cNvPr>
          <p:cNvSpPr txBox="1"/>
          <p:nvPr/>
        </p:nvSpPr>
        <p:spPr>
          <a:xfrm>
            <a:off x="393895" y="162435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What data rate can be achieved? We look at three cases.</a:t>
            </a:r>
          </a:p>
        </p:txBody>
      </p:sp>
    </p:spTree>
    <p:extLst>
      <p:ext uri="{BB962C8B-B14F-4D97-AF65-F5344CB8AC3E}">
        <p14:creationId xmlns:p14="http://schemas.microsoft.com/office/powerpoint/2010/main" val="22953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B97DB7-8F40-B921-EC1F-41D636DD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7" y="121113"/>
            <a:ext cx="10410943" cy="64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7405E97F-528C-E33C-5F08-E306C3ED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136209D0-5AAD-41F4-E921-5FBB08F0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id="{49F3286F-466E-75A2-98AE-F42D9651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Bandwidth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D687B-9F6A-2179-639E-B1A0FF72D9A7}"/>
              </a:ext>
            </a:extLst>
          </p:cNvPr>
          <p:cNvSpPr/>
          <p:nvPr/>
        </p:nvSpPr>
        <p:spPr>
          <a:xfrm>
            <a:off x="1717675" y="914400"/>
            <a:ext cx="8756650" cy="1784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dirty="0" err="1"/>
              <a:t>nonperiodic</a:t>
            </a:r>
            <a:r>
              <a:rPr lang="en-US" dirty="0"/>
              <a:t> composite signal has a bandwidth of 200 kHz, with a middle frequency of140 kHz and peak amplitude of 20 V.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The two extreme frequencies have an amplitude of 0.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 Draw the frequency domain of the signal.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000" dirty="0"/>
              <a:t>Solution</a:t>
            </a:r>
          </a:p>
        </p:txBody>
      </p:sp>
      <p:pic>
        <p:nvPicPr>
          <p:cNvPr id="51206" name="Picture 1">
            <a:extLst>
              <a:ext uri="{FF2B5EF4-FFF2-40B4-BE49-F238E27FC236}">
                <a16:creationId xmlns:a16="http://schemas.microsoft.com/office/drawing/2014/main" id="{303DA7D8-A3B8-0377-5E1C-63F3557D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730626"/>
            <a:ext cx="52959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40B9-8DD0-50DB-FEE2-86063B0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73965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Periodic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9809-FC0F-BE3C-FCAB-93D7E73A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" y="897158"/>
            <a:ext cx="1163984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simplest sort of signal is a periodic signal, in which the same signal pattern repeats over time. </a:t>
            </a:r>
          </a:p>
          <a:p>
            <a:pPr algn="just"/>
            <a:r>
              <a:rPr lang="en-US" dirty="0"/>
              <a:t>Mathematically, a signal s(t) is defined to be periodic if and only if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where the constant T is the period of the signal. Otherwise, a signal is aperiodic.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3940B-7313-5FBB-A0E2-081541E6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88" y="2817348"/>
            <a:ext cx="9357833" cy="9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D896D69B-EABE-1548-8193-14C68B526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952F173E-6777-B324-BF0D-B9F707E9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E094F356-CF4D-F026-0009-44422231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</a:rPr>
              <a:t>wavelength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5CCA923-BD2C-7EB7-B920-A4777983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1239838"/>
            <a:ext cx="855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</a:rPr>
              <a:t>Distance occupied in space by a single period.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solidFill>
                  <a:prstClr val="black"/>
                </a:solidFill>
                <a:latin typeface="Arial" panose="020B0604020202020204" pitchFamily="34" charset="0"/>
              </a:rPr>
              <a:t>Wavelength =  propagation speed / frequency.</a:t>
            </a:r>
          </a:p>
        </p:txBody>
      </p:sp>
      <p:sp>
        <p:nvSpPr>
          <p:cNvPr id="24582" name="TextBox 1">
            <a:extLst>
              <a:ext uri="{FF2B5EF4-FFF2-40B4-BE49-F238E27FC236}">
                <a16:creationId xmlns:a16="http://schemas.microsoft.com/office/drawing/2014/main" id="{81F4852C-5F26-A0D2-C465-F017AE6B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005263"/>
            <a:ext cx="7067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Example : wavelength of redlight (frequency = 4*10</a:t>
            </a:r>
            <a:r>
              <a:rPr lang="en-US" altLang="en-US" sz="16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14 </a:t>
            </a: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Hz) is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      c/f = 3*10</a:t>
            </a:r>
            <a:r>
              <a:rPr lang="en-US" altLang="en-US" sz="16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8</a:t>
            </a: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</a:rPr>
              <a:t>m/s /4*10</a:t>
            </a:r>
            <a:r>
              <a:rPr lang="en-US" altLang="en-US" sz="16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14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aseline="30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sz="20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=  0.75 micro meter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045BC3CB-08B1-7E3F-6678-9550933F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F5ACDB75-B029-44A0-1DFC-9BAFF87A9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B4A190B-FD39-A287-47F8-4EE6D241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1624014"/>
            <a:ext cx="87566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Periodic analog signal characterized by 3  parameters.[Amplitude :A, Frequency: f and Phase </a:t>
            </a:r>
            <a:r>
              <a:rPr lang="el-GR" altLang="en-US" sz="1800" i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lang="en-US" altLang="en-US" sz="1800" i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]</a:t>
            </a: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Representation of sine wave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	</a:t>
            </a:r>
            <a:r>
              <a:rPr lang="en-US" altLang="en-US" sz="3200" i="1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lang="en-US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3200" i="1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</a:t>
            </a:r>
            <a:r>
              <a:rPr lang="en-US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= </a:t>
            </a:r>
            <a:r>
              <a:rPr lang="en-US" altLang="en-US" sz="3200" i="1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 </a:t>
            </a:r>
            <a:r>
              <a:rPr lang="en-US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sin (2</a:t>
            </a:r>
            <a:r>
              <a:rPr lang="el-GR" altLang="en-US" sz="3200" i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lang="en-US" altLang="en-US" sz="3200" i="1" dirty="0">
                <a:solidFill>
                  <a:prstClr val="black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ft </a:t>
            </a:r>
            <a:r>
              <a:rPr lang="en-US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l-GR" altLang="en-US" sz="3200" i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lang="el-GR" altLang="en-US" sz="32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32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Where A is peak amplitude.</a:t>
            </a:r>
            <a:endParaRPr lang="el-GR" altLang="en-US" sz="20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3A06E2BF-70FB-576B-A61D-32F9572B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4" y="452438"/>
            <a:ext cx="3494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44546A"/>
                </a:solidFill>
                <a:latin typeface="Arial" panose="020B0604020202020204" pitchFamily="34" charset="0"/>
              </a:rPr>
              <a:t>Periodic analog signal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82F70-6334-4B8B-37E7-762F509ADB94}"/>
              </a:ext>
            </a:extLst>
          </p:cNvPr>
          <p:cNvSpPr txBox="1"/>
          <p:nvPr/>
        </p:nvSpPr>
        <p:spPr>
          <a:xfrm>
            <a:off x="1830388" y="5300808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sv-SE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radians = 360° = 1 period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DE4BD-438E-2A75-6EE4-45135563C594}"/>
              </a:ext>
            </a:extLst>
          </p:cNvPr>
          <p:cNvSpPr txBox="1"/>
          <p:nvPr/>
        </p:nvSpPr>
        <p:spPr>
          <a:xfrm>
            <a:off x="981220" y="499795"/>
            <a:ext cx="10680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components of the square wave with amplitudes A and –A can be expressed as follows: [using Fourier Series]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7D7CC-B62B-D7D9-0E84-A5C522C8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11" y="1453902"/>
            <a:ext cx="7776577" cy="19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1F573D7E-824C-61CF-645E-BAD5153AC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2B9720FB-3A99-A6BA-15B8-54F86F00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object 36">
            <a:extLst>
              <a:ext uri="{FF2B5EF4-FFF2-40B4-BE49-F238E27FC236}">
                <a16:creationId xmlns:a16="http://schemas.microsoft.com/office/drawing/2014/main" id="{FC221E4C-C76D-8455-D985-E4550D75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32674E14-FE3B-C16E-1B60-7A772067F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D712C50D-49AD-652B-08FE-322009DA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EF6B89A-4BCC-2A8E-2077-3EE2C9DC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914400"/>
            <a:ext cx="8756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UNITS of Parameter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Amplitude :  </a:t>
            </a:r>
            <a:r>
              <a:rPr lang="en-US" altLang="en-US" sz="1800">
                <a:latin typeface="Arial" panose="020B0604020202020204" pitchFamily="34" charset="0"/>
              </a:rPr>
              <a:t>volts,  milli (10</a:t>
            </a:r>
            <a:r>
              <a:rPr lang="en-US" altLang="en-US" sz="1800" baseline="30000">
                <a:latin typeface="Arial" panose="020B0604020202020204" pitchFamily="34" charset="0"/>
              </a:rPr>
              <a:t>-3</a:t>
            </a:r>
            <a:r>
              <a:rPr lang="en-US" altLang="en-US" sz="1800">
                <a:latin typeface="Arial" panose="020B0604020202020204" pitchFamily="34" charset="0"/>
              </a:rPr>
              <a:t>) volt,  KV(10</a:t>
            </a:r>
            <a:r>
              <a:rPr lang="en-US" altLang="en-US" sz="1800" baseline="30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Frequency :  </a:t>
            </a:r>
            <a:r>
              <a:rPr lang="en-US" altLang="en-US" sz="1800">
                <a:latin typeface="Arial" panose="020B0604020202020204" pitchFamily="34" charset="0"/>
              </a:rPr>
              <a:t>Hz, KHz(10</a:t>
            </a:r>
            <a:r>
              <a:rPr lang="en-US" altLang="en-US" sz="1800" baseline="30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), MHz(10</a:t>
            </a:r>
            <a:r>
              <a:rPr lang="en-US" altLang="en-US" sz="1800" baseline="30000">
                <a:latin typeface="Arial" panose="020B0604020202020204" pitchFamily="34" charset="0"/>
              </a:rPr>
              <a:t>6</a:t>
            </a:r>
            <a:r>
              <a:rPr lang="en-US" altLang="en-US" sz="1800">
                <a:latin typeface="Arial" panose="020B0604020202020204" pitchFamily="34" charset="0"/>
              </a:rPr>
              <a:t>), GHz(10</a:t>
            </a:r>
            <a:r>
              <a:rPr lang="en-US" altLang="en-US" sz="1800" baseline="30000">
                <a:latin typeface="Arial" panose="020B0604020202020204" pitchFamily="34" charset="0"/>
              </a:rPr>
              <a:t>9</a:t>
            </a:r>
            <a:r>
              <a:rPr lang="en-US" altLang="en-US" sz="1800">
                <a:latin typeface="Arial" panose="020B0604020202020204" pitchFamily="34" charset="0"/>
              </a:rPr>
              <a:t>),  THz(10</a:t>
            </a:r>
            <a:r>
              <a:rPr lang="en-US" altLang="en-US" sz="1800" baseline="30000">
                <a:latin typeface="Arial" panose="020B0604020202020204" pitchFamily="34" charset="0"/>
              </a:rPr>
              <a:t>12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Time : </a:t>
            </a:r>
            <a:r>
              <a:rPr lang="en-US" altLang="en-US" sz="1800">
                <a:latin typeface="Arial" panose="020B0604020202020204" pitchFamily="34" charset="0"/>
              </a:rPr>
              <a:t>second, milli second(10</a:t>
            </a:r>
            <a:r>
              <a:rPr lang="en-US" altLang="en-US" sz="1800" baseline="30000">
                <a:latin typeface="Arial" panose="020B0604020202020204" pitchFamily="34" charset="0"/>
              </a:rPr>
              <a:t>-3</a:t>
            </a:r>
            <a:r>
              <a:rPr lang="en-US" altLang="en-US" sz="1800">
                <a:latin typeface="Arial" panose="020B0604020202020204" pitchFamily="34" charset="0"/>
              </a:rPr>
              <a:t>), micro second(10</a:t>
            </a:r>
            <a:r>
              <a:rPr lang="en-US" altLang="en-US" sz="1800" baseline="30000">
                <a:latin typeface="Arial" panose="020B0604020202020204" pitchFamily="34" charset="0"/>
              </a:rPr>
              <a:t>-6</a:t>
            </a:r>
            <a:r>
              <a:rPr lang="en-US" altLang="en-US" sz="1800">
                <a:latin typeface="Arial" panose="020B0604020202020204" pitchFamily="34" charset="0"/>
              </a:rPr>
              <a:t>), ns(10</a:t>
            </a:r>
            <a:r>
              <a:rPr lang="en-US" altLang="en-US" sz="1800" baseline="30000">
                <a:latin typeface="Arial" panose="020B0604020202020204" pitchFamily="34" charset="0"/>
              </a:rPr>
              <a:t>-9</a:t>
            </a:r>
            <a:r>
              <a:rPr lang="en-US" altLang="en-US" sz="1800">
                <a:latin typeface="Arial" panose="020B0604020202020204" pitchFamily="34" charset="0"/>
              </a:rPr>
              <a:t>), ps(10</a:t>
            </a:r>
            <a:r>
              <a:rPr lang="en-US" altLang="en-US" sz="1800" baseline="30000">
                <a:latin typeface="Arial" panose="020B0604020202020204" pitchFamily="34" charset="0"/>
              </a:rPr>
              <a:t>-12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Phase : </a:t>
            </a:r>
            <a:r>
              <a:rPr lang="en-US" altLang="en-US" sz="1800">
                <a:latin typeface="Arial" panose="020B0604020202020204" pitchFamily="34" charset="0"/>
              </a:rPr>
              <a:t>degree , radian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5CB8C13-2342-EB20-928F-DA208395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F6656D43-568D-5EA7-26C1-B1E6B163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object 36">
            <a:extLst>
              <a:ext uri="{FF2B5EF4-FFF2-40B4-BE49-F238E27FC236}">
                <a16:creationId xmlns:a16="http://schemas.microsoft.com/office/drawing/2014/main" id="{343AD982-5142-4CAF-2F35-300F1131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638176"/>
            <a:ext cx="4646612" cy="6003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44037" name="object 39">
            <a:extLst>
              <a:ext uri="{FF2B5EF4-FFF2-40B4-BE49-F238E27FC236}">
                <a16:creationId xmlns:a16="http://schemas.microsoft.com/office/drawing/2014/main" id="{BEC29F57-1B53-2529-2AEC-FD3D5EA7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0213"/>
            <a:ext cx="4572000" cy="3879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30FBB02-5CAB-163A-E5BE-B1A2C7F8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F5CFEC99-7A4B-DA2F-4CA4-C9B8335BE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4593D5C1-1C7B-0C95-84F6-E862D9F3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4" y="436563"/>
            <a:ext cx="8334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Bembo-Bold"/>
              </a:rPr>
              <a:t>Frequency Domain Concepts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D85A-160B-3D30-4F2D-7EB857652F60}"/>
              </a:ext>
            </a:extLst>
          </p:cNvPr>
          <p:cNvSpPr txBox="1"/>
          <p:nvPr/>
        </p:nvSpPr>
        <p:spPr>
          <a:xfrm>
            <a:off x="235632" y="1164686"/>
            <a:ext cx="113983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a signal is the range of frequencies that it contains. For the signal of Figure 3.4c, the spectrum extends from f to 3f.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CEC67-74A6-5041-AD7E-99866D46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6" y="2222500"/>
            <a:ext cx="8092497" cy="4483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8C372F-E78D-2624-B40A-F0D3ED5ED4AC}"/>
              </a:ext>
            </a:extLst>
          </p:cNvPr>
          <p:cNvCxnSpPr/>
          <p:nvPr/>
        </p:nvCxnSpPr>
        <p:spPr>
          <a:xfrm>
            <a:off x="407963" y="4642338"/>
            <a:ext cx="20820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4D8B43-103B-7861-317B-AD3BCDE6A61E}"/>
              </a:ext>
            </a:extLst>
          </p:cNvPr>
          <p:cNvCxnSpPr/>
          <p:nvPr/>
        </p:nvCxnSpPr>
        <p:spPr>
          <a:xfrm>
            <a:off x="548640" y="3429000"/>
            <a:ext cx="0" cy="171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30FBB02-5CAB-163A-E5BE-B1A2C7F8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F5CFEC99-7A4B-DA2F-4CA4-C9B8335BE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4593D5C1-1C7B-0C95-84F6-E862D9F3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4" y="436563"/>
            <a:ext cx="833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Bembo-Bold"/>
              </a:rPr>
              <a:t>Frequency Domain Concepts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D85A-160B-3D30-4F2D-7EB857652F60}"/>
              </a:ext>
            </a:extLst>
          </p:cNvPr>
          <p:cNvSpPr txBox="1"/>
          <p:nvPr/>
        </p:nvSpPr>
        <p:spPr>
          <a:xfrm>
            <a:off x="235632" y="872097"/>
            <a:ext cx="112014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bandwidth of a signal is the width of the spectrum. In the case of Figure 3.4c, the bandwidth is 2f.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energy in the signal is contained in a relatively narrow band of frequencies. This band is referred to as the effective bandwidth, or just bandwidth.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CEC67-74A6-5041-AD7E-99866D46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33" y="1403910"/>
            <a:ext cx="53816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910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Bembo-Bold</vt:lpstr>
      <vt:lpstr>Calibri</vt:lpstr>
      <vt:lpstr>Calibri Light</vt:lpstr>
      <vt:lpstr>Century Gothic</vt:lpstr>
      <vt:lpstr>Tahoma</vt:lpstr>
      <vt:lpstr>Times New Roman</vt:lpstr>
      <vt:lpstr>TimesTen-Italic</vt:lpstr>
      <vt:lpstr>TimesTen-Roman</vt:lpstr>
      <vt:lpstr>Trebuchet MS</vt:lpstr>
      <vt:lpstr>Wingdings</vt:lpstr>
      <vt:lpstr>Office Theme</vt:lpstr>
      <vt:lpstr>1_Office Theme</vt:lpstr>
      <vt:lpstr>2_Office Theme</vt:lpstr>
      <vt:lpstr>L3 Data Transmission</vt:lpstr>
      <vt:lpstr>Periodic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 K. M. [MAHE-MIT]</dc:creator>
  <cp:lastModifiedBy>Veena  K. M. [MAHE-MIT]</cp:lastModifiedBy>
  <cp:revision>19</cp:revision>
  <dcterms:created xsi:type="dcterms:W3CDTF">2022-08-24T09:56:59Z</dcterms:created>
  <dcterms:modified xsi:type="dcterms:W3CDTF">2022-08-25T09:36:07Z</dcterms:modified>
</cp:coreProperties>
</file>