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76" r:id="rId5"/>
    <p:sldId id="277" r:id="rId6"/>
    <p:sldId id="278" r:id="rId7"/>
    <p:sldId id="279" r:id="rId8"/>
    <p:sldId id="280" r:id="rId9"/>
    <p:sldId id="257" r:id="rId10"/>
    <p:sldId id="281" r:id="rId11"/>
    <p:sldId id="258" r:id="rId12"/>
    <p:sldId id="283" r:id="rId13"/>
    <p:sldId id="287" r:id="rId14"/>
    <p:sldId id="288" r:id="rId15"/>
    <p:sldId id="291" r:id="rId16"/>
    <p:sldId id="292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D0AC-EFB0-4357-92BA-23A58BC02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33991-E0C2-4790-A1AB-68C249582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EE808-76C6-486F-9CFB-07973065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02AE-6D4C-4164-A147-E47986F2A655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24D2-5EFB-4936-A673-D9026B02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E4A90-3B2D-43DF-8866-4BA81DAA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049-D8A8-4761-8695-DA5369F7C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6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C55D-4E8B-4FBF-8340-976219DF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B2FEA-9FEC-455F-9F92-56E67477D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502B-D97A-4C99-92FE-734ED91F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02AE-6D4C-4164-A147-E47986F2A655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F4AC-6734-4CB6-BBCE-A26CC915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31A28-2377-4982-B2CA-4F99EC76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049-D8A8-4761-8695-DA5369F7C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0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5130E-1473-4C1F-8788-394F5F224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54410-AC32-4915-B15E-34F1BCF37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BC37-1F06-4A98-A5A9-41F3DD44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02AE-6D4C-4164-A147-E47986F2A655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961D-BB09-4EF8-9C12-4A136CB1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B160A-6203-400D-BB1D-316A9878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049-D8A8-4761-8695-DA5369F7C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66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95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2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2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75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3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0543-E230-40B5-93E5-1A14C7B7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12F6-981C-41DD-B8E0-9510871D9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35F8-2DC9-4FB2-B8D2-AD3150E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02AE-6D4C-4164-A147-E47986F2A655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0D75-105A-44DD-93BB-F96BCB22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5462-6DBF-4182-AA62-9A4BF6F5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049-D8A8-4761-8695-DA5369F7C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71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53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28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122362"/>
            <a:ext cx="9144000" cy="2387601"/>
          </a:xfrm>
        </p:spPr>
        <p:txBody>
          <a:bodyPr anchor="b"/>
          <a:lstStyle>
            <a:lvl1pPr algn="ctr">
              <a:defRPr sz="44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602039"/>
            <a:ext cx="9144000" cy="1655763"/>
          </a:xfrm>
        </p:spPr>
        <p:txBody>
          <a:bodyPr/>
          <a:lstStyle>
            <a:lvl1pPr marL="0" indent="0" algn="ctr">
              <a:buNone/>
              <a:defRPr sz="1797"/>
            </a:lvl1pPr>
            <a:lvl2pPr marL="342571" indent="0" algn="ctr">
              <a:buNone/>
              <a:defRPr sz="1498"/>
            </a:lvl2pPr>
            <a:lvl3pPr marL="685143" indent="0" algn="ctr">
              <a:buNone/>
              <a:defRPr sz="1350"/>
            </a:lvl3pPr>
            <a:lvl4pPr marL="1027714" indent="0" algn="ctr">
              <a:buNone/>
              <a:defRPr sz="1199"/>
            </a:lvl4pPr>
            <a:lvl5pPr marL="1370284" indent="0" algn="ctr">
              <a:buNone/>
              <a:defRPr sz="1199"/>
            </a:lvl5pPr>
            <a:lvl6pPr marL="1712857" indent="0" algn="ctr">
              <a:buNone/>
              <a:defRPr sz="1199"/>
            </a:lvl6pPr>
            <a:lvl7pPr marL="2055427" indent="0" algn="ctr">
              <a:buNone/>
              <a:defRPr sz="1199"/>
            </a:lvl7pPr>
            <a:lvl8pPr marL="2397998" indent="0" algn="ctr">
              <a:buNone/>
              <a:defRPr sz="1199"/>
            </a:lvl8pPr>
            <a:lvl9pPr marL="2740570" indent="0" algn="ctr">
              <a:buNone/>
              <a:defRPr sz="11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751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9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599" cy="2852738"/>
          </a:xfrm>
        </p:spPr>
        <p:txBody>
          <a:bodyPr anchor="b"/>
          <a:lstStyle>
            <a:lvl1pPr>
              <a:defRPr sz="44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599" cy="1500187"/>
          </a:xfrm>
        </p:spPr>
        <p:txBody>
          <a:bodyPr/>
          <a:lstStyle>
            <a:lvl1pPr marL="0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1pPr>
            <a:lvl2pPr marL="342571" indent="0">
              <a:buNone/>
              <a:defRPr sz="1498">
                <a:solidFill>
                  <a:schemeClr val="tx1">
                    <a:tint val="75000"/>
                  </a:schemeClr>
                </a:solidFill>
              </a:defRPr>
            </a:lvl2pPr>
            <a:lvl3pPr marL="68514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7714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4pPr>
            <a:lvl5pPr marL="1370284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5pPr>
            <a:lvl6pPr marL="1712857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6pPr>
            <a:lvl7pPr marL="2055427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7pPr>
            <a:lvl8pPr marL="2397998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8pPr>
            <a:lvl9pPr marL="2740570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508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6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24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599" cy="1325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6" cy="823911"/>
          </a:xfrm>
        </p:spPr>
        <p:txBody>
          <a:bodyPr anchor="b"/>
          <a:lstStyle>
            <a:lvl1pPr marL="0" indent="0">
              <a:buNone/>
              <a:defRPr sz="1797" b="1"/>
            </a:lvl1pPr>
            <a:lvl2pPr marL="342571" indent="0">
              <a:buNone/>
              <a:defRPr sz="1498" b="1"/>
            </a:lvl2pPr>
            <a:lvl3pPr marL="685143" indent="0">
              <a:buNone/>
              <a:defRPr sz="1350" b="1"/>
            </a:lvl3pPr>
            <a:lvl4pPr marL="1027714" indent="0">
              <a:buNone/>
              <a:defRPr sz="1199" b="1"/>
            </a:lvl4pPr>
            <a:lvl5pPr marL="1370284" indent="0">
              <a:buNone/>
              <a:defRPr sz="1199" b="1"/>
            </a:lvl5pPr>
            <a:lvl6pPr marL="1712857" indent="0">
              <a:buNone/>
              <a:defRPr sz="1199" b="1"/>
            </a:lvl6pPr>
            <a:lvl7pPr marL="2055427" indent="0">
              <a:buNone/>
              <a:defRPr sz="1199" b="1"/>
            </a:lvl7pPr>
            <a:lvl8pPr marL="2397998" indent="0">
              <a:buNone/>
              <a:defRPr sz="1199" b="1"/>
            </a:lvl8pPr>
            <a:lvl9pPr marL="2740570" indent="0">
              <a:buNone/>
              <a:defRPr sz="1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6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1"/>
          </a:xfrm>
        </p:spPr>
        <p:txBody>
          <a:bodyPr anchor="b"/>
          <a:lstStyle>
            <a:lvl1pPr marL="0" indent="0">
              <a:buNone/>
              <a:defRPr sz="1797" b="1"/>
            </a:lvl1pPr>
            <a:lvl2pPr marL="342571" indent="0">
              <a:buNone/>
              <a:defRPr sz="1498" b="1"/>
            </a:lvl2pPr>
            <a:lvl3pPr marL="685143" indent="0">
              <a:buNone/>
              <a:defRPr sz="1350" b="1"/>
            </a:lvl3pPr>
            <a:lvl4pPr marL="1027714" indent="0">
              <a:buNone/>
              <a:defRPr sz="1199" b="1"/>
            </a:lvl4pPr>
            <a:lvl5pPr marL="1370284" indent="0">
              <a:buNone/>
              <a:defRPr sz="1199" b="1"/>
            </a:lvl5pPr>
            <a:lvl6pPr marL="1712857" indent="0">
              <a:buNone/>
              <a:defRPr sz="1199" b="1"/>
            </a:lvl6pPr>
            <a:lvl7pPr marL="2055427" indent="0">
              <a:buNone/>
              <a:defRPr sz="1199" b="1"/>
            </a:lvl7pPr>
            <a:lvl8pPr marL="2397998" indent="0">
              <a:buNone/>
              <a:defRPr sz="1199" b="1"/>
            </a:lvl8pPr>
            <a:lvl9pPr marL="2740570" indent="0">
              <a:buNone/>
              <a:defRPr sz="1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820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458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33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E139-208A-4DE7-8F15-B80D3641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01EBE-F504-4891-8070-824EF4131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DB1DA-B593-4BF6-9693-21910772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02AE-6D4C-4164-A147-E47986F2A655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DCD9-25FC-469A-9C64-3F42AD74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9B33-7E0C-4037-B242-DBD1792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049-D8A8-4761-8695-DA5369F7C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0635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199"/>
          </a:xfrm>
        </p:spPr>
        <p:txBody>
          <a:bodyPr anchor="b"/>
          <a:lstStyle>
            <a:lvl1pPr>
              <a:defRPr sz="2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>
              <a:defRPr sz="2398"/>
            </a:lvl1pPr>
            <a:lvl2pPr>
              <a:defRPr sz="2099"/>
            </a:lvl2pPr>
            <a:lvl3pPr>
              <a:defRPr sz="1797"/>
            </a:lvl3pPr>
            <a:lvl4pPr>
              <a:defRPr sz="1498"/>
            </a:lvl4pPr>
            <a:lvl5pPr>
              <a:defRPr sz="1498"/>
            </a:lvl5pPr>
            <a:lvl6pPr>
              <a:defRPr sz="1498"/>
            </a:lvl6pPr>
            <a:lvl7pPr>
              <a:defRPr sz="1498"/>
            </a:lvl7pPr>
            <a:lvl8pPr>
              <a:defRPr sz="1498"/>
            </a:lvl8pPr>
            <a:lvl9pPr>
              <a:defRPr sz="14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199"/>
            </a:lvl1pPr>
            <a:lvl2pPr marL="342571" indent="0">
              <a:buNone/>
              <a:defRPr sz="1048"/>
            </a:lvl2pPr>
            <a:lvl3pPr marL="685143" indent="0">
              <a:buNone/>
              <a:defRPr sz="900"/>
            </a:lvl3pPr>
            <a:lvl4pPr marL="1027714" indent="0">
              <a:buNone/>
              <a:defRPr sz="749"/>
            </a:lvl4pPr>
            <a:lvl5pPr marL="1370284" indent="0">
              <a:buNone/>
              <a:defRPr sz="749"/>
            </a:lvl5pPr>
            <a:lvl6pPr marL="1712857" indent="0">
              <a:buNone/>
              <a:defRPr sz="749"/>
            </a:lvl6pPr>
            <a:lvl7pPr marL="2055427" indent="0">
              <a:buNone/>
              <a:defRPr sz="749"/>
            </a:lvl7pPr>
            <a:lvl8pPr marL="2397998" indent="0">
              <a:buNone/>
              <a:defRPr sz="749"/>
            </a:lvl8pPr>
            <a:lvl9pPr marL="2740570" indent="0">
              <a:buNone/>
              <a:defRPr sz="7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6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199"/>
          </a:xfrm>
        </p:spPr>
        <p:txBody>
          <a:bodyPr anchor="b"/>
          <a:lstStyle>
            <a:lvl1pPr>
              <a:defRPr sz="2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 marL="0" indent="0">
              <a:buNone/>
              <a:defRPr sz="2398"/>
            </a:lvl1pPr>
            <a:lvl2pPr marL="342571" indent="0">
              <a:buNone/>
              <a:defRPr sz="2099"/>
            </a:lvl2pPr>
            <a:lvl3pPr marL="685143" indent="0">
              <a:buNone/>
              <a:defRPr sz="1797"/>
            </a:lvl3pPr>
            <a:lvl4pPr marL="1027714" indent="0">
              <a:buNone/>
              <a:defRPr sz="1498"/>
            </a:lvl4pPr>
            <a:lvl5pPr marL="1370284" indent="0">
              <a:buNone/>
              <a:defRPr sz="1498"/>
            </a:lvl5pPr>
            <a:lvl6pPr marL="1712857" indent="0">
              <a:buNone/>
              <a:defRPr sz="1498"/>
            </a:lvl6pPr>
            <a:lvl7pPr marL="2055427" indent="0">
              <a:buNone/>
              <a:defRPr sz="1498"/>
            </a:lvl7pPr>
            <a:lvl8pPr marL="2397998" indent="0">
              <a:buNone/>
              <a:defRPr sz="1498"/>
            </a:lvl8pPr>
            <a:lvl9pPr marL="2740570" indent="0">
              <a:buNone/>
              <a:defRPr sz="14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199"/>
            </a:lvl1pPr>
            <a:lvl2pPr marL="342571" indent="0">
              <a:buNone/>
              <a:defRPr sz="1048"/>
            </a:lvl2pPr>
            <a:lvl3pPr marL="685143" indent="0">
              <a:buNone/>
              <a:defRPr sz="900"/>
            </a:lvl3pPr>
            <a:lvl4pPr marL="1027714" indent="0">
              <a:buNone/>
              <a:defRPr sz="749"/>
            </a:lvl4pPr>
            <a:lvl5pPr marL="1370284" indent="0">
              <a:buNone/>
              <a:defRPr sz="749"/>
            </a:lvl5pPr>
            <a:lvl6pPr marL="1712857" indent="0">
              <a:buNone/>
              <a:defRPr sz="749"/>
            </a:lvl6pPr>
            <a:lvl7pPr marL="2055427" indent="0">
              <a:buNone/>
              <a:defRPr sz="749"/>
            </a:lvl7pPr>
            <a:lvl8pPr marL="2397998" indent="0">
              <a:buNone/>
              <a:defRPr sz="749"/>
            </a:lvl8pPr>
            <a:lvl9pPr marL="2740570" indent="0">
              <a:buNone/>
              <a:defRPr sz="7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53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367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8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D293-DF69-48EF-B5AA-B5FB28B9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92E3A-1E76-4506-90D3-A7350DCE6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E54FE-EABD-40ED-A3E5-8445E353D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17A9C-4033-48E1-BAFE-5188C1DC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02AE-6D4C-4164-A147-E47986F2A655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99A9C-2260-484E-82A4-605FBEE7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F5316-C144-4DF7-8D23-487ED99D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049-D8A8-4761-8695-DA5369F7C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53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A440-A51B-467B-8948-8B0D97B7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D9959-13DD-48E6-9FEA-FC6B01AFA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69330-143F-41D0-AD86-C08A35C40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5C334-CCC7-4677-AF32-F4C43BA64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AC000-C018-4FE1-8A74-AB0E0E391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9966F-9D51-4BE1-A3AF-632FB93F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02AE-6D4C-4164-A147-E47986F2A655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26A4C-3FE6-4FC3-AA14-4530E09D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08D04-CE5F-4BC2-8205-3828B15F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049-D8A8-4761-8695-DA5369F7C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F631-37A2-4DAF-8DEC-C6E8000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D777E-FC3D-4509-8CD7-70A14712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02AE-6D4C-4164-A147-E47986F2A655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2960A-1699-4C4E-BE41-9326177B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66083-5492-4A99-B5B9-5EEBF1EE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049-D8A8-4761-8695-DA5369F7C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27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0E2E7-209B-4FF0-9FA3-6AC8C0BD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02AE-6D4C-4164-A147-E47986F2A655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D15CA-00B8-4CB2-A783-2A685F0F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58872-5BB1-46CB-A49B-8B618482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049-D8A8-4761-8695-DA5369F7C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3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0851-CE3B-44A6-8F9D-4E233687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ACFE-F92A-42AE-B49D-83751136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879EA-0D69-47AE-95E3-FA5E6324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D1E42-D91D-4506-9250-FB523E5F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02AE-6D4C-4164-A147-E47986F2A655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5472F-9C84-49FC-ACA7-FDA31942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69665-A409-4B54-B41A-C22398C8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049-D8A8-4761-8695-DA5369F7C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0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4963-FF30-4156-9464-05BE9DC4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31E04-2F81-4848-8954-E925D985B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464DD-BC42-4943-9D0C-CB03AC91B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D6852-A056-4515-A95E-D41B936B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02AE-6D4C-4164-A147-E47986F2A655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56C6D-CF2B-46D9-8166-BFF92FCB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67B7-0696-4CB2-92D9-E1FED14D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049-D8A8-4761-8695-DA5369F7C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77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4EBBB-258C-4421-AFC3-89BC0ECA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C3593-D7B7-4D6C-AE8C-F8F72137F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E75B-7DA1-4C46-82E9-8D7C986FF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02AE-6D4C-4164-A147-E47986F2A655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CCB3F-8D3F-4030-A1B0-89674B8A5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F5D5-6B48-4456-AB0F-569F68F43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A049-D8A8-4761-8695-DA5369F7C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9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2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3" y="365125"/>
            <a:ext cx="10515599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6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1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143" rtl="0" eaLnBrk="1" latinLnBrk="0" hangingPunct="1">
        <a:lnSpc>
          <a:spcPct val="90000"/>
        </a:lnSpc>
        <a:spcBef>
          <a:spcPct val="0"/>
        </a:spcBef>
        <a:buNone/>
        <a:defRPr sz="32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286" indent="-171286" algn="l" defTabSz="685143" rtl="0" eaLnBrk="1" latinLnBrk="0" hangingPunct="1">
        <a:lnSpc>
          <a:spcPct val="90000"/>
        </a:lnSpc>
        <a:spcBef>
          <a:spcPts val="749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3857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856427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8" kern="1200">
          <a:solidFill>
            <a:schemeClr val="tx1"/>
          </a:solidFill>
          <a:latin typeface="+mn-lt"/>
          <a:ea typeface="+mn-ea"/>
          <a:cs typeface="+mn-cs"/>
        </a:defRPr>
      </a:lvl3pPr>
      <a:lvl4pPr marL="1199000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1570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4141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6713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69284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1854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571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143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7714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284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2857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5427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7998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0570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7154-CCD8-47F5-B851-2A5D897BD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Channel Capacity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88AA-038D-4A4F-9EFF-799BB84B5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5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61B0-DEB6-4DC1-9125-6CE8E6A3B4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 = 4 MHz - 3 MHz  = 1 MHz</a:t>
            </a:r>
          </a:p>
          <a:p>
            <a:pPr marL="0" indent="0">
              <a:buNone/>
            </a:pPr>
            <a:r>
              <a:rPr lang="en-IN" dirty="0" err="1"/>
              <a:t>SNR</a:t>
            </a:r>
            <a:r>
              <a:rPr lang="en-IN" baseline="-25000" dirty="0" err="1"/>
              <a:t>dB</a:t>
            </a:r>
            <a:r>
              <a:rPr lang="en-IN" dirty="0"/>
              <a:t> = 24 dB = 10 log </a:t>
            </a:r>
            <a:r>
              <a:rPr lang="en-IN" baseline="-25000" dirty="0"/>
              <a:t>10</a:t>
            </a:r>
            <a:r>
              <a:rPr lang="en-IN" dirty="0"/>
              <a:t>(SNR)</a:t>
            </a:r>
          </a:p>
          <a:p>
            <a:pPr marL="0" indent="0">
              <a:buNone/>
            </a:pPr>
            <a:r>
              <a:rPr lang="en-IN" dirty="0"/>
              <a:t>SNR = 251</a:t>
            </a:r>
          </a:p>
          <a:p>
            <a:pPr marL="0" indent="0">
              <a:buNone/>
            </a:pPr>
            <a:r>
              <a:rPr lang="en-IN" dirty="0"/>
              <a:t>Using Shannon’s formula,</a:t>
            </a:r>
          </a:p>
          <a:p>
            <a:pPr marL="0" indent="0">
              <a:buNone/>
            </a:pPr>
            <a:r>
              <a:rPr lang="en-IN" dirty="0"/>
              <a:t>C 	= 10</a:t>
            </a:r>
            <a:r>
              <a:rPr lang="en-IN" baseline="30000" dirty="0"/>
              <a:t>6 </a:t>
            </a:r>
            <a:r>
              <a:rPr lang="en-IN" dirty="0"/>
              <a:t>* log </a:t>
            </a:r>
            <a:r>
              <a:rPr lang="en-IN" baseline="-25000" dirty="0"/>
              <a:t>2</a:t>
            </a:r>
            <a:r>
              <a:rPr lang="en-IN" dirty="0"/>
              <a:t> (1+251) </a:t>
            </a:r>
          </a:p>
          <a:p>
            <a:pPr marL="0" indent="0">
              <a:buNone/>
            </a:pPr>
            <a:r>
              <a:rPr lang="en-IN" dirty="0"/>
              <a:t>	= 10</a:t>
            </a:r>
            <a:r>
              <a:rPr lang="en-IN" baseline="30000" dirty="0"/>
              <a:t>6 </a:t>
            </a:r>
            <a:r>
              <a:rPr lang="en-IN" dirty="0"/>
              <a:t>* 8</a:t>
            </a:r>
          </a:p>
          <a:p>
            <a:pPr marL="0" indent="0">
              <a:buNone/>
            </a:pPr>
            <a:r>
              <a:rPr lang="en-IN" dirty="0"/>
              <a:t>	= 8 Mbps</a:t>
            </a:r>
          </a:p>
          <a:p>
            <a:pPr marL="0" indent="0">
              <a:buNone/>
            </a:pPr>
            <a:endParaRPr lang="en-IN" baseline="30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AC346-3062-4BAF-8537-7788A1B48C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Nyquist formula,</a:t>
            </a:r>
          </a:p>
          <a:p>
            <a:pPr marL="0" indent="0">
              <a:buNone/>
            </a:pPr>
            <a:r>
              <a:rPr lang="en-IN" dirty="0"/>
              <a:t>B= 10</a:t>
            </a:r>
            <a:r>
              <a:rPr lang="en-IN" baseline="30000" dirty="0"/>
              <a:t>6  </a:t>
            </a:r>
            <a:r>
              <a:rPr lang="en-IN" dirty="0"/>
              <a:t>Hz</a:t>
            </a:r>
          </a:p>
          <a:p>
            <a:pPr marL="0" indent="0">
              <a:buNone/>
            </a:pPr>
            <a:r>
              <a:rPr lang="en-IN" dirty="0"/>
              <a:t>C = 8 Mbps</a:t>
            </a:r>
          </a:p>
          <a:p>
            <a:pPr marL="0" indent="0">
              <a:buNone/>
            </a:pPr>
            <a:r>
              <a:rPr lang="en-US" dirty="0"/>
              <a:t>C = 2B log</a:t>
            </a:r>
            <a:r>
              <a:rPr lang="en-US" baseline="-25000" dirty="0"/>
              <a:t>2</a:t>
            </a:r>
            <a:r>
              <a:rPr lang="en-US" dirty="0"/>
              <a:t>M	        Log </a:t>
            </a:r>
            <a:r>
              <a:rPr lang="en-US" baseline="-25000" dirty="0"/>
              <a:t>a</a:t>
            </a:r>
            <a:r>
              <a:rPr lang="en-US" dirty="0"/>
              <a:t> x = y</a:t>
            </a:r>
          </a:p>
          <a:p>
            <a:pPr marL="0" indent="0">
              <a:buNone/>
            </a:pPr>
            <a:r>
              <a:rPr lang="en-US" dirty="0"/>
              <a:t>8 * </a:t>
            </a:r>
            <a:r>
              <a:rPr lang="en-IN" dirty="0"/>
              <a:t>10</a:t>
            </a:r>
            <a:r>
              <a:rPr lang="en-IN" baseline="30000" dirty="0"/>
              <a:t>6</a:t>
            </a:r>
            <a:r>
              <a:rPr lang="en-US" dirty="0"/>
              <a:t> = 2 * </a:t>
            </a:r>
            <a:r>
              <a:rPr lang="en-IN" dirty="0"/>
              <a:t>10</a:t>
            </a:r>
            <a:r>
              <a:rPr lang="en-IN" baseline="30000" dirty="0"/>
              <a:t>6</a:t>
            </a:r>
            <a:r>
              <a:rPr lang="en-US" dirty="0"/>
              <a:t> * log</a:t>
            </a:r>
            <a:r>
              <a:rPr lang="en-US" baseline="-25000" dirty="0"/>
              <a:t>2 </a:t>
            </a:r>
            <a:r>
              <a:rPr lang="en-US" dirty="0"/>
              <a:t>M	      x = a</a:t>
            </a:r>
            <a:r>
              <a:rPr lang="en-US" baseline="30000" dirty="0"/>
              <a:t>y</a:t>
            </a:r>
          </a:p>
          <a:p>
            <a:pPr marL="0" indent="0">
              <a:buNone/>
            </a:pPr>
            <a:r>
              <a:rPr lang="en-IN" dirty="0"/>
              <a:t>4 = </a:t>
            </a:r>
            <a:r>
              <a:rPr lang="en-US" dirty="0"/>
              <a:t>log</a:t>
            </a:r>
            <a:r>
              <a:rPr lang="en-US" baseline="-25000" dirty="0"/>
              <a:t>2 </a:t>
            </a:r>
            <a:r>
              <a:rPr lang="en-US" dirty="0"/>
              <a:t>M</a:t>
            </a:r>
          </a:p>
          <a:p>
            <a:pPr marL="0" indent="0">
              <a:buNone/>
            </a:pPr>
            <a:r>
              <a:rPr lang="en-US" dirty="0"/>
              <a:t>M = 16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CD87D6-132A-A9C0-B54E-02D09841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7932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1F42-8E65-42D7-9254-A9E4A5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Consider a extremely noisy channel in which signal to noise ratio is almost zero. Calculate the capacity of the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5D5DF-B32F-48EE-BBFA-4C3E72D8F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1" dirty="0"/>
                  <a:t>Capacity = Bandwidth * log</a:t>
                </a:r>
                <a:r>
                  <a:rPr lang="en-IN" b="1" baseline="-25000" dirty="0"/>
                  <a:t>2</a:t>
                </a:r>
                <a:r>
                  <a:rPr lang="en-IN" b="1" dirty="0"/>
                  <a:t>(1+SNR)</a:t>
                </a:r>
              </a:p>
              <a:p>
                <a:pPr marL="0" indent="0">
                  <a:buNone/>
                </a:pPr>
                <a:r>
                  <a:rPr lang="en-IN" b="1" dirty="0"/>
                  <a:t>SNR=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𝑺𝒊𝒈𝒏𝒂𝒍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𝒑𝒐𝒘𝒆𝒓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𝑵𝒐𝒊𝒔𝒆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𝑷𝒐𝒘𝒆𝒓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C 	= B * log</a:t>
                </a:r>
                <a:r>
                  <a:rPr lang="en-IN" b="1" baseline="-25000" dirty="0"/>
                  <a:t>2</a:t>
                </a:r>
                <a:r>
                  <a:rPr lang="en-IN" b="1" dirty="0"/>
                  <a:t>(1+SNR)</a:t>
                </a:r>
              </a:p>
              <a:p>
                <a:pPr marL="0" indent="0">
                  <a:buNone/>
                </a:pPr>
                <a:r>
                  <a:rPr lang="en-IN" b="1" dirty="0"/>
                  <a:t>	= B * log</a:t>
                </a:r>
                <a:r>
                  <a:rPr lang="en-IN" b="1" baseline="-25000" dirty="0"/>
                  <a:t>2</a:t>
                </a:r>
                <a:r>
                  <a:rPr lang="en-IN" b="1" dirty="0"/>
                  <a:t>(1+0)</a:t>
                </a:r>
              </a:p>
              <a:p>
                <a:pPr marL="0" indent="0">
                  <a:buNone/>
                </a:pPr>
                <a:r>
                  <a:rPr lang="en-IN" b="1" dirty="0"/>
                  <a:t>	= B * log</a:t>
                </a:r>
                <a:r>
                  <a:rPr lang="en-IN" b="1" baseline="-25000" dirty="0"/>
                  <a:t>2</a:t>
                </a:r>
                <a:r>
                  <a:rPr lang="en-IN" b="1" dirty="0"/>
                  <a:t>(1)</a:t>
                </a:r>
              </a:p>
              <a:p>
                <a:pPr marL="0" indent="0">
                  <a:buNone/>
                </a:pPr>
                <a:r>
                  <a:rPr lang="en-IN" b="1" dirty="0"/>
                  <a:t>	= B * 0</a:t>
                </a:r>
              </a:p>
              <a:p>
                <a:pPr marL="0" indent="0">
                  <a:buNone/>
                </a:pPr>
                <a:r>
                  <a:rPr lang="en-IN" b="1" dirty="0"/>
                  <a:t>	= 0</a:t>
                </a:r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5D5DF-B32F-48EE-BBFA-4C3E72D8F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8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6779-681B-4451-B5AF-52E2E0DA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Calculate the highest bit rate(capacity of the channel) if the bandwidth is 3000 Hz and signal to noise ration(SNR) is 3162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EF717-17EB-4558-80BD-8925CFDD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B =  3000 Hz</a:t>
            </a:r>
          </a:p>
          <a:p>
            <a:pPr marL="0" indent="0">
              <a:buNone/>
            </a:pPr>
            <a:r>
              <a:rPr lang="en-IN" b="1" dirty="0"/>
              <a:t>SNR = 3162</a:t>
            </a:r>
          </a:p>
          <a:p>
            <a:pPr marL="0" indent="0">
              <a:buNone/>
            </a:pPr>
            <a:r>
              <a:rPr lang="en-IN" b="1" dirty="0"/>
              <a:t>C 	= B * log</a:t>
            </a:r>
            <a:r>
              <a:rPr lang="en-IN" b="1" baseline="-25000" dirty="0"/>
              <a:t>2</a:t>
            </a:r>
            <a:r>
              <a:rPr lang="en-IN" b="1" dirty="0"/>
              <a:t>(1+SNR)</a:t>
            </a:r>
          </a:p>
          <a:p>
            <a:pPr marL="0" indent="0">
              <a:buNone/>
            </a:pPr>
            <a:r>
              <a:rPr lang="en-IN" b="1" dirty="0"/>
              <a:t>	= 3000 * log</a:t>
            </a:r>
            <a:r>
              <a:rPr lang="en-IN" b="1" baseline="-25000" dirty="0"/>
              <a:t>2</a:t>
            </a:r>
            <a:r>
              <a:rPr lang="en-IN" b="1" dirty="0"/>
              <a:t>(1+3162)</a:t>
            </a:r>
          </a:p>
          <a:p>
            <a:pPr marL="0" indent="0">
              <a:buNone/>
            </a:pPr>
            <a:r>
              <a:rPr lang="en-IN" b="1" dirty="0"/>
              <a:t>	= 3000 * log</a:t>
            </a:r>
            <a:r>
              <a:rPr lang="en-IN" b="1" baseline="-25000" dirty="0"/>
              <a:t>2</a:t>
            </a:r>
            <a:r>
              <a:rPr lang="en-IN" b="1" dirty="0"/>
              <a:t>(3163)</a:t>
            </a:r>
          </a:p>
          <a:p>
            <a:pPr marL="0" indent="0">
              <a:buNone/>
            </a:pPr>
            <a:r>
              <a:rPr lang="en-IN" b="1" dirty="0"/>
              <a:t>	= 3000 * 11.627</a:t>
            </a:r>
          </a:p>
          <a:p>
            <a:pPr marL="0" indent="0">
              <a:buNone/>
            </a:pPr>
            <a:r>
              <a:rPr lang="en-IN" b="1" dirty="0"/>
              <a:t>	= 34881 bps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2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12AE5C-8F43-5D46-4761-A6267861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" y="360213"/>
            <a:ext cx="10515600" cy="3804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Tutorial-1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C51B3-241D-4264-ADDC-7FC49A68CFA4}"/>
              </a:ext>
            </a:extLst>
          </p:cNvPr>
          <p:cNvSpPr txBox="1"/>
          <p:nvPr/>
        </p:nvSpPr>
        <p:spPr>
          <a:xfrm>
            <a:off x="671732" y="1512669"/>
            <a:ext cx="1023073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2800" dirty="0"/>
              <a:t>A channel has B=4kHz and SNR =30dB. Determine maximum information rate for 128 level encoding.</a:t>
            </a:r>
          </a:p>
          <a:p>
            <a:pPr marL="514350" indent="-514350" algn="just">
              <a:buFontTx/>
              <a:buAutoNum type="arabicPeriod"/>
            </a:pPr>
            <a:r>
              <a:rPr lang="en-US" sz="2800" dirty="0"/>
              <a:t>We need to send 256 kbps over a noiseless channel with a bandwidth 20 KHz. How many signal levels do we need?</a:t>
            </a:r>
          </a:p>
          <a:p>
            <a:pPr marL="514350" indent="-514350" algn="just">
              <a:buFontTx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channel with a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bandwidth.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SNR_db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channel is 63db.What are the appropriate bit rate and signal level?</a:t>
            </a:r>
          </a:p>
          <a:p>
            <a:pPr marL="514350" indent="-514350" algn="just">
              <a:buFontTx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telephone system with modem allows bandwidth of 3100  Hz.  What is the maximum data rate? M=2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Tx/>
              <a:buAutoNum type="arabicPeriod"/>
            </a:pPr>
            <a:endParaRPr lang="en-US" sz="2800" dirty="0"/>
          </a:p>
          <a:p>
            <a:pPr marL="514350" indent="-514350" algn="just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416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12AE5C-8F43-5D46-4761-A6267861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" y="360213"/>
            <a:ext cx="10515600" cy="3804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Tutorial-1 Question-1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C51B3-241D-4264-ADDC-7FC49A68CFA4}"/>
              </a:ext>
            </a:extLst>
          </p:cNvPr>
          <p:cNvSpPr txBox="1"/>
          <p:nvPr/>
        </p:nvSpPr>
        <p:spPr>
          <a:xfrm>
            <a:off x="814167" y="921826"/>
            <a:ext cx="102307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1. A channel has B=4kHz and SNR =30dB. Determine maximum information rate for 128 level encoding.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34B6B-4D10-25B7-EDB8-3B6E6FCBAFB1}"/>
              </a:ext>
            </a:extLst>
          </p:cNvPr>
          <p:cNvSpPr txBox="1"/>
          <p:nvPr/>
        </p:nvSpPr>
        <p:spPr>
          <a:xfrm>
            <a:off x="4909625" y="5042118"/>
            <a:ext cx="82436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Nyquist capacity=56kbps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Shannon capacity=39.8kbps</a:t>
            </a:r>
          </a:p>
          <a:p>
            <a:r>
              <a:rPr lang="en-US" sz="2800" dirty="0"/>
              <a:t>Smallest of two values decide channel capacity.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8A23F-F854-8D55-A84D-9EE3C83A6095}"/>
              </a:ext>
            </a:extLst>
          </p:cNvPr>
          <p:cNvSpPr txBox="1"/>
          <p:nvPr/>
        </p:nvSpPr>
        <p:spPr>
          <a:xfrm>
            <a:off x="671732" y="2099690"/>
            <a:ext cx="357822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B=4KHz</a:t>
            </a:r>
          </a:p>
          <a:p>
            <a:r>
              <a:rPr lang="en-US" sz="2800" dirty="0"/>
              <a:t>SNR=30db</a:t>
            </a:r>
          </a:p>
          <a:p>
            <a:r>
              <a:rPr lang="en-US" sz="2800" dirty="0" err="1"/>
              <a:t>SNR_db</a:t>
            </a:r>
            <a:r>
              <a:rPr lang="en-US" sz="2800" dirty="0"/>
              <a:t>=10 log10(SNR)</a:t>
            </a:r>
          </a:p>
          <a:p>
            <a:r>
              <a:rPr lang="en-US" sz="2800" dirty="0"/>
              <a:t>30=10 lag10(SNR)</a:t>
            </a:r>
          </a:p>
          <a:p>
            <a:r>
              <a:rPr lang="en-US" sz="2800" dirty="0"/>
              <a:t>SNR=10^(30/10)=1000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6DA2-756C-047F-8115-4FC0E6CBEC11}"/>
              </a:ext>
            </a:extLst>
          </p:cNvPr>
          <p:cNvSpPr txBox="1"/>
          <p:nvPr/>
        </p:nvSpPr>
        <p:spPr>
          <a:xfrm>
            <a:off x="4639823" y="2113758"/>
            <a:ext cx="2799228" cy="1556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sz="2378" b="0" i="1" u="none" strike="noStrike" kern="1200" cap="none" spc="6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lang="en-US" sz="2378" b="0" i="1" u="none" strike="noStrike" kern="1200" cap="none" spc="188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378" b="0" i="0" u="none" strike="noStrike" kern="1200" cap="none" spc="8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US" sz="2378" b="0" i="0" u="none" strike="noStrike" kern="1200" cap="none" spc="-7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378" b="0" i="1" u="none" strike="noStrike" kern="1200" cap="none" spc="188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</a:t>
            </a:r>
            <a:r>
              <a:rPr kumimoji="0" lang="en-US" sz="2378" b="0" i="1" u="none" strike="noStrike" kern="1200" cap="none" spc="-11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378" b="0" i="0" u="none" strike="noStrike" kern="1200" cap="none" spc="-8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</a:t>
            </a:r>
            <a:r>
              <a:rPr kumimoji="0" lang="en-US" sz="2378" b="0" i="0" u="none" strike="noStrike" kern="1200" cap="none" spc="-133" normalizeH="0" baseline="-1736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2</a:t>
            </a:r>
            <a:r>
              <a:rPr kumimoji="0" lang="en-US" sz="2378" b="0" i="0" u="none" strike="noStrike" kern="1200" cap="none" spc="-103" normalizeH="0" baseline="-1736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378" b="0" i="0" u="none" strike="noStrike" kern="1200" cap="none" spc="-5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</a:t>
            </a:r>
            <a:r>
              <a:rPr kumimoji="0" lang="en-US" sz="2378" b="0" i="0" u="none" strike="noStrike" kern="1200" cap="none" spc="-198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378" b="0" i="0" u="none" strike="noStrike" kern="1200" cap="none" spc="8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r>
              <a:rPr kumimoji="0" lang="en-US" sz="2378" b="0" i="0" u="none" strike="noStrike" kern="1200" cap="none" spc="-188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378" b="0" i="1" u="none" strike="noStrike" kern="1200" cap="none" spc="13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SNR</a:t>
            </a:r>
            <a:r>
              <a:rPr kumimoji="0" lang="en-US" sz="2378" b="0" i="0" u="none" strike="noStrike" kern="1200" cap="none" spc="13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r>
              <a:rPr lang="en-US" sz="2378" spc="139" dirty="0">
                <a:solidFill>
                  <a:srgbClr val="FF0000"/>
                </a:solidFill>
                <a:latin typeface="Calibri" panose="020F0502020204030204"/>
              </a:rPr>
              <a:t>C=4k log2(1+1000)</a:t>
            </a:r>
          </a:p>
          <a:p>
            <a:r>
              <a:rPr lang="en-US" sz="2378" spc="139" dirty="0">
                <a:solidFill>
                  <a:srgbClr val="FF0000"/>
                </a:solidFill>
                <a:latin typeface="Calibri" panose="020F0502020204030204"/>
              </a:rPr>
              <a:t>C=4k*9.96</a:t>
            </a:r>
          </a:p>
          <a:p>
            <a:r>
              <a:rPr lang="en-US" sz="2378" spc="139" dirty="0">
                <a:solidFill>
                  <a:srgbClr val="FF0000"/>
                </a:solidFill>
                <a:latin typeface="Calibri" panose="020F0502020204030204"/>
              </a:rPr>
              <a:t>C=39.8Kbps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6A348-36A3-DE68-70AC-BAD9FA66BB6D}"/>
              </a:ext>
            </a:extLst>
          </p:cNvPr>
          <p:cNvSpPr txBox="1"/>
          <p:nvPr/>
        </p:nvSpPr>
        <p:spPr>
          <a:xfrm>
            <a:off x="8245669" y="2113758"/>
            <a:ext cx="2455800" cy="1556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sz="2378" b="0" i="1" u="none" strike="noStrike" kern="1200" cap="none" spc="69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lang="en-US" sz="2378" b="0" i="1" u="none" strike="noStrike" kern="1200" cap="none" spc="188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378" b="0" i="0" u="none" strike="noStrike" kern="1200" cap="none" spc="89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US" sz="2378" b="0" i="0" u="none" strike="noStrike" kern="1200" cap="none" spc="-79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  <a:r>
              <a:rPr kumimoji="0" lang="en-US" sz="2378" b="0" i="1" u="none" strike="noStrike" kern="1200" cap="none" spc="188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</a:t>
            </a:r>
            <a:r>
              <a:rPr kumimoji="0" lang="en-US" sz="2378" b="0" i="1" u="none" strike="noStrike" kern="1200" cap="none" spc="-119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378" b="0" i="0" u="none" strike="noStrike" kern="1200" cap="none" spc="-89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</a:t>
            </a:r>
            <a:r>
              <a:rPr kumimoji="0" lang="en-US" sz="2378" b="0" i="0" u="none" strike="noStrike" kern="1200" cap="none" spc="-133" normalizeH="0" baseline="-1736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2</a:t>
            </a:r>
            <a:r>
              <a:rPr kumimoji="0" lang="en-US" sz="2378" b="0" i="0" u="none" strike="noStrike" kern="1200" cap="none" spc="-103" normalizeH="0" baseline="-1736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378" b="0" i="0" u="none" strike="noStrike" kern="1200" cap="none" spc="-59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endParaRPr kumimoji="0" lang="en-US" sz="2378" b="0" i="0" u="none" strike="noStrike" kern="1200" cap="none" spc="139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2378" spc="139" dirty="0">
                <a:solidFill>
                  <a:srgbClr val="00B050"/>
                </a:solidFill>
                <a:latin typeface="Calibri" panose="020F0502020204030204"/>
              </a:rPr>
              <a:t>C=8k *log2(128)</a:t>
            </a:r>
          </a:p>
          <a:p>
            <a:r>
              <a:rPr lang="en-US" sz="2378" spc="139" dirty="0">
                <a:solidFill>
                  <a:srgbClr val="00B050"/>
                </a:solidFill>
                <a:latin typeface="Calibri" panose="020F0502020204030204"/>
              </a:rPr>
              <a:t>C=8k*7</a:t>
            </a:r>
          </a:p>
          <a:p>
            <a:r>
              <a:rPr lang="en-US" sz="2378" spc="139" dirty="0">
                <a:solidFill>
                  <a:srgbClr val="00B050"/>
                </a:solidFill>
                <a:latin typeface="Calibri" panose="020F0502020204030204"/>
              </a:rPr>
              <a:t>C=56Kbps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5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424A44-1802-ACEB-546C-FC6C76E4D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22"/>
          <a:stretch/>
        </p:blipFill>
        <p:spPr>
          <a:xfrm>
            <a:off x="450385" y="970671"/>
            <a:ext cx="4834378" cy="5637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F3A86-C7A5-04C5-F72C-1714D454DDCC}"/>
              </a:ext>
            </a:extLst>
          </p:cNvPr>
          <p:cNvSpPr txBox="1"/>
          <p:nvPr/>
        </p:nvSpPr>
        <p:spPr>
          <a:xfrm>
            <a:off x="5284763" y="2137677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2)We need to send 256 kbps over a noiseless channel with a bandwidth 20 KHz. How many signal levels do we need?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A96214-2C30-2CA5-0CD7-4F6DB6FC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" y="360213"/>
            <a:ext cx="10515600" cy="3804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Tutorial 1 Question-2 Solution </a:t>
            </a:r>
          </a:p>
        </p:txBody>
      </p:sp>
    </p:spTree>
    <p:extLst>
      <p:ext uri="{BB962C8B-B14F-4D97-AF65-F5344CB8AC3E}">
        <p14:creationId xmlns:p14="http://schemas.microsoft.com/office/powerpoint/2010/main" val="91648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9A6966-A084-6B0D-C2AF-A0EF2C5FA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" t="4123" r="10022" b="35260"/>
          <a:stretch/>
        </p:blipFill>
        <p:spPr>
          <a:xfrm>
            <a:off x="252706" y="1745041"/>
            <a:ext cx="4522542" cy="3842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B9BD6D-B029-674E-A7DB-31A776F1F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245"/>
          <a:stretch/>
        </p:blipFill>
        <p:spPr>
          <a:xfrm>
            <a:off x="3778515" y="2627533"/>
            <a:ext cx="3923718" cy="3613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1D1CA-E581-8B5B-06F3-14695E2C4975}"/>
              </a:ext>
            </a:extLst>
          </p:cNvPr>
          <p:cNvSpPr txBox="1"/>
          <p:nvPr/>
        </p:nvSpPr>
        <p:spPr>
          <a:xfrm>
            <a:off x="334896" y="790933"/>
            <a:ext cx="115222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We have a channel with a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bandwidth.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channel is 63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.What are the appropriate bit rate and signal level?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3E1841-F97F-3957-B347-FEB0176D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" y="360213"/>
            <a:ext cx="10515600" cy="3804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Tutorial 1 Question-3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AB5C6-2C20-6F56-225E-762DB77DC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057" y="2476142"/>
            <a:ext cx="30956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2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505958" y="853555"/>
            <a:ext cx="11180083" cy="72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10067" lvl="0" indent="0" algn="l" defTabSz="914400" rtl="0" eaLnBrk="1" fontAlgn="auto" latinLnBrk="0" hangingPunct="1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78" b="0" i="0" u="none" strike="noStrike" kern="1200" cap="none" spc="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 </a:t>
            </a:r>
            <a:r>
              <a:rPr kumimoji="0" sz="2378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telephone </a:t>
            </a:r>
            <a:r>
              <a:rPr kumimoji="0" sz="2378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system </a:t>
            </a:r>
            <a:r>
              <a:rPr kumimoji="0" sz="2378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with </a:t>
            </a:r>
            <a:r>
              <a:rPr kumimoji="0" sz="2378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modem </a:t>
            </a:r>
            <a:r>
              <a:rPr kumimoji="0" sz="2378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allows </a:t>
            </a:r>
            <a:r>
              <a:rPr kumimoji="0" sz="2378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bandwidth of </a:t>
            </a:r>
            <a:r>
              <a:rPr kumimoji="0" sz="2378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3100  </a:t>
            </a:r>
            <a:r>
              <a:rPr kumimoji="0" sz="2378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Hz.  </a:t>
            </a:r>
            <a:r>
              <a:rPr kumimoji="0" sz="2378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What </a:t>
            </a:r>
            <a:r>
              <a:rPr kumimoji="0" sz="2378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 </a:t>
            </a:r>
            <a:r>
              <a:rPr kumimoji="0" sz="2378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 </a:t>
            </a:r>
            <a:r>
              <a:rPr kumimoji="0" sz="2378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 </a:t>
            </a:r>
            <a:r>
              <a:rPr kumimoji="0" sz="2378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data</a:t>
            </a:r>
            <a:r>
              <a:rPr kumimoji="0" sz="2378" b="0" i="0" u="none" strike="noStrike" kern="1200" cap="none" spc="27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378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rate?</a:t>
            </a:r>
            <a:r>
              <a:rPr kumimoji="0" lang="en-US" sz="2378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M=2</a:t>
            </a:r>
            <a:endParaRPr kumimoji="0" sz="23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616DA-6E9D-88C5-2907-8FF60F86E2F5}"/>
              </a:ext>
            </a:extLst>
          </p:cNvPr>
          <p:cNvSpPr txBox="1"/>
          <p:nvPr/>
        </p:nvSpPr>
        <p:spPr>
          <a:xfrm>
            <a:off x="4646070" y="2396756"/>
            <a:ext cx="60983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 = 2B log2M     Nyquist Formula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C=2*B log2 (2)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C=2*3100*1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C=6200 bps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10C9C-BD6B-CA83-D36F-FCFC17D0BDDC}"/>
              </a:ext>
            </a:extLst>
          </p:cNvPr>
          <p:cNvSpPr txBox="1">
            <a:spLocks/>
          </p:cNvSpPr>
          <p:nvPr/>
        </p:nvSpPr>
        <p:spPr>
          <a:xfrm>
            <a:off x="671732" y="360213"/>
            <a:ext cx="10515600" cy="380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6851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Tutorial 1 Question-4</a:t>
            </a:r>
          </a:p>
        </p:txBody>
      </p:sp>
    </p:spTree>
    <p:extLst>
      <p:ext uri="{BB962C8B-B14F-4D97-AF65-F5344CB8AC3E}">
        <p14:creationId xmlns:p14="http://schemas.microsoft.com/office/powerpoint/2010/main" val="288454601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85EB-C0E8-462E-96DD-6E42DE3C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4E1D-E78A-4A6E-A0E5-DD317B952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/>
              <a:t>The maximum rate at which data can be transmitted over a given communication path, or channel, under given conditions, is referred to as the channel capacity.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are four concepts here that we are trying to relate to one another.</a:t>
            </a:r>
          </a:p>
          <a:p>
            <a:pPr lvl="1" algn="just"/>
            <a:r>
              <a:rPr lang="en-US" b="1" dirty="0"/>
              <a:t>Data rate : </a:t>
            </a:r>
            <a:r>
              <a:rPr lang="en-US" dirty="0"/>
              <a:t>The rate, in bits per second (bps), at which data can be communicated</a:t>
            </a:r>
          </a:p>
          <a:p>
            <a:pPr lvl="1" algn="just"/>
            <a:r>
              <a:rPr lang="en-US" b="1" dirty="0"/>
              <a:t>Bandwidth: </a:t>
            </a:r>
            <a:r>
              <a:rPr lang="en-US" dirty="0"/>
              <a:t>The bandwidth of the transmitted signal as constrained by the transmitter and the nature of the transmission medium, expressed in cycles per second, or Hertz</a:t>
            </a:r>
          </a:p>
          <a:p>
            <a:pPr lvl="1" algn="just"/>
            <a:r>
              <a:rPr lang="en-US" b="1" dirty="0"/>
              <a:t>Noise : </a:t>
            </a:r>
            <a:r>
              <a:rPr lang="en-US" dirty="0"/>
              <a:t>The average level of noise over the communications path</a:t>
            </a:r>
          </a:p>
          <a:p>
            <a:pPr lvl="1" algn="just"/>
            <a:r>
              <a:rPr lang="en-US" b="1" dirty="0"/>
              <a:t>Error rate : </a:t>
            </a:r>
            <a:r>
              <a:rPr lang="en-US" dirty="0"/>
              <a:t>The rate at which errors occur, where an error is the reception of a1 when a 0 was transmitted or the reception of a 0 when a 1 was transmitted</a:t>
            </a:r>
          </a:p>
          <a:p>
            <a:pPr lvl="1" algn="just"/>
            <a:endParaRPr lang="en-US" dirty="0"/>
          </a:p>
          <a:p>
            <a:pPr marL="0" lvl="1" indent="0" algn="just">
              <a:buNone/>
            </a:pPr>
            <a:r>
              <a:rPr lang="en-US" dirty="0"/>
              <a:t>Two theoretical models: (Calculate Data rate)</a:t>
            </a:r>
          </a:p>
          <a:p>
            <a:pPr marL="0" lvl="1" indent="0" algn="just">
              <a:buNone/>
            </a:pPr>
            <a:r>
              <a:rPr lang="en-US" b="1" dirty="0"/>
              <a:t>	Nyquist Capacity : </a:t>
            </a:r>
            <a:r>
              <a:rPr lang="en-US" dirty="0"/>
              <a:t>noise-free environment or Noiseless channel</a:t>
            </a:r>
          </a:p>
          <a:p>
            <a:pPr marL="0" lvl="1" indent="0" algn="just">
              <a:buNone/>
            </a:pPr>
            <a:r>
              <a:rPr lang="en-US" b="1" dirty="0"/>
              <a:t>	Shannon Capacity :</a:t>
            </a:r>
            <a:r>
              <a:rPr lang="en-US" dirty="0"/>
              <a:t> Noisy Channel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04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6D17-A493-44A6-AE2F-F0E7D079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Nyquist Bandwidth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2E08-2EA7-4E94-A1BF-92152C33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Channel that is noise free</a:t>
            </a:r>
          </a:p>
          <a:p>
            <a:r>
              <a:rPr lang="en-US" dirty="0"/>
              <a:t>Given a bandwidth of B, the highest signal rate is 2B</a:t>
            </a:r>
          </a:p>
          <a:p>
            <a:r>
              <a:rPr lang="en-US" dirty="0"/>
              <a:t>Single signal element may carry more than 1 bit; signal with M levels may carry log</a:t>
            </a:r>
            <a:r>
              <a:rPr lang="en-US" baseline="-25000" dirty="0"/>
              <a:t>2</a:t>
            </a:r>
            <a:r>
              <a:rPr lang="en-US" dirty="0"/>
              <a:t> M bits </a:t>
            </a:r>
          </a:p>
          <a:p>
            <a:pPr marL="0" indent="0" algn="ctr">
              <a:buNone/>
            </a:pPr>
            <a:r>
              <a:rPr lang="en-US" dirty="0"/>
              <a:t>C = 2B log</a:t>
            </a:r>
            <a:r>
              <a:rPr lang="en-US" baseline="-25000" dirty="0"/>
              <a:t>2</a:t>
            </a:r>
            <a:r>
              <a:rPr lang="en-US" dirty="0"/>
              <a:t>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Tradeoffs: </a:t>
            </a:r>
          </a:p>
          <a:p>
            <a:pPr lvl="1"/>
            <a:r>
              <a:rPr lang="en-US" dirty="0"/>
              <a:t>Increase the bandwidth, increases the data rate. </a:t>
            </a:r>
          </a:p>
          <a:p>
            <a:pPr lvl="1"/>
            <a:r>
              <a:rPr lang="en-US" dirty="0"/>
              <a:t>Increase the signal levels, increases the data rate.</a:t>
            </a:r>
          </a:p>
          <a:p>
            <a:pPr lvl="1"/>
            <a:r>
              <a:rPr lang="en-US" dirty="0"/>
              <a:t>Increase the signal levels, harder for receiver to interpret the bits (practical limit to 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71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67CE-9FF5-451E-84AA-234EDBF8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 noiseless channel has a bandwidth of 4000 Hz and is transmitting a signal with two signal levels. Calculate the maximum bit rate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9795-CD61-4684-8451-36F2F06F3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B=4000Hz</a:t>
            </a:r>
          </a:p>
          <a:p>
            <a:pPr marL="0" indent="0">
              <a:buNone/>
            </a:pPr>
            <a:r>
              <a:rPr lang="en-IN" dirty="0"/>
              <a:t>M=2</a:t>
            </a:r>
          </a:p>
          <a:p>
            <a:pPr marL="0" indent="0">
              <a:buNone/>
            </a:pPr>
            <a:r>
              <a:rPr lang="en-US" dirty="0"/>
              <a:t>C = 2B log</a:t>
            </a:r>
            <a:r>
              <a:rPr lang="en-US" baseline="-25000" dirty="0"/>
              <a:t>2</a:t>
            </a:r>
            <a:r>
              <a:rPr lang="en-US" dirty="0"/>
              <a:t>M</a:t>
            </a:r>
          </a:p>
          <a:p>
            <a:pPr marL="0" indent="0">
              <a:buNone/>
            </a:pPr>
            <a:r>
              <a:rPr lang="en-US" dirty="0"/>
              <a:t>Bit Rate	= 2 * 4000 * log</a:t>
            </a:r>
            <a:r>
              <a:rPr lang="en-US" baseline="-25000" dirty="0"/>
              <a:t>2</a:t>
            </a: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		= 2 * 4000 * 1</a:t>
            </a:r>
          </a:p>
          <a:p>
            <a:pPr marL="0" indent="0">
              <a:buNone/>
            </a:pPr>
            <a:r>
              <a:rPr lang="en-US" dirty="0"/>
              <a:t>		=8000 bps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81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8B7B-7BD7-430A-BBCC-DF8D6B37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 noiseless channel has a bandwidth of 4000 Hz and is transmitting a signal with two signal with four signal levels. Calculate the maximum bit rate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95B3-9B19-440F-9F69-B43615B9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B=4000Hz</a:t>
            </a:r>
          </a:p>
          <a:p>
            <a:pPr marL="0" indent="0">
              <a:buNone/>
            </a:pPr>
            <a:r>
              <a:rPr lang="en-IN" dirty="0"/>
              <a:t>M=4</a:t>
            </a:r>
          </a:p>
          <a:p>
            <a:pPr marL="0" indent="0">
              <a:buNone/>
            </a:pPr>
            <a:r>
              <a:rPr lang="en-US" dirty="0"/>
              <a:t>C = 2B log</a:t>
            </a:r>
            <a:r>
              <a:rPr lang="en-US" baseline="-25000" dirty="0"/>
              <a:t>2</a:t>
            </a:r>
            <a:r>
              <a:rPr lang="en-US" dirty="0"/>
              <a:t>M</a:t>
            </a:r>
          </a:p>
          <a:p>
            <a:pPr marL="0" indent="0">
              <a:buNone/>
            </a:pPr>
            <a:r>
              <a:rPr lang="en-US" dirty="0"/>
              <a:t>Bit Rate	= 2 * 4000 * log</a:t>
            </a:r>
            <a:r>
              <a:rPr lang="en-US" baseline="-25000" dirty="0"/>
              <a:t>2</a:t>
            </a: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		= 2 * 4000 * 2</a:t>
            </a:r>
          </a:p>
          <a:p>
            <a:pPr marL="0" indent="0">
              <a:buNone/>
            </a:pPr>
            <a:r>
              <a:rPr lang="en-US" dirty="0"/>
              <a:t>		=16000 bps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47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BFC5-862C-42A6-8E18-4E67D064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Consider a noiseless channel with a bandwidth of 20 KHz. We need to send 280 Kbps over a channel. How many signal levels are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C55A-CBFD-47AF-81D5-10989BE93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 =280 Kbps</a:t>
            </a:r>
          </a:p>
          <a:p>
            <a:pPr marL="0" indent="0">
              <a:buNone/>
            </a:pPr>
            <a:r>
              <a:rPr lang="en-US" dirty="0"/>
              <a:t>B = 20 </a:t>
            </a:r>
            <a:r>
              <a:rPr lang="en-US" dirty="0" err="1"/>
              <a:t>KHz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 = 2B log</a:t>
            </a:r>
            <a:r>
              <a:rPr lang="en-US" baseline="-25000" dirty="0"/>
              <a:t>2</a:t>
            </a:r>
            <a:r>
              <a:rPr lang="en-US" dirty="0"/>
              <a:t>M						Log </a:t>
            </a:r>
            <a:r>
              <a:rPr lang="en-US" baseline="-25000" dirty="0"/>
              <a:t>a</a:t>
            </a:r>
            <a:r>
              <a:rPr lang="en-US" dirty="0"/>
              <a:t> x = y</a:t>
            </a:r>
          </a:p>
          <a:p>
            <a:pPr marL="0" indent="0">
              <a:buNone/>
            </a:pPr>
            <a:r>
              <a:rPr lang="en-US" dirty="0"/>
              <a:t>280 = 2 * 20 * log</a:t>
            </a:r>
            <a:r>
              <a:rPr lang="en-US" baseline="-25000" dirty="0"/>
              <a:t>2 </a:t>
            </a:r>
            <a:r>
              <a:rPr lang="en-US" dirty="0"/>
              <a:t>M						x = a</a:t>
            </a:r>
            <a:r>
              <a:rPr lang="en-US" baseline="30000" dirty="0"/>
              <a:t>y</a:t>
            </a:r>
          </a:p>
          <a:p>
            <a:pPr marL="0" indent="0">
              <a:buNone/>
            </a:pPr>
            <a:r>
              <a:rPr lang="en-US" dirty="0"/>
              <a:t>280/40 = log</a:t>
            </a:r>
            <a:r>
              <a:rPr lang="en-US" baseline="-25000" dirty="0"/>
              <a:t>2 </a:t>
            </a:r>
            <a:r>
              <a:rPr lang="en-US" dirty="0"/>
              <a:t>M</a:t>
            </a:r>
          </a:p>
          <a:p>
            <a:pPr marL="0" indent="0">
              <a:buNone/>
            </a:pPr>
            <a:r>
              <a:rPr lang="en-US" dirty="0"/>
              <a:t>7 = log</a:t>
            </a:r>
            <a:r>
              <a:rPr lang="en-US" baseline="-25000" dirty="0"/>
              <a:t>2 </a:t>
            </a:r>
            <a:r>
              <a:rPr lang="en-US" dirty="0"/>
              <a:t>M</a:t>
            </a:r>
          </a:p>
          <a:p>
            <a:pPr marL="0" indent="0">
              <a:buNone/>
            </a:pPr>
            <a:r>
              <a:rPr lang="en-US" dirty="0"/>
              <a:t>M = 2</a:t>
            </a:r>
            <a:r>
              <a:rPr lang="en-US" baseline="30000" dirty="0"/>
              <a:t>7</a:t>
            </a:r>
          </a:p>
          <a:p>
            <a:pPr marL="0" indent="0">
              <a:buNone/>
            </a:pPr>
            <a:r>
              <a:rPr lang="en-US" dirty="0"/>
              <a:t>M = 128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56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44205" y="178256"/>
            <a:ext cx="7879464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65095">
              <a:lnSpc>
                <a:spcPct val="100000"/>
              </a:lnSpc>
            </a:pPr>
            <a:r>
              <a:rPr b="1" spc="-109" dirty="0"/>
              <a:t>Shannon</a:t>
            </a:r>
            <a:r>
              <a:rPr b="1" spc="-69" dirty="0"/>
              <a:t> </a:t>
            </a:r>
            <a:r>
              <a:rPr b="1" spc="-59" dirty="0"/>
              <a:t>Capacity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idx="1"/>
          </p:nvPr>
        </p:nvSpPr>
        <p:spPr>
          <a:xfrm>
            <a:off x="144205" y="4004202"/>
            <a:ext cx="9399864" cy="2197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5759">
              <a:lnSpc>
                <a:spcPct val="100000"/>
              </a:lnSpc>
            </a:pPr>
            <a:r>
              <a:rPr sz="2378" spc="-89" dirty="0"/>
              <a:t>Shannon</a:t>
            </a:r>
            <a:r>
              <a:rPr sz="2378" spc="-218" dirty="0"/>
              <a:t> </a:t>
            </a:r>
            <a:r>
              <a:rPr sz="2378" spc="-69" dirty="0"/>
              <a:t>capacity:</a:t>
            </a:r>
            <a:r>
              <a:rPr lang="en-US" sz="2378" dirty="0">
                <a:latin typeface="Lucida Sans Unicode"/>
                <a:cs typeface="Lucida Sans Unicode"/>
              </a:rPr>
              <a:t>             </a:t>
            </a:r>
            <a:r>
              <a:rPr sz="2378" i="1" spc="69" dirty="0">
                <a:latin typeface="Trebuchet MS"/>
                <a:cs typeface="Trebuchet MS"/>
              </a:rPr>
              <a:t>C</a:t>
            </a:r>
            <a:r>
              <a:rPr sz="2378" i="1" spc="188" dirty="0">
                <a:latin typeface="Trebuchet MS"/>
                <a:cs typeface="Trebuchet MS"/>
              </a:rPr>
              <a:t> </a:t>
            </a:r>
            <a:r>
              <a:rPr sz="2378" spc="89" dirty="0"/>
              <a:t>=</a:t>
            </a:r>
            <a:r>
              <a:rPr sz="2378" spc="-79" dirty="0"/>
              <a:t> </a:t>
            </a:r>
            <a:r>
              <a:rPr sz="2378" i="1" spc="188" dirty="0">
                <a:latin typeface="Trebuchet MS"/>
                <a:cs typeface="Trebuchet MS"/>
              </a:rPr>
              <a:t>B</a:t>
            </a:r>
            <a:r>
              <a:rPr sz="2378" i="1" spc="-119" dirty="0">
                <a:latin typeface="Trebuchet MS"/>
                <a:cs typeface="Trebuchet MS"/>
              </a:rPr>
              <a:t> </a:t>
            </a:r>
            <a:r>
              <a:rPr sz="2378" spc="-89" dirty="0"/>
              <a:t>log</a:t>
            </a:r>
            <a:r>
              <a:rPr sz="2378" spc="-133" baseline="-17361" dirty="0">
                <a:latin typeface="Lucida Sans Unicode"/>
                <a:cs typeface="Lucida Sans Unicode"/>
              </a:rPr>
              <a:t>2</a:t>
            </a:r>
            <a:r>
              <a:rPr sz="2378" spc="-103" baseline="-17361" dirty="0">
                <a:latin typeface="Lucida Sans Unicode"/>
                <a:cs typeface="Lucida Sans Unicode"/>
              </a:rPr>
              <a:t> </a:t>
            </a:r>
            <a:r>
              <a:rPr sz="2378" spc="-59" dirty="0"/>
              <a:t>(1</a:t>
            </a:r>
            <a:r>
              <a:rPr sz="2378" spc="-198" dirty="0"/>
              <a:t> </a:t>
            </a:r>
            <a:r>
              <a:rPr sz="2378" spc="89" dirty="0"/>
              <a:t>+</a:t>
            </a:r>
            <a:r>
              <a:rPr sz="2378" spc="-188" dirty="0"/>
              <a:t> </a:t>
            </a:r>
            <a:r>
              <a:rPr sz="2378" i="1" spc="139" dirty="0">
                <a:latin typeface="Trebuchet MS"/>
                <a:cs typeface="Trebuchet MS"/>
              </a:rPr>
              <a:t>SNR</a:t>
            </a:r>
            <a:r>
              <a:rPr sz="2378" spc="139" dirty="0"/>
              <a:t>)</a:t>
            </a:r>
            <a:endParaRPr sz="2378" dirty="0">
              <a:latin typeface="Trebuchet MS"/>
              <a:cs typeface="Trebuchet MS"/>
            </a:endParaRPr>
          </a:p>
          <a:p>
            <a:pPr marL="1615759">
              <a:lnSpc>
                <a:spcPct val="100000"/>
              </a:lnSpc>
              <a:spcBef>
                <a:spcPts val="1920"/>
              </a:spcBef>
            </a:pPr>
            <a:r>
              <a:rPr sz="2378" spc="-99" dirty="0"/>
              <a:t>Tradeoffs:</a:t>
            </a:r>
            <a:endParaRPr sz="2378" dirty="0">
              <a:latin typeface="Lucida Sans Unicode"/>
              <a:cs typeface="Lucida Sans Unicode"/>
            </a:endParaRPr>
          </a:p>
          <a:p>
            <a:pPr marL="2185805">
              <a:lnSpc>
                <a:spcPts val="2378"/>
              </a:lnSpc>
              <a:spcBef>
                <a:spcPts val="347"/>
              </a:spcBef>
            </a:pPr>
            <a:r>
              <a:rPr sz="2378" spc="979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378" spc="-119" dirty="0"/>
              <a:t>Increase </a:t>
            </a:r>
            <a:r>
              <a:rPr sz="2378" spc="-69" dirty="0"/>
              <a:t>bandwidth </a:t>
            </a:r>
            <a:r>
              <a:rPr sz="2378" spc="-99" dirty="0"/>
              <a:t>or </a:t>
            </a:r>
            <a:r>
              <a:rPr sz="2378" spc="-69" dirty="0"/>
              <a:t>signal </a:t>
            </a:r>
            <a:r>
              <a:rPr sz="2378" spc="-109" dirty="0"/>
              <a:t>power, </a:t>
            </a:r>
            <a:r>
              <a:rPr sz="2378" spc="-99" dirty="0"/>
              <a:t>increases </a:t>
            </a:r>
            <a:r>
              <a:rPr sz="2378" spc="-59" dirty="0"/>
              <a:t>data </a:t>
            </a:r>
            <a:r>
              <a:rPr sz="2378" spc="-69" dirty="0"/>
              <a:t>rate</a:t>
            </a:r>
            <a:endParaRPr sz="2378" dirty="0">
              <a:latin typeface="Arial"/>
              <a:cs typeface="Arial"/>
            </a:endParaRPr>
          </a:p>
          <a:p>
            <a:pPr marL="2185805">
              <a:lnSpc>
                <a:spcPts val="2368"/>
              </a:lnSpc>
            </a:pPr>
            <a:r>
              <a:rPr sz="2378" spc="979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378" spc="-119" dirty="0"/>
              <a:t>Increase </a:t>
            </a:r>
            <a:r>
              <a:rPr sz="2378" spc="-59" dirty="0"/>
              <a:t>of </a:t>
            </a:r>
            <a:r>
              <a:rPr sz="2378" spc="-89" dirty="0"/>
              <a:t>noise, </a:t>
            </a:r>
            <a:r>
              <a:rPr sz="2378" spc="-109" dirty="0"/>
              <a:t>reduces </a:t>
            </a:r>
            <a:r>
              <a:rPr sz="2378" spc="-59" dirty="0"/>
              <a:t>data </a:t>
            </a:r>
            <a:r>
              <a:rPr sz="2378" spc="-69" dirty="0"/>
              <a:t>rate</a:t>
            </a:r>
            <a:endParaRPr lang="en-US" sz="2378" spc="-69" dirty="0"/>
          </a:p>
          <a:p>
            <a:pPr marL="2185805">
              <a:lnSpc>
                <a:spcPts val="2368"/>
              </a:lnSpc>
            </a:pPr>
            <a:r>
              <a:rPr sz="2378" spc="979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378" spc="-119" dirty="0"/>
              <a:t>Increase </a:t>
            </a:r>
            <a:r>
              <a:rPr sz="2378" spc="-69" dirty="0"/>
              <a:t>bandwidth, </a:t>
            </a:r>
            <a:r>
              <a:rPr sz="2378" spc="-79" dirty="0"/>
              <a:t>allows </a:t>
            </a:r>
            <a:r>
              <a:rPr sz="2378" spc="-119" dirty="0"/>
              <a:t>more </a:t>
            </a:r>
            <a:r>
              <a:rPr sz="2378" spc="10" dirty="0"/>
              <a:t> </a:t>
            </a:r>
            <a:r>
              <a:rPr sz="2378" spc="-99" dirty="0"/>
              <a:t>noise</a:t>
            </a:r>
            <a:endParaRPr lang="en-US" sz="2378" spc="-99" dirty="0"/>
          </a:p>
        </p:txBody>
      </p:sp>
      <p:sp>
        <p:nvSpPr>
          <p:cNvPr id="40" name="object 40"/>
          <p:cNvSpPr txBox="1"/>
          <p:nvPr/>
        </p:nvSpPr>
        <p:spPr>
          <a:xfrm>
            <a:off x="442744" y="970884"/>
            <a:ext cx="11749256" cy="1665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6809" marR="10067" lvl="0" indent="-342900" algn="l" defTabSz="914400" rtl="0" eaLnBrk="1" fontAlgn="auto" latinLnBrk="0" hangingPunct="1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sz="2378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</a:t>
            </a:r>
            <a:r>
              <a:rPr kumimoji="0" sz="2378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noise, </a:t>
            </a:r>
            <a:r>
              <a:rPr kumimoji="0" sz="2378" b="0" i="0" u="none" strike="noStrike" kern="1200" cap="none" spc="-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</a:t>
            </a:r>
            <a:r>
              <a:rPr kumimoji="0" sz="2378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bits </a:t>
            </a:r>
            <a:r>
              <a:rPr kumimoji="0" sz="2378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may </a:t>
            </a:r>
            <a:r>
              <a:rPr kumimoji="0" sz="2378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 </a:t>
            </a:r>
            <a:r>
              <a:rPr kumimoji="0" sz="2378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corrupted; </a:t>
            </a:r>
            <a:endParaRPr kumimoji="0" lang="en-US" sz="2378" b="0" i="0" u="none" strike="noStrike" kern="1200" cap="none" spc="-89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66809" marR="10067" lvl="0" indent="-342900" algn="l" defTabSz="914400" rtl="0" eaLnBrk="1" fontAlgn="auto" latinLnBrk="0" hangingPunct="1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sz="2378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higher </a:t>
            </a:r>
            <a:r>
              <a:rPr kumimoji="0" sz="2378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rate, </a:t>
            </a:r>
            <a:r>
              <a:rPr kumimoji="0" sz="2378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more </a:t>
            </a:r>
            <a:r>
              <a:rPr kumimoji="0" sz="2378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bits</a:t>
            </a:r>
            <a:r>
              <a:rPr kumimoji="0" sz="2378" b="0" i="0" u="none" strike="noStrike" kern="1200" cap="none" spc="2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378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corrupted</a:t>
            </a:r>
            <a:endParaRPr kumimoji="0" sz="23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68068" marR="0" lvl="0" indent="-342900" algn="l" defTabSz="914400" rtl="0" eaLnBrk="1" fontAlgn="auto" latinLnBrk="0" hangingPunct="1">
              <a:lnSpc>
                <a:spcPct val="100000"/>
              </a:lnSpc>
              <a:spcBef>
                <a:spcPts val="65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sz="2378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Increasing </a:t>
            </a:r>
            <a:r>
              <a:rPr kumimoji="0" sz="2378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signal strength </a:t>
            </a:r>
            <a:r>
              <a:rPr kumimoji="0" sz="2378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overcomes</a:t>
            </a:r>
            <a:r>
              <a:rPr kumimoji="0" sz="2378" b="0" i="0" u="none" strike="noStrike" kern="1200" cap="none" spc="4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378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noise</a:t>
            </a:r>
            <a:endParaRPr kumimoji="0" sz="23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6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78" b="0" i="0" u="none" strike="noStrike" kern="1200" cap="none" spc="1040" normalizeH="0" baseline="6944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› </a:t>
            </a:r>
            <a:r>
              <a:rPr kumimoji="0" sz="2378" b="0" i="0" u="none" strike="noStrike" kern="1200" cap="none" spc="-6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Signal-to-noise</a:t>
            </a:r>
            <a:r>
              <a:rPr kumimoji="0" sz="2378" b="0" i="0" u="none" strike="noStrike" kern="1200" cap="none" spc="-198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378" b="0" i="0" u="none" strike="noStrike" kern="1200" cap="none" spc="-5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ratio</a:t>
            </a:r>
            <a:r>
              <a:rPr kumimoji="0" sz="2378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</a:t>
            </a:r>
            <a:endParaRPr kumimoji="0" sz="23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93960" y="2684409"/>
            <a:ext cx="887136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81" b="0" i="1" u="none" strike="noStrike" kern="1200" cap="none" spc="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SNR</a:t>
            </a:r>
            <a:r>
              <a:rPr kumimoji="0" sz="2081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81" b="0" i="0" u="none" strike="noStrike" kern="1200" cap="none" spc="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=</a:t>
            </a:r>
            <a:endParaRPr kumimoji="0" sz="208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37192" y="2498676"/>
            <a:ext cx="1372858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81" b="0" i="1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signalpower</a:t>
            </a:r>
            <a:endParaRPr kumimoji="0" sz="208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62359" y="2892591"/>
            <a:ext cx="1352725" cy="0"/>
          </a:xfrm>
          <a:custGeom>
            <a:avLst/>
            <a:gdLst/>
            <a:ahLst/>
            <a:cxnLst/>
            <a:rect l="l" t="t" r="r" b="b"/>
            <a:pathLst>
              <a:path w="682625">
                <a:moveTo>
                  <a:pt x="0" y="0"/>
                </a:moveTo>
                <a:lnTo>
                  <a:pt x="68234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74943" y="2872733"/>
            <a:ext cx="1297357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81" b="0" i="1" u="none" strike="noStrike" kern="1200" cap="none" spc="-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noisepower</a:t>
            </a:r>
            <a:endParaRPr kumimoji="0" sz="208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1562" y="3134106"/>
            <a:ext cx="7727854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8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 SNR</a:t>
            </a:r>
            <a:r>
              <a:rPr kumimoji="0" lang="en-US" sz="218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kumimoji="0" lang="en-US" sz="218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high-quality signal </a:t>
            </a:r>
            <a:r>
              <a:rPr kumimoji="0" lang="en-US" sz="218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 less </a:t>
            </a:r>
            <a:r>
              <a:rPr kumimoji="0" lang="en-US" sz="218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intermediate repeaters</a:t>
            </a:r>
          </a:p>
        </p:txBody>
      </p:sp>
    </p:spTree>
    <p:extLst>
      <p:ext uri="{BB962C8B-B14F-4D97-AF65-F5344CB8AC3E}">
        <p14:creationId xmlns:p14="http://schemas.microsoft.com/office/powerpoint/2010/main" val="165559042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BAC0-05A1-4958-8FD9-FF10096C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Shannon Capacity : Noisy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84524-9DF6-435D-821A-C291401E55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4000" b="1" dirty="0"/>
                  <a:t>Capacity = Bandwidth * log</a:t>
                </a:r>
                <a:r>
                  <a:rPr lang="en-IN" sz="4000" b="1" baseline="-25000" dirty="0"/>
                  <a:t>2</a:t>
                </a:r>
                <a:r>
                  <a:rPr lang="en-IN" sz="4000" b="1" dirty="0"/>
                  <a:t>(1+SNR)</a:t>
                </a:r>
              </a:p>
              <a:p>
                <a:pPr marL="0" indent="0">
                  <a:buNone/>
                </a:pPr>
                <a:endParaRPr lang="en-IN" sz="4000" b="1" dirty="0"/>
              </a:p>
              <a:p>
                <a:pPr marL="0" indent="0">
                  <a:buNone/>
                </a:pPr>
                <a:r>
                  <a:rPr lang="en-IN" sz="4000" b="1" dirty="0"/>
                  <a:t>SNR=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000" b="1" i="1" smtClean="0">
                            <a:latin typeface="Cambria Math" panose="02040503050406030204" pitchFamily="18" charset="0"/>
                          </a:rPr>
                          <m:t>𝑺𝒊𝒈𝒏𝒂𝒍</m:t>
                        </m:r>
                        <m:r>
                          <a:rPr lang="en-IN" sz="4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4000" b="1" i="1" smtClean="0">
                            <a:latin typeface="Cambria Math" panose="02040503050406030204" pitchFamily="18" charset="0"/>
                          </a:rPr>
                          <m:t>𝒑𝒐𝒘𝒆𝒓</m:t>
                        </m:r>
                        <m:r>
                          <a:rPr lang="en-IN" sz="4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IN" sz="4000" b="1" i="1" smtClean="0">
                            <a:latin typeface="Cambria Math" panose="02040503050406030204" pitchFamily="18" charset="0"/>
                          </a:rPr>
                          <m:t>𝑵𝒐𝒊𝒔𝒆</m:t>
                        </m:r>
                        <m:r>
                          <a:rPr lang="en-IN" sz="4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4000" b="1" i="1" smtClean="0">
                            <a:latin typeface="Cambria Math" panose="02040503050406030204" pitchFamily="18" charset="0"/>
                          </a:rPr>
                          <m:t>𝑷𝒐𝒘𝒆𝒓</m:t>
                        </m:r>
                      </m:den>
                    </m:f>
                  </m:oMath>
                </a14:m>
                <a:endParaRPr lang="en-IN" sz="4000" b="1" dirty="0"/>
              </a:p>
              <a:p>
                <a:pPr marL="0" indent="0">
                  <a:buNone/>
                </a:pPr>
                <a:endParaRPr lang="en-IN" sz="4000" b="1" dirty="0"/>
              </a:p>
              <a:p>
                <a:pPr marL="0" indent="0">
                  <a:buNone/>
                </a:pPr>
                <a:r>
                  <a:rPr lang="en-IN" sz="4000" b="1" dirty="0" err="1"/>
                  <a:t>SNR</a:t>
                </a:r>
                <a:r>
                  <a:rPr lang="en-IN" sz="4000" b="1" baseline="-25000" dirty="0" err="1"/>
                  <a:t>dB</a:t>
                </a:r>
                <a:r>
                  <a:rPr lang="en-IN" sz="4000" b="1" dirty="0"/>
                  <a:t>=10 log </a:t>
                </a:r>
                <a:r>
                  <a:rPr lang="en-IN" sz="4000" b="1" baseline="-25000" dirty="0"/>
                  <a:t>10</a:t>
                </a:r>
                <a:r>
                  <a:rPr lang="en-IN" sz="4000" b="1" dirty="0"/>
                  <a:t> (SNR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𝑺𝒊𝒈𝒏𝒂𝒍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𝒑𝒐𝒘𝒆𝒓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𝑵𝒐𝒊𝒔𝒆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𝑷𝒐𝒘𝒆𝒓</m:t>
                        </m:r>
                      </m:den>
                    </m:f>
                  </m:oMath>
                </a14:m>
                <a:r>
                  <a:rPr lang="en-IN" sz="4000" b="1" dirty="0"/>
                  <a:t>)</a:t>
                </a:r>
              </a:p>
              <a:p>
                <a:pPr marL="0" indent="0">
                  <a:buNone/>
                </a:pPr>
                <a:endParaRPr lang="en-IN" sz="4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84524-9DF6-435D-821A-C291401E55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7" t="-3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10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-484162" y="245707"/>
            <a:ext cx="2083825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65095">
              <a:lnSpc>
                <a:spcPct val="100000"/>
              </a:lnSpc>
            </a:pPr>
            <a:r>
              <a:rPr b="1" spc="-89" dirty="0"/>
              <a:t>Example </a:t>
            </a:r>
            <a:r>
              <a:rPr b="1" spc="-79" dirty="0"/>
              <a:t>of </a:t>
            </a:r>
            <a:r>
              <a:rPr b="1" spc="-109" dirty="0"/>
              <a:t>Shannon </a:t>
            </a:r>
            <a:r>
              <a:rPr b="1" spc="-119" dirty="0"/>
              <a:t>and </a:t>
            </a:r>
            <a:r>
              <a:rPr b="1" spc="-50" dirty="0"/>
              <a:t>Nyquist</a:t>
            </a:r>
            <a:r>
              <a:rPr b="1" spc="664" dirty="0"/>
              <a:t> </a:t>
            </a:r>
            <a:r>
              <a:rPr b="1" spc="-59" dirty="0"/>
              <a:t>Capacity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03713" y="1278634"/>
            <a:ext cx="11106116" cy="860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10067" lvl="0" indent="0" algn="l" defTabSz="914400" rtl="0" eaLnBrk="1" fontAlgn="auto" latinLnBrk="0" hangingPunct="1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kumimoji="0" sz="280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 </a:t>
            </a:r>
            <a:r>
              <a:rPr kumimoji="0" sz="2800" b="0" i="0" u="none" strike="noStrike" kern="1200" cap="none" spc="-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uses </a:t>
            </a:r>
            <a:r>
              <a:rPr kumimoji="0" sz="28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spectrum </a:t>
            </a:r>
            <a:r>
              <a:rPr kumimoji="0" sz="280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</a:t>
            </a:r>
            <a:r>
              <a:rPr kumimoji="0" sz="2800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between 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3MHz </a:t>
            </a:r>
            <a:r>
              <a:rPr kumimoji="0" sz="280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4MHz,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 </a:t>
            </a:r>
            <a:r>
              <a:rPr kumimoji="0" sz="2800" b="0" i="1" u="none" strike="noStrike" kern="1200" cap="none" spc="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SNR</a:t>
            </a:r>
            <a:r>
              <a:rPr kumimoji="0" sz="2800" b="0" i="1" u="none" strike="noStrike" kern="1200" cap="none" spc="119" normalizeH="0" baseline="-1388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dB </a:t>
            </a:r>
            <a:r>
              <a:rPr kumimoji="0" sz="2800" b="0" i="0" u="none" strike="noStrike" kern="1200" cap="none" spc="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  <a:r>
              <a:rPr kumimoji="0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dB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0" sz="28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 </a:t>
            </a:r>
            <a:r>
              <a:rPr kumimoji="0" sz="280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many </a:t>
            </a:r>
            <a:r>
              <a:rPr kumimoji="0" sz="28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signal </a:t>
            </a:r>
            <a:r>
              <a:rPr kumimoji="0" sz="280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levels </a:t>
            </a:r>
            <a:r>
              <a:rPr kumimoji="0" sz="2800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are </a:t>
            </a:r>
            <a:r>
              <a:rPr kumimoji="0" sz="280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required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 </a:t>
            </a:r>
            <a:r>
              <a:rPr kumimoji="0" sz="280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achieve </a:t>
            </a:r>
            <a:r>
              <a:rPr kumimoji="0" sz="280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Shannon</a:t>
            </a:r>
            <a:r>
              <a:rPr kumimoji="0" sz="2800" b="0" i="0" u="none" strike="noStrike" kern="1200" cap="none" spc="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800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capacity?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7452-7373-1E4F-27A3-122FD0EE1F70}"/>
              </a:ext>
            </a:extLst>
          </p:cNvPr>
          <p:cNvSpPr txBox="1">
            <a:spLocks/>
          </p:cNvSpPr>
          <p:nvPr/>
        </p:nvSpPr>
        <p:spPr>
          <a:xfrm>
            <a:off x="403713" y="3209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an example that relates the Nyquist and Shannon formulations. Suppose that the spectrum of a channel is between 3 MHz and 4 MHz and SNR</a:t>
            </a:r>
            <a:r>
              <a:rPr lang="en-I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24 dB. Then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DE434-FD17-9069-6AAC-E996E8534DD4}"/>
              </a:ext>
            </a:extLst>
          </p:cNvPr>
          <p:cNvSpPr txBox="1"/>
          <p:nvPr/>
        </p:nvSpPr>
        <p:spPr>
          <a:xfrm>
            <a:off x="5210629" y="275771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417036913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1148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Lucida Sans Unicode</vt:lpstr>
      <vt:lpstr>Tahoma</vt:lpstr>
      <vt:lpstr>Times New Roman</vt:lpstr>
      <vt:lpstr>Trebuchet MS</vt:lpstr>
      <vt:lpstr>Wingdings</vt:lpstr>
      <vt:lpstr>Office Theme</vt:lpstr>
      <vt:lpstr>1_Office Theme</vt:lpstr>
      <vt:lpstr>2_Office Theme</vt:lpstr>
      <vt:lpstr>Channel Capacity</vt:lpstr>
      <vt:lpstr>Channel Capacity</vt:lpstr>
      <vt:lpstr>Nyquist Bandwidth</vt:lpstr>
      <vt:lpstr>A noiseless channel has a bandwidth of 4000 Hz and is transmitting a signal with two signal levels. Calculate the maximum bit rate</vt:lpstr>
      <vt:lpstr>A noiseless channel has a bandwidth of 4000 Hz and is transmitting a signal with two signal with four signal levels. Calculate the maximum bit rate</vt:lpstr>
      <vt:lpstr>Consider a noiseless channel with a bandwidth of 20 KHz. We need to send 280 Kbps over a channel. How many signal levels are required?</vt:lpstr>
      <vt:lpstr>Shannon Capacity</vt:lpstr>
      <vt:lpstr>Shannon Capacity : Noisy channel</vt:lpstr>
      <vt:lpstr>Example of Shannon and Nyquist Capacity</vt:lpstr>
      <vt:lpstr>Solution</vt:lpstr>
      <vt:lpstr>Consider a extremely noisy channel in which signal to noise ratio is almost zero. Calculate the capacity of the channel</vt:lpstr>
      <vt:lpstr>Calculate the highest bit rate(capacity of the channel) if the bandwidth is 3000 Hz and signal to noise ration(SNR) is 3162</vt:lpstr>
      <vt:lpstr>Tutorial-1 Questions</vt:lpstr>
      <vt:lpstr>Tutorial-1 Question-1 Solution</vt:lpstr>
      <vt:lpstr>Tutorial 1 Question-2 Solution </vt:lpstr>
      <vt:lpstr>Tutorial 1 Question-3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Capacity</dc:title>
  <dc:creator>Raghavendra S [MAHE-MIT]</dc:creator>
  <cp:lastModifiedBy>Veena  K. M. [MAHE-MIT]</cp:lastModifiedBy>
  <cp:revision>6</cp:revision>
  <dcterms:created xsi:type="dcterms:W3CDTF">2022-08-30T07:00:20Z</dcterms:created>
  <dcterms:modified xsi:type="dcterms:W3CDTF">2022-09-01T08:06:10Z</dcterms:modified>
</cp:coreProperties>
</file>