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verage-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Saniya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Saniya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John</a:t>
            </a:r>
          </a:p>
          <a:p>
            <a:pPr lvl="0" rtl="0">
              <a:spcBef>
                <a:spcPts val="0"/>
              </a:spcBef>
              <a:buNone/>
            </a:pPr>
            <a:r>
              <a:rPr lang="en"/>
              <a:t>-LEFT SIDE ONLY -- Pre-lim analysis shows us that Barclays and Jay St may be possible transfer points (from train to shuttle)</a:t>
            </a:r>
          </a:p>
          <a:p>
            <a:pPr lvl="0" rtl="0">
              <a:spcBef>
                <a:spcPts val="0"/>
              </a:spcBef>
              <a:buNone/>
            </a:pPr>
            <a:r>
              <a:rPr lang="en"/>
              <a:t>- </a:t>
            </a:r>
          </a:p>
          <a:p>
            <a:pPr lvl="0" rtl="0">
              <a:spcBef>
                <a:spcPts val="0"/>
              </a:spcBef>
              <a:buNone/>
            </a:pPr>
            <a:r>
              <a:rPr lang="en"/>
              <a:t>Ones with high volumes of people can help us select which stations are possible for setting up transfers</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Mark</a:t>
            </a:r>
          </a:p>
          <a:p>
            <a:pPr lvl="0">
              <a:spcBef>
                <a:spcPts val="0"/>
              </a:spcBef>
              <a:buNone/>
            </a:pPr>
            <a:r>
              <a:rPr lang="en"/>
              <a:t>FLushing, Forest HIlls, Jamaica: these are the end points of the subway lines. </a:t>
            </a:r>
          </a:p>
          <a:p>
            <a:pPr lvl="0">
              <a:spcBef>
                <a:spcPts val="0"/>
              </a:spcBef>
              <a:buNone/>
            </a:pPr>
            <a:r>
              <a:t/>
            </a:r>
            <a:endParaRPr/>
          </a:p>
          <a:p>
            <a:pPr lvl="0">
              <a:spcBef>
                <a:spcPts val="0"/>
              </a:spcBef>
              <a:buNone/>
            </a:pPr>
            <a:r>
              <a:rPr lang="en"/>
              <a:t>It shows more entries than exits. It could mean people utilizing them in the morning to commute to manhattan and brooklyn, which is a great target point for the shuttles to transport people trying to commute in the morning. 61 St, </a:t>
            </a:r>
          </a:p>
          <a:p>
            <a:pPr lvl="0">
              <a:spcBef>
                <a:spcPts val="0"/>
              </a:spcBef>
              <a:buNone/>
            </a:pPr>
            <a:r>
              <a:t/>
            </a:r>
            <a:endParaRPr/>
          </a:p>
          <a:p>
            <a:pPr lvl="0">
              <a:spcBef>
                <a:spcPts val="0"/>
              </a:spcBef>
              <a:buNone/>
            </a:pPr>
            <a:r>
              <a:rPr lang="en"/>
              <a:t>There are more exits, which may be the exit points for many people returning from work for the day. This may pose another opportunity to shuttle people home from these stations.</a:t>
            </a:r>
          </a:p>
          <a:p>
            <a:pPr lvl="0">
              <a:spcBef>
                <a:spcPts val="0"/>
              </a:spcBef>
              <a:buNone/>
            </a:pPr>
            <a:r>
              <a:t/>
            </a:r>
            <a:endParaRPr/>
          </a:p>
          <a:p>
            <a:pPr lvl="0" rtl="0">
              <a:spcBef>
                <a:spcPts val="0"/>
              </a:spcBef>
              <a:buNone/>
            </a:pPr>
            <a:r>
              <a:rPr lang="en"/>
              <a:t>Possible reason for discrepancy: Changing the mode of transportation to and from home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Deeper dive. Connecting point. Weekdays, result of connecting station. Traunches correlate to weekends. Seven peaks. One points? Couple of points. Maybe only sundays.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More entries than exits. We would assume. Reality. Because flat rate system. Larger in brooklyn. Each points speaks to the design of each station.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jpg"/><Relationship Id="rId4" Type="http://schemas.openxmlformats.org/officeDocument/2006/relationships/image" Target="../media/image0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jpg"/><Relationship Id="rId4"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6.jpg"/><Relationship Id="rId4" Type="http://schemas.openxmlformats.org/officeDocument/2006/relationships/image" Target="../media/image0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rtl="0">
              <a:spcBef>
                <a:spcPts val="0"/>
              </a:spcBef>
              <a:buNone/>
            </a:pPr>
            <a:r>
              <a:rPr lang="en"/>
              <a:t>Brooklyn-Queens Ground </a:t>
            </a:r>
          </a:p>
          <a:p>
            <a:pPr lvl="0">
              <a:spcBef>
                <a:spcPts val="0"/>
              </a:spcBef>
              <a:buNone/>
            </a:pPr>
            <a:r>
              <a:rPr lang="en"/>
              <a:t>Transportation Service Routes</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b="1" lang="en"/>
              <a:t>Project Benson</a:t>
            </a:r>
          </a:p>
          <a:p>
            <a:pPr lvl="0">
              <a:spcBef>
                <a:spcPts val="0"/>
              </a:spcBef>
              <a:buNone/>
            </a:pPr>
            <a:r>
              <a:rPr lang="en"/>
              <a:t>Derek, John, Mark, &amp; Saniya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95950" y="237900"/>
            <a:ext cx="8520600" cy="572700"/>
          </a:xfrm>
          <a:prstGeom prst="rect">
            <a:avLst/>
          </a:prstGeom>
        </p:spPr>
        <p:txBody>
          <a:bodyPr anchorCtr="0" anchor="t" bIns="91425" lIns="91425" rIns="91425" tIns="91425">
            <a:noAutofit/>
          </a:bodyPr>
          <a:lstStyle/>
          <a:p>
            <a:pPr lvl="0" algn="ctr">
              <a:spcBef>
                <a:spcPts val="0"/>
              </a:spcBef>
              <a:buNone/>
            </a:pPr>
            <a:r>
              <a:rPr lang="en"/>
              <a:t>Client &amp; Project</a:t>
            </a:r>
          </a:p>
        </p:txBody>
      </p:sp>
      <p:sp>
        <p:nvSpPr>
          <p:cNvPr id="66" name="Shape 66"/>
          <p:cNvSpPr txBox="1"/>
          <p:nvPr>
            <p:ph idx="1" type="body"/>
          </p:nvPr>
        </p:nvSpPr>
        <p:spPr>
          <a:xfrm>
            <a:off x="-41350" y="898062"/>
            <a:ext cx="3658200" cy="3416400"/>
          </a:xfrm>
          <a:prstGeom prst="rect">
            <a:avLst/>
          </a:prstGeom>
        </p:spPr>
        <p:txBody>
          <a:bodyPr anchorCtr="0" anchor="t" bIns="91425" lIns="91425" rIns="91425" tIns="91425">
            <a:noAutofit/>
          </a:bodyPr>
          <a:lstStyle/>
          <a:p>
            <a:pPr indent="-228600" lvl="0" marL="457200" rtl="0">
              <a:spcBef>
                <a:spcPts val="0"/>
              </a:spcBef>
              <a:spcAft>
                <a:spcPts val="0"/>
              </a:spcAft>
              <a:buClr>
                <a:srgbClr val="FFFFFF"/>
              </a:buClr>
            </a:pPr>
            <a:r>
              <a:rPr lang="en">
                <a:solidFill>
                  <a:srgbClr val="FFFFFF"/>
                </a:solidFill>
              </a:rPr>
              <a:t>Qubra: </a:t>
            </a:r>
          </a:p>
          <a:p>
            <a:pPr indent="-228600" lvl="1" marL="914400" rtl="0">
              <a:spcBef>
                <a:spcPts val="0"/>
              </a:spcBef>
              <a:spcAft>
                <a:spcPts val="0"/>
              </a:spcAft>
              <a:buClr>
                <a:srgbClr val="FFFFFF"/>
              </a:buClr>
            </a:pPr>
            <a:r>
              <a:rPr lang="en">
                <a:solidFill>
                  <a:srgbClr val="FFFFFF"/>
                </a:solidFill>
              </a:rPr>
              <a:t>Startup which aims to connect communities by improving affordable ground transportation options in New York City </a:t>
            </a:r>
          </a:p>
          <a:p>
            <a:pPr indent="-228600" lvl="1" marL="914400" rtl="0">
              <a:spcBef>
                <a:spcPts val="0"/>
              </a:spcBef>
              <a:spcAft>
                <a:spcPts val="0"/>
              </a:spcAft>
              <a:buClr>
                <a:srgbClr val="FFFFFF"/>
              </a:buClr>
            </a:pPr>
            <a:r>
              <a:rPr lang="en">
                <a:solidFill>
                  <a:srgbClr val="FFFFFF"/>
                </a:solidFill>
              </a:rPr>
              <a:t>Acquires retired school and city buses to offer shuttle services</a:t>
            </a:r>
          </a:p>
          <a:p>
            <a:pPr indent="-228600" lvl="0" marL="457200">
              <a:spcBef>
                <a:spcPts val="0"/>
              </a:spcBef>
              <a:spcAft>
                <a:spcPts val="0"/>
              </a:spcAft>
              <a:buClr>
                <a:srgbClr val="FFFFFF"/>
              </a:buClr>
            </a:pPr>
            <a:r>
              <a:rPr lang="en">
                <a:solidFill>
                  <a:srgbClr val="FFFFFF"/>
                </a:solidFill>
              </a:rPr>
              <a:t>Need our help to analyze traffic flow in Queens and Brooklyn and plan the routes in these regions</a:t>
            </a:r>
          </a:p>
        </p:txBody>
      </p:sp>
      <p:pic>
        <p:nvPicPr>
          <p:cNvPr id="67" name="Shape 67"/>
          <p:cNvPicPr preferRelativeResize="0"/>
          <p:nvPr/>
        </p:nvPicPr>
        <p:blipFill>
          <a:blip r:embed="rId3">
            <a:alphaModFix/>
          </a:blip>
          <a:stretch>
            <a:fillRect/>
          </a:stretch>
        </p:blipFill>
        <p:spPr>
          <a:xfrm>
            <a:off x="3754924" y="1081783"/>
            <a:ext cx="5271299" cy="297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Set</a:t>
            </a:r>
          </a:p>
        </p:txBody>
      </p:sp>
      <p:sp>
        <p:nvSpPr>
          <p:cNvPr id="73" name="Shape 73"/>
          <p:cNvSpPr txBox="1"/>
          <p:nvPr>
            <p:ph idx="1" type="body"/>
          </p:nvPr>
        </p:nvSpPr>
        <p:spPr>
          <a:xfrm>
            <a:off x="311700" y="1152475"/>
            <a:ext cx="8520600" cy="30936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Turnstile Data provided by New York MTA</a:t>
            </a:r>
          </a:p>
          <a:p>
            <a:pPr indent="-228600" lvl="0" marL="457200" rtl="0">
              <a:spcBef>
                <a:spcPts val="0"/>
              </a:spcBef>
              <a:buClr>
                <a:srgbClr val="FFFFFF"/>
              </a:buClr>
            </a:pPr>
            <a:r>
              <a:rPr lang="en">
                <a:solidFill>
                  <a:srgbClr val="FFFFFF"/>
                </a:solidFill>
              </a:rPr>
              <a:t>Under proper conditions, record 6 audits per day per turnstile in every station</a:t>
            </a:r>
          </a:p>
          <a:p>
            <a:pPr indent="-228600" lvl="0" marL="457200" rtl="0">
              <a:spcBef>
                <a:spcPts val="0"/>
              </a:spcBef>
              <a:buClr>
                <a:srgbClr val="FFFFFF"/>
              </a:buClr>
            </a:pPr>
            <a:r>
              <a:rPr lang="en">
                <a:solidFill>
                  <a:srgbClr val="FFFFFF"/>
                </a:solidFill>
              </a:rPr>
              <a:t>Records include information on station name, date &amp; time of audit, line number, number of entries and exits</a:t>
            </a:r>
          </a:p>
          <a:p>
            <a:pPr indent="-228600" lvl="0" marL="457200" rtl="0">
              <a:spcBef>
                <a:spcPts val="0"/>
              </a:spcBef>
              <a:buClr>
                <a:srgbClr val="FFFFFF"/>
              </a:buClr>
            </a:pPr>
            <a:r>
              <a:rPr lang="en">
                <a:solidFill>
                  <a:srgbClr val="FFFFFF"/>
                </a:solidFill>
              </a:rPr>
              <a:t>Sample: September 19 - November 5, 2015</a:t>
            </a:r>
          </a:p>
          <a:p>
            <a:pPr indent="-228600" lvl="0" marL="457200">
              <a:spcBef>
                <a:spcPts val="0"/>
              </a:spcBef>
              <a:buClr>
                <a:srgbClr val="FFFFFF"/>
              </a:buClr>
            </a:pPr>
            <a:r>
              <a:rPr lang="en">
                <a:solidFill>
                  <a:srgbClr val="FFFFFF"/>
                </a:solidFill>
              </a:rPr>
              <a:t>Idea: Analyze entry &amp; exit numbers to determine popularity and demand for ground transportation at certain stations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Brooklyn </a:t>
            </a:r>
          </a:p>
        </p:txBody>
      </p:sp>
      <p:pic>
        <p:nvPicPr>
          <p:cNvPr id="79" name="Shape 79"/>
          <p:cNvPicPr preferRelativeResize="0"/>
          <p:nvPr/>
        </p:nvPicPr>
        <p:blipFill>
          <a:blip r:embed="rId3">
            <a:alphaModFix/>
          </a:blip>
          <a:stretch>
            <a:fillRect/>
          </a:stretch>
        </p:blipFill>
        <p:spPr>
          <a:xfrm>
            <a:off x="360274" y="1417875"/>
            <a:ext cx="4112975" cy="2396225"/>
          </a:xfrm>
          <a:prstGeom prst="rect">
            <a:avLst/>
          </a:prstGeom>
          <a:noFill/>
          <a:ln>
            <a:noFill/>
          </a:ln>
        </p:spPr>
      </p:pic>
      <p:pic>
        <p:nvPicPr>
          <p:cNvPr id="80" name="Shape 80"/>
          <p:cNvPicPr preferRelativeResize="0"/>
          <p:nvPr/>
        </p:nvPicPr>
        <p:blipFill>
          <a:blip r:embed="rId4">
            <a:alphaModFix/>
          </a:blip>
          <a:stretch>
            <a:fillRect/>
          </a:stretch>
        </p:blipFill>
        <p:spPr>
          <a:xfrm>
            <a:off x="4719325" y="1419338"/>
            <a:ext cx="4112975" cy="2393297"/>
          </a:xfrm>
          <a:prstGeom prst="rect">
            <a:avLst/>
          </a:prstGeom>
          <a:noFill/>
          <a:ln>
            <a:noFill/>
          </a:ln>
        </p:spPr>
      </p:pic>
      <p:sp>
        <p:nvSpPr>
          <p:cNvPr id="81" name="Shape 81"/>
          <p:cNvSpPr txBox="1"/>
          <p:nvPr/>
        </p:nvSpPr>
        <p:spPr>
          <a:xfrm>
            <a:off x="1680912" y="3814100"/>
            <a:ext cx="1865100" cy="3279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Average"/>
                <a:ea typeface="Average"/>
                <a:cs typeface="Average"/>
                <a:sym typeface="Average"/>
              </a:rPr>
              <a:t>Weekly Entry Counts</a:t>
            </a:r>
          </a:p>
        </p:txBody>
      </p:sp>
      <p:sp>
        <p:nvSpPr>
          <p:cNvPr id="82" name="Shape 82"/>
          <p:cNvSpPr txBox="1"/>
          <p:nvPr/>
        </p:nvSpPr>
        <p:spPr>
          <a:xfrm>
            <a:off x="6182712" y="3814087"/>
            <a:ext cx="1865100" cy="327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Average"/>
                <a:ea typeface="Average"/>
                <a:cs typeface="Average"/>
                <a:sym typeface="Average"/>
              </a:rPr>
              <a:t>Weekly Exit Counts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Queens </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solidFill>
                <a:srgbClr val="FFFFFF"/>
              </a:solidFill>
            </a:endParaRPr>
          </a:p>
          <a:p>
            <a:pPr lvl="0" rtl="0">
              <a:spcBef>
                <a:spcPts val="0"/>
              </a:spcBef>
              <a:buNone/>
            </a:pPr>
            <a:r>
              <a:t/>
            </a:r>
            <a:endParaRPr/>
          </a:p>
        </p:txBody>
      </p:sp>
      <p:pic>
        <p:nvPicPr>
          <p:cNvPr id="89" name="Shape 89"/>
          <p:cNvPicPr preferRelativeResize="0"/>
          <p:nvPr/>
        </p:nvPicPr>
        <p:blipFill>
          <a:blip r:embed="rId3">
            <a:alphaModFix/>
          </a:blip>
          <a:stretch>
            <a:fillRect/>
          </a:stretch>
        </p:blipFill>
        <p:spPr>
          <a:xfrm>
            <a:off x="213924" y="1411175"/>
            <a:ext cx="4167200" cy="2480975"/>
          </a:xfrm>
          <a:prstGeom prst="rect">
            <a:avLst/>
          </a:prstGeom>
          <a:noFill/>
          <a:ln>
            <a:noFill/>
          </a:ln>
        </p:spPr>
      </p:pic>
      <p:pic>
        <p:nvPicPr>
          <p:cNvPr id="90" name="Shape 90"/>
          <p:cNvPicPr preferRelativeResize="0"/>
          <p:nvPr/>
        </p:nvPicPr>
        <p:blipFill>
          <a:blip r:embed="rId4">
            <a:alphaModFix/>
          </a:blip>
          <a:stretch>
            <a:fillRect/>
          </a:stretch>
        </p:blipFill>
        <p:spPr>
          <a:xfrm>
            <a:off x="4633425" y="1410275"/>
            <a:ext cx="4167199" cy="2482898"/>
          </a:xfrm>
          <a:prstGeom prst="rect">
            <a:avLst/>
          </a:prstGeom>
          <a:noFill/>
          <a:ln>
            <a:noFill/>
          </a:ln>
        </p:spPr>
      </p:pic>
      <p:sp>
        <p:nvSpPr>
          <p:cNvPr id="91" name="Shape 91"/>
          <p:cNvSpPr txBox="1"/>
          <p:nvPr/>
        </p:nvSpPr>
        <p:spPr>
          <a:xfrm>
            <a:off x="1484212" y="3848450"/>
            <a:ext cx="1865100" cy="327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Average"/>
                <a:ea typeface="Average"/>
                <a:cs typeface="Average"/>
                <a:sym typeface="Average"/>
              </a:rPr>
              <a:t>Weekly Entry Counts</a:t>
            </a:r>
          </a:p>
        </p:txBody>
      </p:sp>
      <p:sp>
        <p:nvSpPr>
          <p:cNvPr id="92" name="Shape 92"/>
          <p:cNvSpPr txBox="1"/>
          <p:nvPr/>
        </p:nvSpPr>
        <p:spPr>
          <a:xfrm>
            <a:off x="6233712" y="3848450"/>
            <a:ext cx="1865100" cy="327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Average"/>
                <a:ea typeface="Average"/>
                <a:cs typeface="Average"/>
                <a:sym typeface="Average"/>
              </a:rPr>
              <a:t>Weekly Exit Counts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Single Station</a:t>
            </a:r>
          </a:p>
        </p:txBody>
      </p:sp>
      <p:pic>
        <p:nvPicPr>
          <p:cNvPr id="98" name="Shape 98"/>
          <p:cNvPicPr preferRelativeResize="0"/>
          <p:nvPr/>
        </p:nvPicPr>
        <p:blipFill>
          <a:blip r:embed="rId3">
            <a:alphaModFix/>
          </a:blip>
          <a:stretch>
            <a:fillRect/>
          </a:stretch>
        </p:blipFill>
        <p:spPr>
          <a:xfrm>
            <a:off x="688647" y="1501075"/>
            <a:ext cx="3934225" cy="2787050"/>
          </a:xfrm>
          <a:prstGeom prst="rect">
            <a:avLst/>
          </a:prstGeom>
          <a:noFill/>
          <a:ln>
            <a:noFill/>
          </a:ln>
        </p:spPr>
      </p:pic>
      <p:pic>
        <p:nvPicPr>
          <p:cNvPr id="99" name="Shape 99"/>
          <p:cNvPicPr preferRelativeResize="0"/>
          <p:nvPr/>
        </p:nvPicPr>
        <p:blipFill>
          <a:blip r:embed="rId4">
            <a:alphaModFix/>
          </a:blip>
          <a:stretch>
            <a:fillRect/>
          </a:stretch>
        </p:blipFill>
        <p:spPr>
          <a:xfrm>
            <a:off x="5280137" y="624912"/>
            <a:ext cx="3286125" cy="3971925"/>
          </a:xfrm>
          <a:prstGeom prst="rect">
            <a:avLst/>
          </a:prstGeom>
          <a:noFill/>
          <a:ln>
            <a:noFill/>
          </a:ln>
        </p:spPr>
      </p:pic>
      <p:sp>
        <p:nvSpPr>
          <p:cNvPr id="100" name="Shape 100"/>
          <p:cNvSpPr/>
          <p:nvPr/>
        </p:nvSpPr>
        <p:spPr>
          <a:xfrm rot="3746064">
            <a:off x="5945265" y="1202644"/>
            <a:ext cx="1398337" cy="694404"/>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Weekly Averages of Entry vs Exit Counts</a:t>
            </a:r>
          </a:p>
        </p:txBody>
      </p:sp>
      <p:pic>
        <p:nvPicPr>
          <p:cNvPr id="106" name="Shape 106"/>
          <p:cNvPicPr preferRelativeResize="0"/>
          <p:nvPr/>
        </p:nvPicPr>
        <p:blipFill>
          <a:blip r:embed="rId3">
            <a:alphaModFix/>
          </a:blip>
          <a:stretch>
            <a:fillRect/>
          </a:stretch>
        </p:blipFill>
        <p:spPr>
          <a:xfrm>
            <a:off x="1337387" y="1573550"/>
            <a:ext cx="2960706" cy="2777300"/>
          </a:xfrm>
          <a:prstGeom prst="rect">
            <a:avLst/>
          </a:prstGeom>
          <a:noFill/>
          <a:ln>
            <a:noFill/>
          </a:ln>
        </p:spPr>
      </p:pic>
      <p:pic>
        <p:nvPicPr>
          <p:cNvPr id="107" name="Shape 107"/>
          <p:cNvPicPr preferRelativeResize="0"/>
          <p:nvPr/>
        </p:nvPicPr>
        <p:blipFill>
          <a:blip r:embed="rId4">
            <a:alphaModFix/>
          </a:blip>
          <a:stretch>
            <a:fillRect/>
          </a:stretch>
        </p:blipFill>
        <p:spPr>
          <a:xfrm>
            <a:off x="4845906" y="1573550"/>
            <a:ext cx="2960706" cy="277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Improvements &amp; Next Steps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Estimating station-to-station ridership with entries/exits by time of day</a:t>
            </a:r>
          </a:p>
          <a:p>
            <a:pPr indent="-228600" lvl="0" marL="457200" rtl="0">
              <a:spcBef>
                <a:spcPts val="0"/>
              </a:spcBef>
              <a:buClr>
                <a:srgbClr val="FFFFFF"/>
              </a:buClr>
            </a:pPr>
            <a:r>
              <a:rPr lang="en">
                <a:solidFill>
                  <a:srgbClr val="FFFFFF"/>
                </a:solidFill>
              </a:rPr>
              <a:t>Incorporating MTA bus ridership data</a:t>
            </a:r>
          </a:p>
          <a:p>
            <a:pPr indent="-228600" lvl="0" marL="457200" rtl="0">
              <a:spcBef>
                <a:spcPts val="0"/>
              </a:spcBef>
              <a:buClr>
                <a:srgbClr val="FFFFFF"/>
              </a:buClr>
            </a:pPr>
            <a:r>
              <a:rPr lang="en">
                <a:solidFill>
                  <a:srgbClr val="FFFFFF"/>
                </a:solidFill>
              </a:rPr>
              <a:t>Google Maps characterization of transit times by t</a:t>
            </a:r>
            <a:r>
              <a:rPr lang="en">
                <a:solidFill>
                  <a:schemeClr val="dk1"/>
                </a:solidFill>
              </a:rPr>
              <a:t>ime of day/day of week</a:t>
            </a:r>
          </a:p>
          <a:p>
            <a:pPr indent="-228600" lvl="0" marL="457200" rtl="0">
              <a:spcBef>
                <a:spcPts val="0"/>
              </a:spcBef>
              <a:buClr>
                <a:srgbClr val="FFFFFF"/>
              </a:buClr>
            </a:pPr>
            <a:r>
              <a:rPr lang="en">
                <a:solidFill>
                  <a:srgbClr val="FFFFFF"/>
                </a:solidFill>
              </a:rPr>
              <a:t>Uber/Lyft surge fares and wait times</a:t>
            </a:r>
          </a:p>
          <a:p>
            <a:pPr indent="-228600" lvl="0" marL="457200" rtl="0">
              <a:spcBef>
                <a:spcPts val="0"/>
              </a:spcBef>
              <a:buClr>
                <a:srgbClr val="FFFFFF"/>
              </a:buClr>
            </a:pPr>
            <a:r>
              <a:rPr lang="en">
                <a:solidFill>
                  <a:srgbClr val="FFFFFF"/>
                </a:solidFill>
              </a:rPr>
              <a:t>Investigation of other possible lines</a:t>
            </a:r>
          </a:p>
          <a:p>
            <a:pPr indent="-228600" lvl="0" marL="457200" rtl="0">
              <a:spcBef>
                <a:spcPts val="0"/>
              </a:spcBef>
              <a:buClr>
                <a:schemeClr val="dk1"/>
              </a:buClr>
            </a:pPr>
            <a:r>
              <a:rPr lang="en">
                <a:solidFill>
                  <a:schemeClr val="dk1"/>
                </a:solidFill>
              </a:rPr>
              <a:t>Scheduling based on number of buses, driver shifts, opening hours, holidays, etc.</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