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4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notesSlides/notesSlide7.xml" ContentType="application/vnd.openxmlformats-officedocument.presentationml.notesSlide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8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9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19"/>
  </p:notesMasterIdLst>
  <p:handoutMasterIdLst>
    <p:handoutMasterId r:id="rId20"/>
  </p:handoutMasterIdLst>
  <p:sldIdLst>
    <p:sldId id="3878" r:id="rId3"/>
    <p:sldId id="3892" r:id="rId4"/>
    <p:sldId id="3702" r:id="rId5"/>
    <p:sldId id="3891" r:id="rId6"/>
    <p:sldId id="3701" r:id="rId7"/>
    <p:sldId id="3894" r:id="rId8"/>
    <p:sldId id="3888" r:id="rId9"/>
    <p:sldId id="3864" r:id="rId10"/>
    <p:sldId id="3879" r:id="rId11"/>
    <p:sldId id="3880" r:id="rId12"/>
    <p:sldId id="3890" r:id="rId13"/>
    <p:sldId id="3893" r:id="rId14"/>
    <p:sldId id="3881" r:id="rId15"/>
    <p:sldId id="3882" r:id="rId16"/>
    <p:sldId id="3883" r:id="rId17"/>
    <p:sldId id="3886" r:id="rId18"/>
  </p:sldIdLst>
  <p:sldSz cx="12192000" cy="6858000"/>
  <p:notesSz cx="7102475" cy="9388475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700"/>
    <a:srgbClr val="1F40E6"/>
    <a:srgbClr val="E6E6E6"/>
    <a:srgbClr val="D0D0D0"/>
    <a:srgbClr val="051C2C"/>
    <a:srgbClr val="000000"/>
    <a:srgbClr val="7F7F7F"/>
    <a:srgbClr val="AFC3FF"/>
    <a:srgbClr val="0D3171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6" autoAdjust="0"/>
    <p:restoredTop sz="96296" autoAdjust="0"/>
  </p:normalViewPr>
  <p:slideViewPr>
    <p:cSldViewPr snapToGrid="0" snapToObjects="1">
      <p:cViewPr>
        <p:scale>
          <a:sx n="104" d="100"/>
          <a:sy n="104" d="100"/>
        </p:scale>
        <p:origin x="184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27 January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Teveel tekst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2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Depth random </a:t>
            </a:r>
            <a:r>
              <a:rPr lang="en-US" dirty="0" err="1"/>
              <a:t>maken</a:t>
            </a:r>
            <a:endParaRPr lang="en-US" dirty="0"/>
          </a:p>
          <a:p>
            <a:pPr eaLnBrk="1" hangingPunct="1"/>
            <a:r>
              <a:rPr lang="en-US" dirty="0"/>
              <a:t>Random </a:t>
            </a:r>
            <a:r>
              <a:rPr lang="en-US" dirty="0" err="1"/>
              <a:t>prunen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borden</a:t>
            </a:r>
            <a:endParaRPr lang="en-US" dirty="0"/>
          </a:p>
          <a:p>
            <a:pPr eaLnBrk="1" hangingPunct="1"/>
            <a:r>
              <a:rPr lang="en-US" dirty="0"/>
              <a:t>Minder </a:t>
            </a:r>
            <a:r>
              <a:rPr lang="en-US" dirty="0" err="1"/>
              <a:t>tekst</a:t>
            </a:r>
            <a:endParaRPr lang="en-US" dirty="0"/>
          </a:p>
          <a:p>
            <a:pPr eaLnBrk="1" hangingPunct="1"/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voren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wat we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4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Heel kort!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Niet nodig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4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Geef </a:t>
            </a:r>
            <a:r>
              <a:rPr lang="nl-NL" dirty="0" err="1"/>
              <a:t>avarages</a:t>
            </a:r>
            <a:r>
              <a:rPr lang="nl-NL" dirty="0"/>
              <a:t> van de </a:t>
            </a:r>
            <a:r>
              <a:rPr lang="nl-NL" dirty="0" err="1"/>
              <a:t>alforithmes</a:t>
            </a:r>
            <a:r>
              <a:rPr lang="nl-NL" dirty="0"/>
              <a:t> weer! 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3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8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Tijdens runnen praten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6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1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Random 1000 x </a:t>
            </a:r>
            <a:r>
              <a:rPr lang="en-US" dirty="0" err="1"/>
              <a:t>runnen</a:t>
            </a:r>
            <a:endParaRPr lang="en-US" dirty="0"/>
          </a:p>
          <a:p>
            <a:pPr eaLnBrk="1" hangingPunct="1"/>
            <a:r>
              <a:rPr lang="en-US" dirty="0" err="1"/>
              <a:t>Pstat</a:t>
            </a:r>
            <a:endParaRPr lang="en-US" dirty="0"/>
          </a:p>
          <a:p>
            <a:pPr eaLnBrk="1" hangingPunct="1"/>
            <a:r>
              <a:rPr lang="en-US" dirty="0"/>
              <a:t>Python3 time </a:t>
            </a:r>
            <a:r>
              <a:rPr lang="en-US" dirty="0" err="1"/>
              <a:t>main.py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Betere</a:t>
            </a:r>
            <a:r>
              <a:rPr lang="en-US" dirty="0"/>
              <a:t> </a:t>
            </a:r>
            <a:r>
              <a:rPr lang="en-US" dirty="0" err="1"/>
              <a:t>vergelijking</a:t>
            </a:r>
            <a:r>
              <a:rPr lang="en-US" dirty="0"/>
              <a:t>? </a:t>
            </a:r>
            <a:r>
              <a:rPr lang="en-US" dirty="0" err="1"/>
              <a:t>Bedenken</a:t>
            </a:r>
            <a:r>
              <a:rPr lang="en-US" dirty="0"/>
              <a:t> hoe</a:t>
            </a:r>
          </a:p>
          <a:p>
            <a:pPr eaLnBrk="1" hangingPunct="1"/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borden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,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6x6!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3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4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7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.emf"/><Relationship Id="rId2" Type="http://schemas.openxmlformats.org/officeDocument/2006/relationships/tags" Target="../tags/tag11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6.xml"/><Relationship Id="rId7" Type="http://schemas.openxmlformats.org/officeDocument/2006/relationships/image" Target="../media/image2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2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65.xml"/><Relationship Id="rId11" Type="http://schemas.openxmlformats.org/officeDocument/2006/relationships/image" Target="../media/image6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73.xml"/><Relationship Id="rId11" Type="http://schemas.openxmlformats.org/officeDocument/2006/relationships/image" Target="../media/image1.emf"/><Relationship Id="rId5" Type="http://schemas.openxmlformats.org/officeDocument/2006/relationships/tags" Target="../tags/tag17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image" Target="../media/image1.emf"/><Relationship Id="rId2" Type="http://schemas.openxmlformats.org/officeDocument/2006/relationships/tags" Target="../tags/tag20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image" Target="../media/image1.emf"/><Relationship Id="rId2" Type="http://schemas.openxmlformats.org/officeDocument/2006/relationships/tags" Target="../tags/tag230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7.emf"/><Relationship Id="rId2" Type="http://schemas.openxmlformats.org/officeDocument/2006/relationships/tags" Target="../tags/tag24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245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1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 hidden="1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 hidden="1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 hidden="1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8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C9F4B9E2-8CBE-4C72-8316-55D330991DC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BAF19FD1-F55B-47CA-98C2-847FF06FB46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 hidden="1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5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 hidden="1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 hidden="1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 hidden="1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3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LogoImage" hidden="1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 hidden="1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 hidden="1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0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2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8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3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 hidden="1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7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 hidden="1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 hidden="1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 hidden="1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A017FC45-BFA7-4FE7-9F1F-9561D7B0EF6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0F96B25-8621-4D4C-8F08-2DA28487B5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6023FD6-0A46-4B41-8F49-E0D6485106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21EBF74E-7681-4FD1-8312-F1969708C2B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EBEB0180-CF25-470E-8580-7356ED77BB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6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10.v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oleObject" Target="../embeddings/oleObject10.bin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373898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9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9193625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9"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93208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300983" y="3275405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  <p:sldLayoutId id="214748387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271.xml"/><Relationship Id="rId7" Type="http://schemas.openxmlformats.org/officeDocument/2006/relationships/image" Target="../media/image7.emf"/><Relationship Id="rId2" Type="http://schemas.openxmlformats.org/officeDocument/2006/relationships/tags" Target="../tags/tag27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13" Type="http://schemas.openxmlformats.org/officeDocument/2006/relationships/tags" Target="../tags/tag365.xml"/><Relationship Id="rId18" Type="http://schemas.openxmlformats.org/officeDocument/2006/relationships/tags" Target="../tags/tag370.xml"/><Relationship Id="rId3" Type="http://schemas.openxmlformats.org/officeDocument/2006/relationships/tags" Target="../tags/tag355.xml"/><Relationship Id="rId21" Type="http://schemas.openxmlformats.org/officeDocument/2006/relationships/oleObject" Target="../embeddings/oleObject24.bin"/><Relationship Id="rId7" Type="http://schemas.openxmlformats.org/officeDocument/2006/relationships/tags" Target="../tags/tag359.xml"/><Relationship Id="rId12" Type="http://schemas.openxmlformats.org/officeDocument/2006/relationships/tags" Target="../tags/tag364.xml"/><Relationship Id="rId17" Type="http://schemas.openxmlformats.org/officeDocument/2006/relationships/tags" Target="../tags/tag369.xml"/><Relationship Id="rId2" Type="http://schemas.openxmlformats.org/officeDocument/2006/relationships/tags" Target="../tags/tag354.xml"/><Relationship Id="rId16" Type="http://schemas.openxmlformats.org/officeDocument/2006/relationships/tags" Target="../tags/tag368.xml"/><Relationship Id="rId20" Type="http://schemas.openxmlformats.org/officeDocument/2006/relationships/notesSlide" Target="../notesSlides/notesSlide5.xml"/><Relationship Id="rId1" Type="http://schemas.openxmlformats.org/officeDocument/2006/relationships/vmlDrawing" Target="../drawings/vmlDrawing25.vml"/><Relationship Id="rId6" Type="http://schemas.openxmlformats.org/officeDocument/2006/relationships/tags" Target="../tags/tag358.xml"/><Relationship Id="rId11" Type="http://schemas.openxmlformats.org/officeDocument/2006/relationships/tags" Target="../tags/tag363.xml"/><Relationship Id="rId5" Type="http://schemas.openxmlformats.org/officeDocument/2006/relationships/tags" Target="../tags/tag357.xml"/><Relationship Id="rId15" Type="http://schemas.openxmlformats.org/officeDocument/2006/relationships/tags" Target="../tags/tag367.xml"/><Relationship Id="rId10" Type="http://schemas.openxmlformats.org/officeDocument/2006/relationships/tags" Target="../tags/tag362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56.xml"/><Relationship Id="rId9" Type="http://schemas.openxmlformats.org/officeDocument/2006/relationships/tags" Target="../tags/tag361.xml"/><Relationship Id="rId14" Type="http://schemas.openxmlformats.org/officeDocument/2006/relationships/tags" Target="../tags/tag366.xml"/><Relationship Id="rId2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media" Target="../media/media2.mp4"/><Relationship Id="rId7" Type="http://schemas.openxmlformats.org/officeDocument/2006/relationships/image" Target="../media/image2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7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72.xml"/><Relationship Id="rId7" Type="http://schemas.openxmlformats.org/officeDocument/2006/relationships/tags" Target="../tags/tag376.xml"/><Relationship Id="rId12" Type="http://schemas.openxmlformats.org/officeDocument/2006/relationships/tags" Target="../tags/tag381.xml"/><Relationship Id="rId2" Type="http://schemas.openxmlformats.org/officeDocument/2006/relationships/tags" Target="../tags/tag371.xml"/><Relationship Id="rId16" Type="http://schemas.openxmlformats.org/officeDocument/2006/relationships/image" Target="../media/image28.png"/><Relationship Id="rId1" Type="http://schemas.openxmlformats.org/officeDocument/2006/relationships/vmlDrawing" Target="../drawings/vmlDrawing26.vml"/><Relationship Id="rId6" Type="http://schemas.openxmlformats.org/officeDocument/2006/relationships/tags" Target="../tags/tag375.xml"/><Relationship Id="rId11" Type="http://schemas.openxmlformats.org/officeDocument/2006/relationships/tags" Target="../tags/tag380.xml"/><Relationship Id="rId5" Type="http://schemas.openxmlformats.org/officeDocument/2006/relationships/tags" Target="../tags/tag374.xml"/><Relationship Id="rId15" Type="http://schemas.openxmlformats.org/officeDocument/2006/relationships/image" Target="../media/image7.emf"/><Relationship Id="rId10" Type="http://schemas.openxmlformats.org/officeDocument/2006/relationships/tags" Target="../tags/tag379.xml"/><Relationship Id="rId4" Type="http://schemas.openxmlformats.org/officeDocument/2006/relationships/tags" Target="../tags/tag373.xml"/><Relationship Id="rId9" Type="http://schemas.openxmlformats.org/officeDocument/2006/relationships/tags" Target="../tags/tag378.xml"/><Relationship Id="rId1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8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2.xml"/><Relationship Id="rId1" Type="http://schemas.openxmlformats.org/officeDocument/2006/relationships/vmlDrawing" Target="../drawings/vmlDrawing27.vml"/><Relationship Id="rId6" Type="http://schemas.openxmlformats.org/officeDocument/2006/relationships/tags" Target="../tags/tag386.xml"/><Relationship Id="rId11" Type="http://schemas.openxmlformats.org/officeDocument/2006/relationships/image" Target="../media/image29.png"/><Relationship Id="rId5" Type="http://schemas.openxmlformats.org/officeDocument/2006/relationships/tags" Target="../tags/tag385.xml"/><Relationship Id="rId10" Type="http://schemas.openxmlformats.org/officeDocument/2006/relationships/image" Target="../media/image7.emf"/><Relationship Id="rId4" Type="http://schemas.openxmlformats.org/officeDocument/2006/relationships/tags" Target="../tags/tag384.xml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38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7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91.xml"/><Relationship Id="rId5" Type="http://schemas.openxmlformats.org/officeDocument/2006/relationships/tags" Target="../tags/tag390.xml"/><Relationship Id="rId10" Type="http://schemas.openxmlformats.org/officeDocument/2006/relationships/image" Target="../media/image7.emf"/><Relationship Id="rId4" Type="http://schemas.openxmlformats.org/officeDocument/2006/relationships/tags" Target="../tags/tag389.xml"/><Relationship Id="rId9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93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32.png"/><Relationship Id="rId2" Type="http://schemas.openxmlformats.org/officeDocument/2006/relationships/tags" Target="../tags/tag392.xml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395.xml"/><Relationship Id="rId10" Type="http://schemas.openxmlformats.org/officeDocument/2006/relationships/image" Target="../media/image7.emf"/><Relationship Id="rId4" Type="http://schemas.openxmlformats.org/officeDocument/2006/relationships/tags" Target="../tags/tag394.xml"/><Relationship Id="rId9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tags" Target="../tags/tag397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96.xml"/><Relationship Id="rId1" Type="http://schemas.openxmlformats.org/officeDocument/2006/relationships/vmlDrawing" Target="../drawings/vmlDrawing30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svg"/><Relationship Id="rId5" Type="http://schemas.openxmlformats.org/officeDocument/2006/relationships/tags" Target="../tags/tag399.xml"/><Relationship Id="rId10" Type="http://schemas.openxmlformats.org/officeDocument/2006/relationships/image" Target="../media/image33.png"/><Relationship Id="rId4" Type="http://schemas.openxmlformats.org/officeDocument/2006/relationships/tags" Target="../tags/tag398.xml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9.png"/><Relationship Id="rId3" Type="http://schemas.openxmlformats.org/officeDocument/2006/relationships/tags" Target="../tags/tag274.xml"/><Relationship Id="rId21" Type="http://schemas.openxmlformats.org/officeDocument/2006/relationships/image" Target="../media/image12.png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17" Type="http://schemas.openxmlformats.org/officeDocument/2006/relationships/image" Target="../media/image8.jpeg"/><Relationship Id="rId2" Type="http://schemas.openxmlformats.org/officeDocument/2006/relationships/tags" Target="../tags/tag273.xml"/><Relationship Id="rId16" Type="http://schemas.openxmlformats.org/officeDocument/2006/relationships/image" Target="../media/image7.emf"/><Relationship Id="rId20" Type="http://schemas.openxmlformats.org/officeDocument/2006/relationships/image" Target="../media/image11.svg"/><Relationship Id="rId1" Type="http://schemas.openxmlformats.org/officeDocument/2006/relationships/vmlDrawing" Target="../drawings/vmlDrawing19.v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5" Type="http://schemas.openxmlformats.org/officeDocument/2006/relationships/tags" Target="../tags/tag276.xml"/><Relationship Id="rId15" Type="http://schemas.openxmlformats.org/officeDocument/2006/relationships/oleObject" Target="../embeddings/oleObject19.bin"/><Relationship Id="rId10" Type="http://schemas.openxmlformats.org/officeDocument/2006/relationships/tags" Target="../tags/tag281.xml"/><Relationship Id="rId19" Type="http://schemas.openxmlformats.org/officeDocument/2006/relationships/image" Target="../media/image10.png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285.xml"/><Relationship Id="rId7" Type="http://schemas.openxmlformats.org/officeDocument/2006/relationships/oleObject" Target="../embeddings/oleObject20.bin"/><Relationship Id="rId2" Type="http://schemas.openxmlformats.org/officeDocument/2006/relationships/tags" Target="../tags/tag284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286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88.xml"/><Relationship Id="rId7" Type="http://schemas.openxmlformats.org/officeDocument/2006/relationships/image" Target="../media/image7.emf"/><Relationship Id="rId2" Type="http://schemas.openxmlformats.org/officeDocument/2006/relationships/tags" Target="../tags/tag28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13" Type="http://schemas.openxmlformats.org/officeDocument/2006/relationships/tags" Target="../tags/tag301.xml"/><Relationship Id="rId18" Type="http://schemas.openxmlformats.org/officeDocument/2006/relationships/tags" Target="../tags/tag306.xml"/><Relationship Id="rId3" Type="http://schemas.openxmlformats.org/officeDocument/2006/relationships/tags" Target="../tags/tag291.xml"/><Relationship Id="rId21" Type="http://schemas.openxmlformats.org/officeDocument/2006/relationships/tags" Target="../tags/tag309.xml"/><Relationship Id="rId7" Type="http://schemas.openxmlformats.org/officeDocument/2006/relationships/tags" Target="../tags/tag295.xml"/><Relationship Id="rId12" Type="http://schemas.openxmlformats.org/officeDocument/2006/relationships/tags" Target="../tags/tag300.xml"/><Relationship Id="rId17" Type="http://schemas.openxmlformats.org/officeDocument/2006/relationships/tags" Target="../tags/tag305.xml"/><Relationship Id="rId2" Type="http://schemas.openxmlformats.org/officeDocument/2006/relationships/tags" Target="../tags/tag290.xml"/><Relationship Id="rId16" Type="http://schemas.openxmlformats.org/officeDocument/2006/relationships/tags" Target="../tags/tag304.xml"/><Relationship Id="rId20" Type="http://schemas.openxmlformats.org/officeDocument/2006/relationships/tags" Target="../tags/tag308.xml"/><Relationship Id="rId1" Type="http://schemas.openxmlformats.org/officeDocument/2006/relationships/vmlDrawing" Target="../drawings/vmlDrawing22.vml"/><Relationship Id="rId6" Type="http://schemas.openxmlformats.org/officeDocument/2006/relationships/tags" Target="../tags/tag294.xml"/><Relationship Id="rId11" Type="http://schemas.openxmlformats.org/officeDocument/2006/relationships/tags" Target="../tags/tag299.xml"/><Relationship Id="rId24" Type="http://schemas.openxmlformats.org/officeDocument/2006/relationships/image" Target="../media/image7.emf"/><Relationship Id="rId5" Type="http://schemas.openxmlformats.org/officeDocument/2006/relationships/tags" Target="../tags/tag293.xml"/><Relationship Id="rId15" Type="http://schemas.openxmlformats.org/officeDocument/2006/relationships/tags" Target="../tags/tag303.xml"/><Relationship Id="rId23" Type="http://schemas.openxmlformats.org/officeDocument/2006/relationships/oleObject" Target="../embeddings/oleObject22.bin"/><Relationship Id="rId10" Type="http://schemas.openxmlformats.org/officeDocument/2006/relationships/tags" Target="../tags/tag298.xml"/><Relationship Id="rId19" Type="http://schemas.openxmlformats.org/officeDocument/2006/relationships/tags" Target="../tags/tag307.xml"/><Relationship Id="rId4" Type="http://schemas.openxmlformats.org/officeDocument/2006/relationships/tags" Target="../tags/tag292.xml"/><Relationship Id="rId9" Type="http://schemas.openxmlformats.org/officeDocument/2006/relationships/tags" Target="../tags/tag297.xml"/><Relationship Id="rId14" Type="http://schemas.openxmlformats.org/officeDocument/2006/relationships/tags" Target="../tags/tag302.xml"/><Relationship Id="rId2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13" Type="http://schemas.openxmlformats.org/officeDocument/2006/relationships/tags" Target="../tags/tag322.xml"/><Relationship Id="rId18" Type="http://schemas.openxmlformats.org/officeDocument/2006/relationships/tags" Target="../tags/tag327.xml"/><Relationship Id="rId26" Type="http://schemas.openxmlformats.org/officeDocument/2006/relationships/tags" Target="../tags/tag335.xml"/><Relationship Id="rId3" Type="http://schemas.openxmlformats.org/officeDocument/2006/relationships/tags" Target="../tags/tag312.xml"/><Relationship Id="rId21" Type="http://schemas.openxmlformats.org/officeDocument/2006/relationships/tags" Target="../tags/tag330.xml"/><Relationship Id="rId7" Type="http://schemas.openxmlformats.org/officeDocument/2006/relationships/tags" Target="../tags/tag316.xml"/><Relationship Id="rId12" Type="http://schemas.openxmlformats.org/officeDocument/2006/relationships/tags" Target="../tags/tag321.xml"/><Relationship Id="rId17" Type="http://schemas.openxmlformats.org/officeDocument/2006/relationships/tags" Target="../tags/tag326.xml"/><Relationship Id="rId25" Type="http://schemas.openxmlformats.org/officeDocument/2006/relationships/tags" Target="../tags/tag334.xml"/><Relationship Id="rId2" Type="http://schemas.openxmlformats.org/officeDocument/2006/relationships/tags" Target="../tags/tag311.xml"/><Relationship Id="rId16" Type="http://schemas.openxmlformats.org/officeDocument/2006/relationships/tags" Target="../tags/tag325.xml"/><Relationship Id="rId20" Type="http://schemas.openxmlformats.org/officeDocument/2006/relationships/tags" Target="../tags/tag329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11" Type="http://schemas.openxmlformats.org/officeDocument/2006/relationships/tags" Target="../tags/tag320.xml"/><Relationship Id="rId24" Type="http://schemas.openxmlformats.org/officeDocument/2006/relationships/tags" Target="../tags/tag333.xml"/><Relationship Id="rId5" Type="http://schemas.openxmlformats.org/officeDocument/2006/relationships/tags" Target="../tags/tag314.xml"/><Relationship Id="rId15" Type="http://schemas.openxmlformats.org/officeDocument/2006/relationships/tags" Target="../tags/tag324.xml"/><Relationship Id="rId23" Type="http://schemas.openxmlformats.org/officeDocument/2006/relationships/tags" Target="../tags/tag332.xml"/><Relationship Id="rId28" Type="http://schemas.openxmlformats.org/officeDocument/2006/relationships/notesSlide" Target="../notesSlides/notesSlide4.xml"/><Relationship Id="rId10" Type="http://schemas.openxmlformats.org/officeDocument/2006/relationships/tags" Target="../tags/tag319.xml"/><Relationship Id="rId19" Type="http://schemas.openxmlformats.org/officeDocument/2006/relationships/tags" Target="../tags/tag328.xml"/><Relationship Id="rId4" Type="http://schemas.openxmlformats.org/officeDocument/2006/relationships/tags" Target="../tags/tag313.xml"/><Relationship Id="rId9" Type="http://schemas.openxmlformats.org/officeDocument/2006/relationships/tags" Target="../tags/tag318.xml"/><Relationship Id="rId14" Type="http://schemas.openxmlformats.org/officeDocument/2006/relationships/tags" Target="../tags/tag323.xml"/><Relationship Id="rId22" Type="http://schemas.openxmlformats.org/officeDocument/2006/relationships/tags" Target="../tags/tag331.xml"/><Relationship Id="rId27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image" Target="../media/image7.emf"/><Relationship Id="rId18" Type="http://schemas.openxmlformats.org/officeDocument/2006/relationships/image" Target="../media/image22.png"/><Relationship Id="rId3" Type="http://schemas.openxmlformats.org/officeDocument/2006/relationships/tags" Target="../tags/tag337.xml"/><Relationship Id="rId21" Type="http://schemas.openxmlformats.org/officeDocument/2006/relationships/image" Target="../media/image25.svg"/><Relationship Id="rId7" Type="http://schemas.openxmlformats.org/officeDocument/2006/relationships/tags" Target="../tags/tag341.xml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1.svg"/><Relationship Id="rId2" Type="http://schemas.openxmlformats.org/officeDocument/2006/relationships/tags" Target="../tags/tag336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vmlDrawing" Target="../drawings/vmlDrawing23.vml"/><Relationship Id="rId6" Type="http://schemas.openxmlformats.org/officeDocument/2006/relationships/tags" Target="../tags/tag3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39.xml"/><Relationship Id="rId15" Type="http://schemas.openxmlformats.org/officeDocument/2006/relationships/image" Target="../media/image19.svg"/><Relationship Id="rId10" Type="http://schemas.openxmlformats.org/officeDocument/2006/relationships/tags" Target="../tags/tag344.xml"/><Relationship Id="rId19" Type="http://schemas.openxmlformats.org/officeDocument/2006/relationships/image" Target="../media/image23.svg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image" Target="../media/image7.emf"/><Relationship Id="rId18" Type="http://schemas.openxmlformats.org/officeDocument/2006/relationships/image" Target="../media/image22.png"/><Relationship Id="rId3" Type="http://schemas.openxmlformats.org/officeDocument/2006/relationships/tags" Target="../tags/tag346.xml"/><Relationship Id="rId21" Type="http://schemas.openxmlformats.org/officeDocument/2006/relationships/image" Target="../media/image25.svg"/><Relationship Id="rId7" Type="http://schemas.openxmlformats.org/officeDocument/2006/relationships/tags" Target="../tags/tag350.xml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1.svg"/><Relationship Id="rId2" Type="http://schemas.openxmlformats.org/officeDocument/2006/relationships/tags" Target="../tags/tag34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vmlDrawing" Target="../drawings/vmlDrawing24.vml"/><Relationship Id="rId6" Type="http://schemas.openxmlformats.org/officeDocument/2006/relationships/tags" Target="../tags/tag34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48.xml"/><Relationship Id="rId15" Type="http://schemas.openxmlformats.org/officeDocument/2006/relationships/image" Target="../media/image19.svg"/><Relationship Id="rId10" Type="http://schemas.openxmlformats.org/officeDocument/2006/relationships/tags" Target="../tags/tag353.xml"/><Relationship Id="rId19" Type="http://schemas.openxmlformats.org/officeDocument/2006/relationships/image" Target="../media/image23.svg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4135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1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err="1"/>
              <a:t>Rushhour</a:t>
            </a:r>
            <a:endParaRPr lang="en-US" dirty="0"/>
          </a:p>
        </p:txBody>
      </p:sp>
      <p:pic>
        <p:nvPicPr>
          <p:cNvPr id="7" name="Picture 307" descr="https://theorie.mprog.nl/course/cases/Rush%20Hour/Rushhour6x6_1.jpg">
            <a:extLst>
              <a:ext uri="{FF2B5EF4-FFF2-40B4-BE49-F238E27FC236}">
                <a16:creationId xmlns:a16="http://schemas.microsoft.com/office/drawing/2014/main" id="{50B22BD6-DD88-49C1-A705-FBD4EA1D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1489393"/>
            <a:ext cx="45339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5">
            <a:extLst>
              <a:ext uri="{FF2B5EF4-FFF2-40B4-BE49-F238E27FC236}">
                <a16:creationId xmlns:a16="http://schemas.microsoft.com/office/drawing/2014/main" id="{C4C4037A-8105-A34D-974E-4796E4E2733C}"/>
              </a:ext>
            </a:extLst>
          </p:cNvPr>
          <p:cNvSpPr txBox="1"/>
          <p:nvPr/>
        </p:nvSpPr>
        <p:spPr>
          <a:xfrm>
            <a:off x="573689" y="5231825"/>
            <a:ext cx="2514600" cy="115416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Bart </a:t>
            </a:r>
            <a:r>
              <a:rPr lang="en-US" sz="1300" dirty="0" err="1">
                <a:latin typeface="Euphemia" panose="020B0503040102020104" pitchFamily="34" charset="0"/>
              </a:rPr>
              <a:t>Zeeuw</a:t>
            </a:r>
            <a:r>
              <a:rPr lang="en-US" sz="1300" dirty="0">
                <a:latin typeface="Euphemia" panose="020B0503040102020104" pitchFamily="34" charset="0"/>
              </a:rPr>
              <a:t> van der </a:t>
            </a:r>
            <a:r>
              <a:rPr lang="en-US" sz="1300" dirty="0" err="1">
                <a:latin typeface="Euphemia" panose="020B0503040102020104" pitchFamily="34" charset="0"/>
              </a:rPr>
              <a:t>Laan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Paloma van </a:t>
            </a:r>
            <a:r>
              <a:rPr lang="en-US" sz="1300" dirty="0" err="1">
                <a:latin typeface="Euphemia" panose="020B0503040102020104" pitchFamily="34" charset="0"/>
              </a:rPr>
              <a:t>Moerkerken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Floor </a:t>
            </a:r>
            <a:r>
              <a:rPr lang="en-US" sz="1300" dirty="0" err="1">
                <a:latin typeface="Euphemia" panose="020B0503040102020104" pitchFamily="34" charset="0"/>
              </a:rPr>
              <a:t>Berkhout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Commit4life</a:t>
            </a:r>
          </a:p>
        </p:txBody>
      </p:sp>
    </p:spTree>
    <p:extLst>
      <p:ext uri="{BB962C8B-B14F-4D97-AF65-F5344CB8AC3E}">
        <p14:creationId xmlns:p14="http://schemas.microsoft.com/office/powerpoint/2010/main" val="42510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1"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960F38-886A-4B67-A89F-0B6E28C1BCBA}"/>
              </a:ext>
            </a:extLst>
          </p:cNvPr>
          <p:cNvSpPr txBox="1"/>
          <p:nvPr/>
        </p:nvSpPr>
        <p:spPr>
          <a:xfrm>
            <a:off x="6610373" y="2047540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>
                <a:solidFill>
                  <a:schemeClr val="accent1"/>
                </a:solidFill>
                <a:latin typeface="Euphemia" panose="020B0503040102020104" pitchFamily="34" charset="0"/>
                <a:cs typeface="+mn-cs"/>
              </a:rPr>
              <a:t>0</a:t>
            </a: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  <a:cs typeface="+mn-cs"/>
              </a:rPr>
              <a:t>: A-1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3B34520-13F1-433B-B2B6-0FF5427F518D}"/>
              </a:ext>
            </a:extLst>
          </p:cNvPr>
          <p:cNvSpPr txBox="1"/>
          <p:nvPr/>
        </p:nvSpPr>
        <p:spPr>
          <a:xfrm>
            <a:off x="6607595" y="2579715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>
                <a:latin typeface="Euphemia" panose="020B0503040102020104" pitchFamily="34" charset="0"/>
              </a:rPr>
              <a:t>1</a:t>
            </a:r>
            <a:r>
              <a:rPr lang="en-US" sz="1000" dirty="0">
                <a:latin typeface="Euphemia" panose="020B0503040102020104" pitchFamily="34" charset="0"/>
              </a:rPr>
              <a:t>: B-1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DB988C-D38C-46BA-AE97-DBD554C84230}"/>
              </a:ext>
            </a:extLst>
          </p:cNvPr>
          <p:cNvSpPr txBox="1"/>
          <p:nvPr/>
        </p:nvSpPr>
        <p:spPr>
          <a:xfrm>
            <a:off x="6486429" y="5092701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>
                <a:latin typeface="Euphemia" panose="020B0503040102020104" pitchFamily="34" charset="0"/>
              </a:rPr>
              <a:t>0</a:t>
            </a:r>
            <a:r>
              <a:rPr lang="en-US" sz="1000" dirty="0">
                <a:latin typeface="Euphemia" panose="020B0503040102020104" pitchFamily="34" charset="0"/>
              </a:rPr>
              <a:t>: B-1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9BF6507-9DCA-4F17-BFFA-99762B4E19DE}"/>
              </a:ext>
            </a:extLst>
          </p:cNvPr>
          <p:cNvSpPr txBox="1"/>
          <p:nvPr/>
        </p:nvSpPr>
        <p:spPr>
          <a:xfrm>
            <a:off x="6486429" y="5670387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>
                <a:latin typeface="Euphemia" panose="020B0503040102020104" pitchFamily="34" charset="0"/>
              </a:rPr>
              <a:t>1: A-1</a:t>
            </a: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Breadth-first &amp; depth-first</a:t>
            </a:r>
          </a:p>
        </p:txBody>
      </p:sp>
      <p:sp>
        <p:nvSpPr>
          <p:cNvPr id="79" name="Graphic 14">
            <a:extLst>
              <a:ext uri="{FF2B5EF4-FFF2-40B4-BE49-F238E27FC236}">
                <a16:creationId xmlns:a16="http://schemas.microsoft.com/office/drawing/2014/main" id="{6A3D48FB-1411-483E-B881-0774FFDDD439}"/>
              </a:ext>
            </a:extLst>
          </p:cNvPr>
          <p:cNvSpPr>
            <a:spLocks noChangeAspect="1"/>
          </p:cNvSpPr>
          <p:nvPr/>
        </p:nvSpPr>
        <p:spPr>
          <a:xfrm>
            <a:off x="6943214" y="1857151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0" name="Graphic 14">
            <a:extLst>
              <a:ext uri="{FF2B5EF4-FFF2-40B4-BE49-F238E27FC236}">
                <a16:creationId xmlns:a16="http://schemas.microsoft.com/office/drawing/2014/main" id="{D30368B3-1111-4CF6-BAA8-D31A4911ABC7}"/>
              </a:ext>
            </a:extLst>
          </p:cNvPr>
          <p:cNvSpPr>
            <a:spLocks noChangeAspect="1"/>
          </p:cNvSpPr>
          <p:nvPr/>
        </p:nvSpPr>
        <p:spPr>
          <a:xfrm>
            <a:off x="6943214" y="4947239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EA973B-4931-4A42-9472-EB0AD77F4722}"/>
              </a:ext>
            </a:extLst>
          </p:cNvPr>
          <p:cNvCxnSpPr>
            <a:cxnSpLocks/>
          </p:cNvCxnSpPr>
          <p:nvPr/>
        </p:nvCxnSpPr>
        <p:spPr>
          <a:xfrm>
            <a:off x="3859094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raphic 14">
            <a:extLst>
              <a:ext uri="{FF2B5EF4-FFF2-40B4-BE49-F238E27FC236}">
                <a16:creationId xmlns:a16="http://schemas.microsoft.com/office/drawing/2014/main" id="{9ACE0CC1-B2D2-4FC8-8047-8977D20AD610}"/>
              </a:ext>
            </a:extLst>
          </p:cNvPr>
          <p:cNvSpPr>
            <a:spLocks noChangeAspect="1"/>
          </p:cNvSpPr>
          <p:nvPr/>
        </p:nvSpPr>
        <p:spPr>
          <a:xfrm>
            <a:off x="8311107" y="2384903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3" name="Graphic 14">
            <a:extLst>
              <a:ext uri="{FF2B5EF4-FFF2-40B4-BE49-F238E27FC236}">
                <a16:creationId xmlns:a16="http://schemas.microsoft.com/office/drawing/2014/main" id="{55371AB9-83B8-43D4-B06C-0E3F4640EFD1}"/>
              </a:ext>
            </a:extLst>
          </p:cNvPr>
          <p:cNvSpPr>
            <a:spLocks noChangeAspect="1"/>
          </p:cNvSpPr>
          <p:nvPr/>
        </p:nvSpPr>
        <p:spPr>
          <a:xfrm>
            <a:off x="8311107" y="4421615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F908A09-17D8-4167-8E8D-EF05FC87E79B}"/>
              </a:ext>
            </a:extLst>
          </p:cNvPr>
          <p:cNvSpPr>
            <a:spLocks noChangeAspect="1"/>
          </p:cNvSpPr>
          <p:nvPr/>
        </p:nvSpPr>
        <p:spPr>
          <a:xfrm>
            <a:off x="4511618" y="2382083"/>
            <a:ext cx="2423523" cy="3090672"/>
          </a:xfrm>
          <a:custGeom>
            <a:avLst/>
            <a:gdLst>
              <a:gd name="connsiteX0" fmla="*/ 2404789 w 2403000"/>
              <a:gd name="connsiteY0" fmla="*/ 3064939 h 3064500"/>
              <a:gd name="connsiteX1" fmla="*/ 801056 w 2403000"/>
              <a:gd name="connsiteY1" fmla="*/ 3064939 h 3064500"/>
              <a:gd name="connsiteX2" fmla="*/ 0 w 2403000"/>
              <a:gd name="connsiteY2" fmla="*/ 1532486 h 3064500"/>
              <a:gd name="connsiteX3" fmla="*/ 801056 w 2403000"/>
              <a:gd name="connsiteY3" fmla="*/ 0 h 3064500"/>
              <a:gd name="connsiteX4" fmla="*/ 2404789 w 2403000"/>
              <a:gd name="connsiteY4" fmla="*/ 0 h 306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3000" h="3064500">
                <a:moveTo>
                  <a:pt x="2404789" y="3064939"/>
                </a:moveTo>
                <a:lnTo>
                  <a:pt x="801056" y="3064939"/>
                </a:lnTo>
                <a:lnTo>
                  <a:pt x="0" y="1532486"/>
                </a:lnTo>
                <a:lnTo>
                  <a:pt x="801056" y="0"/>
                </a:lnTo>
                <a:lnTo>
                  <a:pt x="2404789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F5691-9DC8-48FA-936B-C6D13BDC779E}"/>
              </a:ext>
            </a:extLst>
          </p:cNvPr>
          <p:cNvSpPr txBox="1"/>
          <p:nvPr/>
        </p:nvSpPr>
        <p:spPr>
          <a:xfrm>
            <a:off x="554735" y="3060143"/>
            <a:ext cx="2514600" cy="307776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b="1" dirty="0">
                <a:latin typeface="Euphemia" panose="020B0503040102020104" pitchFamily="34" charset="0"/>
              </a:rPr>
              <a:t>Algorithm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Take the node highest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Identify all possible moves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Create the corresponding nodes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Compare the new nodes with nodes earlier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Check if the game is won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Shut of nodes that represent a board state that was achieved before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Repeat</a:t>
            </a:r>
          </a:p>
          <a:p>
            <a:pPr lvl="1"/>
            <a:endParaRPr lang="en-US" sz="1100" dirty="0">
              <a:latin typeface="Euphemia" panose="020B0503040102020104" pitchFamily="34" charset="0"/>
            </a:endParaRPr>
          </a:p>
        </p:txBody>
      </p:sp>
      <p:sp>
        <p:nvSpPr>
          <p:cNvPr id="97" name="TrackerNumBlue 7">
            <a:extLst>
              <a:ext uri="{FF2B5EF4-FFF2-40B4-BE49-F238E27FC236}">
                <a16:creationId xmlns:a16="http://schemas.microsoft.com/office/drawing/2014/main" id="{93BEFD07-4176-4B60-8805-0A14AF08ED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9424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4087EBB-B7BC-46EE-B624-EE77D9826B99}"/>
              </a:ext>
            </a:extLst>
          </p:cNvPr>
          <p:cNvCxnSpPr/>
          <p:nvPr/>
        </p:nvCxnSpPr>
        <p:spPr>
          <a:xfrm>
            <a:off x="3459480" y="193138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LineBasicDefault 16">
            <a:extLst>
              <a:ext uri="{FF2B5EF4-FFF2-40B4-BE49-F238E27FC236}">
                <a16:creationId xmlns:a16="http://schemas.microsoft.com/office/drawing/2014/main" id="{5B567202-AEB6-436A-B3CF-15734F72DD8D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65988" y="1600200"/>
            <a:ext cx="250334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BasicDefault 16">
            <a:extLst>
              <a:ext uri="{FF2B5EF4-FFF2-40B4-BE49-F238E27FC236}">
                <a16:creationId xmlns:a16="http://schemas.microsoft.com/office/drawing/2014/main" id="{160F70C4-612A-4952-97DA-9AC207258779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3943350" y="1600200"/>
            <a:ext cx="769391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rrow: Chevron 100">
            <a:extLst>
              <a:ext uri="{FF2B5EF4-FFF2-40B4-BE49-F238E27FC236}">
                <a16:creationId xmlns:a16="http://schemas.microsoft.com/office/drawing/2014/main" id="{F280A2FA-95A3-4711-8099-D0003F883C28}"/>
              </a:ext>
            </a:extLst>
          </p:cNvPr>
          <p:cNvSpPr/>
          <p:nvPr/>
        </p:nvSpPr>
        <p:spPr>
          <a:xfrm>
            <a:off x="3275838" y="130302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0D10-C1C1-46AB-B756-4FE262499328}"/>
              </a:ext>
            </a:extLst>
          </p:cNvPr>
          <p:cNvSpPr txBox="1"/>
          <p:nvPr/>
        </p:nvSpPr>
        <p:spPr>
          <a:xfrm>
            <a:off x="3943350" y="1396424"/>
            <a:ext cx="2447722" cy="1692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Euphemia" panose="020B0503040102020104" pitchFamily="34" charset="0"/>
                <a:cs typeface="+mn-cs"/>
              </a:rPr>
              <a:t>Visualization</a:t>
            </a:r>
            <a:endParaRPr lang="en-US" sz="1100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107" name="Arrow: Chevron 106">
            <a:extLst>
              <a:ext uri="{FF2B5EF4-FFF2-40B4-BE49-F238E27FC236}">
                <a16:creationId xmlns:a16="http://schemas.microsoft.com/office/drawing/2014/main" id="{7840F745-A24A-4049-B3C6-12D4A7DA8119}"/>
              </a:ext>
            </a:extLst>
          </p:cNvPr>
          <p:cNvSpPr/>
          <p:nvPr/>
        </p:nvSpPr>
        <p:spPr>
          <a:xfrm>
            <a:off x="3270988" y="138716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8" name="TrackerNumBlue 7">
            <a:extLst>
              <a:ext uri="{FF2B5EF4-FFF2-40B4-BE49-F238E27FC236}">
                <a16:creationId xmlns:a16="http://schemas.microsoft.com/office/drawing/2014/main" id="{D29B6976-668B-4BC4-9151-2663492394E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67211" y="5303744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0.2</a:t>
            </a:r>
          </a:p>
        </p:txBody>
      </p:sp>
      <p:sp>
        <p:nvSpPr>
          <p:cNvPr id="113" name="TrackerNumBlue 7">
            <a:extLst>
              <a:ext uri="{FF2B5EF4-FFF2-40B4-BE49-F238E27FC236}">
                <a16:creationId xmlns:a16="http://schemas.microsoft.com/office/drawing/2014/main" id="{F235AF7F-78F1-41F2-8692-B1A20B1692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167211" y="224046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5EF64F-9703-412E-9973-4195F2950030}"/>
              </a:ext>
            </a:extLst>
          </p:cNvPr>
          <p:cNvSpPr txBox="1"/>
          <p:nvPr/>
        </p:nvSpPr>
        <p:spPr>
          <a:xfrm>
            <a:off x="4587810" y="2831734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0</a:t>
            </a:r>
            <a:r>
              <a:rPr lang="en-US" sz="1000" dirty="0"/>
              <a:t>: A-1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0D6A21-22A3-402D-B3DB-88E00726C7C2}"/>
              </a:ext>
            </a:extLst>
          </p:cNvPr>
          <p:cNvSpPr txBox="1"/>
          <p:nvPr/>
        </p:nvSpPr>
        <p:spPr>
          <a:xfrm>
            <a:off x="554735" y="1729355"/>
            <a:ext cx="2514600" cy="135421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b="1" dirty="0">
                <a:latin typeface="Euphemia" panose="020B0503040102020104" pitchFamily="34" charset="0"/>
              </a:rPr>
              <a:t>Description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Nodes </a:t>
            </a:r>
            <a:r>
              <a:rPr lang="en-US" sz="1300" dirty="0">
                <a:latin typeface="Euphemia" panose="020B0503040102020104" pitchFamily="34" charset="0"/>
              </a:rPr>
              <a:t>represent board states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Branches</a:t>
            </a:r>
            <a:r>
              <a:rPr lang="en-US" sz="1300" dirty="0">
                <a:latin typeface="Euphemia" panose="020B0503040102020104" pitchFamily="34" charset="0"/>
              </a:rPr>
              <a:t> represent moves 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Level </a:t>
            </a:r>
            <a:r>
              <a:rPr lang="en-US" sz="1300" dirty="0">
                <a:latin typeface="Euphemia" panose="020B0503040102020104" pitchFamily="34" charset="0"/>
              </a:rPr>
              <a:t>represents number of moves</a:t>
            </a:r>
            <a:endParaRPr lang="en-US" sz="1300" b="1" dirty="0">
              <a:latin typeface="Euphemia" panose="020B0503040102020104" pitchFamily="34" charset="0"/>
            </a:endParaRPr>
          </a:p>
          <a:p>
            <a:pPr lvl="1"/>
            <a:endParaRPr lang="en-US" sz="1300" dirty="0">
              <a:latin typeface="Euphemia" panose="020B05030401020201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485B1CD-3C23-448B-AA88-CA27052F8D92}"/>
              </a:ext>
            </a:extLst>
          </p:cNvPr>
          <p:cNvCxnSpPr>
            <a:cxnSpLocks/>
          </p:cNvCxnSpPr>
          <p:nvPr/>
        </p:nvCxnSpPr>
        <p:spPr>
          <a:xfrm>
            <a:off x="4513223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ckerNumBlue 7">
            <a:extLst>
              <a:ext uri="{FF2B5EF4-FFF2-40B4-BE49-F238E27FC236}">
                <a16:creationId xmlns:a16="http://schemas.microsoft.com/office/drawing/2014/main" id="{8DC48BED-CE48-42B4-9A15-490C24968D7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42832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4B9E81-EBB2-488C-AECD-EE97B4C089C5}"/>
              </a:ext>
            </a:extLst>
          </p:cNvPr>
          <p:cNvSpPr txBox="1"/>
          <p:nvPr/>
        </p:nvSpPr>
        <p:spPr>
          <a:xfrm>
            <a:off x="4587810" y="3759193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1</a:t>
            </a:r>
            <a:r>
              <a:rPr lang="en-US" sz="1000" dirty="0"/>
              <a:t>: B-1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D5C58C-652F-4D4C-8177-9A5CFA19D110}"/>
              </a:ext>
            </a:extLst>
          </p:cNvPr>
          <p:cNvSpPr txBox="1"/>
          <p:nvPr/>
        </p:nvSpPr>
        <p:spPr>
          <a:xfrm>
            <a:off x="4565998" y="4988289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2</a:t>
            </a:r>
            <a:r>
              <a:rPr lang="en-US" sz="1000" dirty="0"/>
              <a:t>: K+1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CF7E4B-92C6-48E5-8758-C4602FA5C5E4}"/>
              </a:ext>
            </a:extLst>
          </p:cNvPr>
          <p:cNvSpPr txBox="1"/>
          <p:nvPr/>
        </p:nvSpPr>
        <p:spPr>
          <a:xfrm>
            <a:off x="6308849" y="3759193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1</a:t>
            </a:r>
            <a:r>
              <a:rPr lang="en-US" sz="1000" dirty="0"/>
              <a:t>: B+1</a:t>
            </a:r>
          </a:p>
        </p:txBody>
      </p:sp>
      <p:sp>
        <p:nvSpPr>
          <p:cNvPr id="147" name="Legend1">
            <a:extLst>
              <a:ext uri="{FF2B5EF4-FFF2-40B4-BE49-F238E27FC236}">
                <a16:creationId xmlns:a16="http://schemas.microsoft.com/office/drawing/2014/main" id="{B6848864-E0F6-423C-8197-13969C4CD498}"/>
              </a:ext>
            </a:extLst>
          </p:cNvPr>
          <p:cNvSpPr txBox="1"/>
          <p:nvPr/>
        </p:nvSpPr>
        <p:spPr>
          <a:xfrm>
            <a:off x="8945887" y="389114"/>
            <a:ext cx="1016304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Euphemia" panose="020B0503040102020104" pitchFamily="34" charset="0"/>
              </a:rPr>
              <a:t>New board state</a:t>
            </a:r>
          </a:p>
        </p:txBody>
      </p:sp>
      <p:sp>
        <p:nvSpPr>
          <p:cNvPr id="150" name="Legend2">
            <a:extLst>
              <a:ext uri="{FF2B5EF4-FFF2-40B4-BE49-F238E27FC236}">
                <a16:creationId xmlns:a16="http://schemas.microsoft.com/office/drawing/2014/main" id="{D12D3967-8B8F-4A93-BAD2-3E23277DBA4E}"/>
              </a:ext>
            </a:extLst>
          </p:cNvPr>
          <p:cNvSpPr txBox="1"/>
          <p:nvPr/>
        </p:nvSpPr>
        <p:spPr>
          <a:xfrm>
            <a:off x="8945887" y="768612"/>
            <a:ext cx="2149627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Euphemia" panose="020B0503040102020104" pitchFamily="34" charset="0"/>
              </a:rPr>
              <a:t>Similar board state (shut off node)</a:t>
            </a:r>
          </a:p>
        </p:txBody>
      </p:sp>
      <p:sp>
        <p:nvSpPr>
          <p:cNvPr id="157" name="TrackerNumBlue 7">
            <a:extLst>
              <a:ext uri="{FF2B5EF4-FFF2-40B4-BE49-F238E27FC236}">
                <a16:creationId xmlns:a16="http://schemas.microsoft.com/office/drawing/2014/main" id="{BF674A74-31EE-462C-A2DA-20350D19D37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540581" y="335676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1.0</a:t>
            </a:r>
          </a:p>
        </p:txBody>
      </p:sp>
      <p:sp>
        <p:nvSpPr>
          <p:cNvPr id="158" name="TrackerNumBlue 7">
            <a:extLst>
              <a:ext uri="{FF2B5EF4-FFF2-40B4-BE49-F238E27FC236}">
                <a16:creationId xmlns:a16="http://schemas.microsoft.com/office/drawing/2014/main" id="{60D849D9-E161-457B-93AA-8F446AF5492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540581" y="690136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</a:rPr>
              <a:t>1.1.0</a:t>
            </a:r>
          </a:p>
        </p:txBody>
      </p:sp>
      <p:sp>
        <p:nvSpPr>
          <p:cNvPr id="159" name="TrackerNumBlue 7">
            <a:extLst>
              <a:ext uri="{FF2B5EF4-FFF2-40B4-BE49-F238E27FC236}">
                <a16:creationId xmlns:a16="http://schemas.microsoft.com/office/drawing/2014/main" id="{B69A0736-7A74-462F-96BA-B01C5437B0C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83592" y="377282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1.1.0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1F2D549-2317-48A2-A780-3CFF63B56D2D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5322172" y="3912495"/>
            <a:ext cx="1461420" cy="14924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rackerNumBlue 7">
            <a:extLst>
              <a:ext uri="{FF2B5EF4-FFF2-40B4-BE49-F238E27FC236}">
                <a16:creationId xmlns:a16="http://schemas.microsoft.com/office/drawing/2014/main" id="{D6FE793A-41D8-4C5A-82F4-3AC0C263203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089153" y="480756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</a:rPr>
              <a:t>1.2.0</a:t>
            </a:r>
          </a:p>
        </p:txBody>
      </p:sp>
      <p:sp>
        <p:nvSpPr>
          <p:cNvPr id="166" name="TrackerNumBlue 7">
            <a:extLst>
              <a:ext uri="{FF2B5EF4-FFF2-40B4-BE49-F238E27FC236}">
                <a16:creationId xmlns:a16="http://schemas.microsoft.com/office/drawing/2014/main" id="{99A732CB-3622-41CF-8F3A-E9A631A0DD6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062932" y="581138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1.2.1</a:t>
            </a:r>
          </a:p>
        </p:txBody>
      </p:sp>
      <p:sp>
        <p:nvSpPr>
          <p:cNvPr id="167" name="TrackerNumBlue 7">
            <a:extLst>
              <a:ext uri="{FF2B5EF4-FFF2-40B4-BE49-F238E27FC236}">
                <a16:creationId xmlns:a16="http://schemas.microsoft.com/office/drawing/2014/main" id="{9D2EC98C-F145-4FBD-9DE5-E955D1A8A52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049812" y="170547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</a:rPr>
              <a:t>0.0.0</a:t>
            </a:r>
          </a:p>
        </p:txBody>
      </p:sp>
      <p:sp>
        <p:nvSpPr>
          <p:cNvPr id="168" name="TrackerNumBlue 7">
            <a:extLst>
              <a:ext uri="{FF2B5EF4-FFF2-40B4-BE49-F238E27FC236}">
                <a16:creationId xmlns:a16="http://schemas.microsoft.com/office/drawing/2014/main" id="{C5F33C7F-A96E-43DC-A90D-786D2C8A663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049812" y="279033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0.1.0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09BB3E-98CE-437A-82C9-6FB1053F7474}"/>
              </a:ext>
            </a:extLst>
          </p:cNvPr>
          <p:cNvSpPr/>
          <p:nvPr/>
        </p:nvSpPr>
        <p:spPr>
          <a:xfrm>
            <a:off x="7364368" y="1634700"/>
            <a:ext cx="2860112" cy="47089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5000"/>
                </a:schemeClr>
              </a:gs>
              <a:gs pos="74000">
                <a:schemeClr val="tx2"/>
              </a:gs>
              <a:gs pos="83000">
                <a:schemeClr val="bg2"/>
              </a:gs>
              <a:gs pos="100000">
                <a:schemeClr val="bg2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41271C7A-685F-8D43-835A-2DDBFD107940}"/>
              </a:ext>
            </a:extLst>
          </p:cNvPr>
          <p:cNvSpPr txBox="1"/>
          <p:nvPr/>
        </p:nvSpPr>
        <p:spPr>
          <a:xfrm>
            <a:off x="9530447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7578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ABC2E-8DD3-954F-9224-16662775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Board 6 x 6, game 1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97BADD3-1C00-2F40-B24B-B7248ED8C8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output_Tny7oL.mp4" descr="output_Tny7oL.mp4">
            <a:hlinkClick r:id="" action="ppaction://media"/>
            <a:extLst>
              <a:ext uri="{FF2B5EF4-FFF2-40B4-BE49-F238E27FC236}">
                <a16:creationId xmlns:a16="http://schemas.microsoft.com/office/drawing/2014/main" id="{2AF49D21-C837-D949-8C1F-152C5AE283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17241" t="8714" r="17523"/>
          <a:stretch/>
        </p:blipFill>
        <p:spPr>
          <a:xfrm>
            <a:off x="6942640" y="1834019"/>
            <a:ext cx="4346918" cy="4562035"/>
          </a:xfrm>
          <a:prstGeom prst="rect">
            <a:avLst/>
          </a:prstGeom>
        </p:spPr>
      </p:pic>
      <p:sp>
        <p:nvSpPr>
          <p:cNvPr id="8" name="Ondertitel 7">
            <a:extLst>
              <a:ext uri="{FF2B5EF4-FFF2-40B4-BE49-F238E27FC236}">
                <a16:creationId xmlns:a16="http://schemas.microsoft.com/office/drawing/2014/main" id="{2504A8D1-AF53-0E44-8F79-E31FEA737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230" y="1557020"/>
            <a:ext cx="1104611" cy="276999"/>
          </a:xfrm>
        </p:spPr>
        <p:txBody>
          <a:bodyPr/>
          <a:lstStyle/>
          <a:p>
            <a:r>
              <a:rPr lang="nl-NL" dirty="0">
                <a:latin typeface="Euphemia" panose="020B0503040102020104" pitchFamily="34" charset="0"/>
              </a:rPr>
              <a:t>Depth-first</a:t>
            </a:r>
          </a:p>
        </p:txBody>
      </p:sp>
      <p:pic>
        <p:nvPicPr>
          <p:cNvPr id="9" name="output_099hvH.mp4" descr="output_099hvH.mp4">
            <a:hlinkClick r:id="" action="ppaction://media"/>
            <a:extLst>
              <a:ext uri="{FF2B5EF4-FFF2-40B4-BE49-F238E27FC236}">
                <a16:creationId xmlns:a16="http://schemas.microsoft.com/office/drawing/2014/main" id="{77D29A8D-EDE8-534D-B9B4-A3123548732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8"/>
          <a:srcRect l="17319" t="10848" r="18969"/>
          <a:stretch/>
        </p:blipFill>
        <p:spPr>
          <a:xfrm>
            <a:off x="1189305" y="1944224"/>
            <a:ext cx="4241908" cy="445182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380182A5-80A2-D646-9C6D-A8D2EE23BF98}"/>
              </a:ext>
            </a:extLst>
          </p:cNvPr>
          <p:cNvSpPr txBox="1"/>
          <p:nvPr/>
        </p:nvSpPr>
        <p:spPr>
          <a:xfrm>
            <a:off x="6231988" y="6471138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14" name="Ondertitel 7">
            <a:extLst>
              <a:ext uri="{FF2B5EF4-FFF2-40B4-BE49-F238E27FC236}">
                <a16:creationId xmlns:a16="http://schemas.microsoft.com/office/drawing/2014/main" id="{A5335FF7-88E6-D847-B485-B1E218C6A47D}"/>
              </a:ext>
            </a:extLst>
          </p:cNvPr>
          <p:cNvSpPr txBox="1">
            <a:spLocks/>
          </p:cNvSpPr>
          <p:nvPr/>
        </p:nvSpPr>
        <p:spPr>
          <a:xfrm>
            <a:off x="8565844" y="1568594"/>
            <a:ext cx="1451851" cy="276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nl-NL" dirty="0" err="1">
                <a:latin typeface="Euphemia" panose="020B0503040102020104" pitchFamily="34" charset="0"/>
              </a:rPr>
              <a:t>Breadth</a:t>
            </a:r>
            <a:r>
              <a:rPr lang="nl-NL" dirty="0">
                <a:latin typeface="Euphemia" panose="020B0503040102020104" pitchFamily="34" charset="0"/>
              </a:rPr>
              <a:t>-first</a:t>
            </a:r>
          </a:p>
        </p:txBody>
      </p:sp>
    </p:spTree>
    <p:extLst>
      <p:ext uri="{BB962C8B-B14F-4D97-AF65-F5344CB8AC3E}">
        <p14:creationId xmlns:p14="http://schemas.microsoft.com/office/powerpoint/2010/main" val="12482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3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092E127-06ED-415C-A15D-5CD2B9A003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3" name="think-cell Slide" r:id="rId14" imgW="473" imgH="473" progId="TCLayout.ActiveDocument.1">
                  <p:embed/>
                </p:oleObj>
              </mc:Choice>
              <mc:Fallback>
                <p:oleObj name="think-cell Slide" r:id="rId14" imgW="473" imgH="473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092E127-06ED-415C-A15D-5CD2B9A00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14649151-4029-43DD-8007-2EBB4AA58F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0DC6D9CC-B3C5-4F21-ADE9-EF0A7B45E1F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Not storing nodes saves memory but uses extra processing 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04CB3-A4C2-461C-A68C-435ECBB81C58}"/>
              </a:ext>
            </a:extLst>
          </p:cNvPr>
          <p:cNvSpPr txBox="1">
            <a:spLocks/>
          </p:cNvSpPr>
          <p:nvPr/>
        </p:nvSpPr>
        <p:spPr>
          <a:xfrm>
            <a:off x="554736" y="4205354"/>
            <a:ext cx="1485522" cy="1858095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 err="1">
                <a:solidFill>
                  <a:schemeClr val="lt1"/>
                </a:solidFill>
              </a:rPr>
              <a:t>Resuls</a:t>
            </a:r>
            <a:endParaRPr lang="en-US" sz="1200" b="1" dirty="0">
              <a:solidFill>
                <a:schemeClr val="l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4008E-4377-4515-8700-092FDA306EC6}"/>
              </a:ext>
            </a:extLst>
          </p:cNvPr>
          <p:cNvSpPr txBox="1">
            <a:spLocks/>
          </p:cNvSpPr>
          <p:nvPr/>
        </p:nvSpPr>
        <p:spPr>
          <a:xfrm>
            <a:off x="2136090" y="1695686"/>
            <a:ext cx="1926731" cy="107952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Stores objects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CB42C-F0FD-42B1-8206-7EC4F8B8D906}"/>
              </a:ext>
            </a:extLst>
          </p:cNvPr>
          <p:cNvSpPr txBox="1">
            <a:spLocks/>
          </p:cNvSpPr>
          <p:nvPr/>
        </p:nvSpPr>
        <p:spPr>
          <a:xfrm>
            <a:off x="2136090" y="2950520"/>
            <a:ext cx="1926731" cy="107952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Computes objects every time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72A8D3-7586-4EFA-9487-5A9D70E3E0D3}"/>
              </a:ext>
            </a:extLst>
          </p:cNvPr>
          <p:cNvGrpSpPr/>
          <p:nvPr/>
        </p:nvGrpSpPr>
        <p:grpSpPr>
          <a:xfrm>
            <a:off x="4265135" y="1364305"/>
            <a:ext cx="6277153" cy="277232"/>
            <a:chOff x="3648278" y="1364305"/>
            <a:chExt cx="5233572" cy="2311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A03288-F4E0-4BEF-AB17-407321C4B39F}"/>
                </a:ext>
              </a:extLst>
            </p:cNvPr>
            <p:cNvSpPr txBox="1"/>
            <p:nvPr/>
          </p:nvSpPr>
          <p:spPr>
            <a:xfrm>
              <a:off x="3648278" y="1364305"/>
              <a:ext cx="2447722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Standard</a:t>
              </a:r>
              <a:endParaRPr lang="en-US" sz="1200" dirty="0"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8313-47B2-4A57-BA62-6C30B4BF4103}"/>
                </a:ext>
              </a:extLst>
            </p:cNvPr>
            <p:cNvSpPr txBox="1"/>
            <p:nvPr/>
          </p:nvSpPr>
          <p:spPr>
            <a:xfrm>
              <a:off x="6434128" y="1364305"/>
              <a:ext cx="2447722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Memory saver</a:t>
              </a:r>
              <a:endParaRPr lang="en-US" sz="1200" dirty="0">
                <a:cs typeface="+mn-cs"/>
              </a:endParaRPr>
            </a:p>
          </p:txBody>
        </p:sp>
        <p:cxnSp>
          <p:nvCxnSpPr>
            <p:cNvPr id="19" name="LineBasicDefault 16">
              <a:extLst>
                <a:ext uri="{FF2B5EF4-FFF2-40B4-BE49-F238E27FC236}">
                  <a16:creationId xmlns:a16="http://schemas.microsoft.com/office/drawing/2014/main" id="{0F9F520E-FB96-4F0E-AE5C-4FA141E9AE8E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6434128" y="1595447"/>
              <a:ext cx="2410991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LineBasicDefault 16">
              <a:extLst>
                <a:ext uri="{FF2B5EF4-FFF2-40B4-BE49-F238E27FC236}">
                  <a16:creationId xmlns:a16="http://schemas.microsoft.com/office/drawing/2014/main" id="{C1A6A69D-D9AF-4B3E-8D77-006DFFC119CE}"/>
                </a:ext>
              </a:extLst>
            </p:cNvPr>
            <p:cNvCxnSpPr>
              <a:cxnSpLocks/>
            </p:cNvCxnSpPr>
            <p:nvPr>
              <p:custDataLst>
                <p:tags r:id="rId12"/>
              </p:custDataLst>
            </p:nvPr>
          </p:nvCxnSpPr>
          <p:spPr>
            <a:xfrm>
              <a:off x="3648278" y="1595447"/>
              <a:ext cx="2410991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0278047-48F4-48DB-BD25-0A0759776D4D}"/>
              </a:ext>
            </a:extLst>
          </p:cNvPr>
          <p:cNvSpPr txBox="1">
            <a:spLocks/>
          </p:cNvSpPr>
          <p:nvPr/>
        </p:nvSpPr>
        <p:spPr>
          <a:xfrm>
            <a:off x="554736" y="1702245"/>
            <a:ext cx="1485522" cy="232780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Working principle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0C0504-44A3-4A99-9DD3-A74E5C67DC71}"/>
              </a:ext>
            </a:extLst>
          </p:cNvPr>
          <p:cNvSpPr txBox="1">
            <a:spLocks/>
          </p:cNvSpPr>
          <p:nvPr/>
        </p:nvSpPr>
        <p:spPr>
          <a:xfrm>
            <a:off x="2136090" y="4224622"/>
            <a:ext cx="1926731" cy="1838827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Plots</a:t>
            </a:r>
          </a:p>
        </p:txBody>
      </p:sp>
      <p:cxnSp>
        <p:nvCxnSpPr>
          <p:cNvPr id="32" name="LineBasicDefault 16">
            <a:extLst>
              <a:ext uri="{FF2B5EF4-FFF2-40B4-BE49-F238E27FC236}">
                <a16:creationId xmlns:a16="http://schemas.microsoft.com/office/drawing/2014/main" id="{212D98E2-446A-43C8-A5EF-895016B7084F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4062820" y="2854951"/>
            <a:ext cx="6479468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neBasicDefault 16">
            <a:extLst>
              <a:ext uri="{FF2B5EF4-FFF2-40B4-BE49-F238E27FC236}">
                <a16:creationId xmlns:a16="http://schemas.microsoft.com/office/drawing/2014/main" id="{DF6F9260-01D6-47CF-A5DE-6C4A181327FB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56034" y="4127333"/>
            <a:ext cx="9878274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heckmark 60">
            <a:extLst>
              <a:ext uri="{FF2B5EF4-FFF2-40B4-BE49-F238E27FC236}">
                <a16:creationId xmlns:a16="http://schemas.microsoft.com/office/drawing/2014/main" id="{7FA93562-0ED1-4BE5-970B-DA78D50EE0D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553520" y="3210767"/>
            <a:ext cx="551210" cy="572360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3" name="Checkmark 60">
            <a:extLst>
              <a:ext uri="{FF2B5EF4-FFF2-40B4-BE49-F238E27FC236}">
                <a16:creationId xmlns:a16="http://schemas.microsoft.com/office/drawing/2014/main" id="{43017C99-55F0-41B2-B5A1-5B64BD8B917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46090" y="2028549"/>
            <a:ext cx="551210" cy="572360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4" name="X 57">
            <a:extLst>
              <a:ext uri="{FF2B5EF4-FFF2-40B4-BE49-F238E27FC236}">
                <a16:creationId xmlns:a16="http://schemas.microsoft.com/office/drawing/2014/main" id="{079F6D93-A71F-4620-88AB-F84265A66D0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43827" y="3215522"/>
            <a:ext cx="555735" cy="554964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5" name="X 57">
            <a:extLst>
              <a:ext uri="{FF2B5EF4-FFF2-40B4-BE49-F238E27FC236}">
                <a16:creationId xmlns:a16="http://schemas.microsoft.com/office/drawing/2014/main" id="{D22CA29A-FE8D-4435-A339-8FEE8C7D1E1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8551257" y="1970762"/>
            <a:ext cx="555735" cy="554964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12D67FA-5780-4A23-9ECD-687D2F59C6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18936" y="4224622"/>
            <a:ext cx="2167236" cy="16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3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4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test</a:t>
            </a:r>
          </a:p>
        </p:txBody>
      </p: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5551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51612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490BA738-D4CF-5E48-BF6A-F51E4203E03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127" t="8410" r="8699" b="4410"/>
          <a:stretch/>
        </p:blipFill>
        <p:spPr>
          <a:xfrm>
            <a:off x="337625" y="1862975"/>
            <a:ext cx="7216721" cy="4523757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id="{F0CA991D-8E85-BC44-B249-606E27E1B209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/>
              <a:t>To compare the lower and upper bound with the random advanced algorithm, breadth-first and depth-first.</a:t>
            </a:r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37" name="TextBox 46">
            <a:extLst>
              <a:ext uri="{FF2B5EF4-FFF2-40B4-BE49-F238E27FC236}">
                <a16:creationId xmlns:a16="http://schemas.microsoft.com/office/drawing/2014/main" id="{A2547DEF-4F05-584C-A124-D6E3E623A802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Board 6x6 game 1</a:t>
            </a:r>
            <a:endParaRPr lang="en-US" dirty="0">
              <a:cs typeface="+mn-cs"/>
            </a:endParaRPr>
          </a:p>
        </p:txBody>
      </p:sp>
      <p:sp>
        <p:nvSpPr>
          <p:cNvPr id="38" name="Arrow: Chevron 33">
            <a:extLst>
              <a:ext uri="{FF2B5EF4-FFF2-40B4-BE49-F238E27FC236}">
                <a16:creationId xmlns:a16="http://schemas.microsoft.com/office/drawing/2014/main" id="{7C49D249-B153-2747-A55E-1FDA1DDB6EDB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9" name="TextBox 47">
            <a:extLst>
              <a:ext uri="{FF2B5EF4-FFF2-40B4-BE49-F238E27FC236}">
                <a16:creationId xmlns:a16="http://schemas.microsoft.com/office/drawing/2014/main" id="{2433767E-AC60-B442-AECC-6DF5EC86FFAD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Take-aways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65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2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B3850A2-5C2A-9543-9D4E-372DC16DD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9640"/>
              </p:ext>
            </p:extLst>
          </p:nvPr>
        </p:nvGraphicFramePr>
        <p:xfrm>
          <a:off x="554736" y="1996720"/>
          <a:ext cx="2503346" cy="43686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03346">
                  <a:extLst>
                    <a:ext uri="{9D8B030D-6E8A-4147-A177-3AD203B41FA5}">
                      <a16:colId xmlns:a16="http://schemas.microsoft.com/office/drawing/2014/main" val="3997698673"/>
                    </a:ext>
                  </a:extLst>
                </a:gridCol>
              </a:tblGrid>
              <a:tr h="95920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Algorithms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958423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Random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algorithm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100x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73262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Advanced random </a:t>
                      </a:r>
                    </a:p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100x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27221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Depth-first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51987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Breadth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-first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041919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2244ED1-B832-8F4D-8C95-A18D08AB1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28599"/>
              </p:ext>
            </p:extLst>
          </p:nvPr>
        </p:nvGraphicFramePr>
        <p:xfrm>
          <a:off x="3291785" y="1997061"/>
          <a:ext cx="8128002" cy="43686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534403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94363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2334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51066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85761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1276372"/>
                    </a:ext>
                  </a:extLst>
                </a:gridCol>
              </a:tblGrid>
              <a:tr h="98515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Moves</a:t>
                      </a:r>
                    </a:p>
                    <a:p>
                      <a:pPr algn="ctr"/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Lower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, in case of.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Time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Lower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, in case of.</a:t>
                      </a:r>
                    </a:p>
                    <a:p>
                      <a:pPr algn="ctr"/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2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Average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moves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Average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2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Upper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moves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Upper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425828"/>
                  </a:ext>
                </a:extLst>
              </a:tr>
              <a:tr h="83857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317</a:t>
                      </a: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0.01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5548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4.95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114266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2.33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516845"/>
                  </a:ext>
                </a:extLst>
              </a:tr>
              <a:tr h="831394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332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0.06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4154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4.96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20039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3.82</a:t>
                      </a: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54166"/>
                  </a:ext>
                </a:extLst>
              </a:tr>
              <a:tr h="83857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186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1.086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60118"/>
                  </a:ext>
                </a:extLst>
              </a:tr>
              <a:tr h="831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0.954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06481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cxnSp>
        <p:nvCxnSpPr>
          <p:cNvPr id="51" name="LineBasicDefault 16">
            <a:extLst>
              <a:ext uri="{FF2B5EF4-FFF2-40B4-BE49-F238E27FC236}">
                <a16:creationId xmlns:a16="http://schemas.microsoft.com/office/drawing/2014/main" id="{E3D79708-299C-5C4E-9B14-5F0ADC4B4667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565988" y="1737360"/>
            <a:ext cx="11071276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Board 6x6, game 1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939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607B321-F67E-F148-AB44-205223FA0C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709"/>
          <a:stretch/>
        </p:blipFill>
        <p:spPr>
          <a:xfrm>
            <a:off x="3358538" y="1273829"/>
            <a:ext cx="7311390" cy="5115666"/>
          </a:xfrm>
          <a:prstGeom prst="rect">
            <a:avLst/>
          </a:prstGeom>
        </p:spPr>
      </p:pic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3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Board 6x6, game 1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64F7E3FB-1BB8-7042-805D-ED145B0C6DE5}"/>
              </a:ext>
            </a:extLst>
          </p:cNvPr>
          <p:cNvSpPr/>
          <p:nvPr/>
        </p:nvSpPr>
        <p:spPr>
          <a:xfrm>
            <a:off x="4436035" y="1618177"/>
            <a:ext cx="212561" cy="208569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" name="Zeshoek 3">
            <a:extLst>
              <a:ext uri="{FF2B5EF4-FFF2-40B4-BE49-F238E27FC236}">
                <a16:creationId xmlns:a16="http://schemas.microsoft.com/office/drawing/2014/main" id="{79B46FFC-AE12-E44D-B948-32720C2A1252}"/>
              </a:ext>
            </a:extLst>
          </p:cNvPr>
          <p:cNvSpPr/>
          <p:nvPr/>
        </p:nvSpPr>
        <p:spPr>
          <a:xfrm>
            <a:off x="8877371" y="4031012"/>
            <a:ext cx="212562" cy="158794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5" name="Ruit 14">
            <a:extLst>
              <a:ext uri="{FF2B5EF4-FFF2-40B4-BE49-F238E27FC236}">
                <a16:creationId xmlns:a16="http://schemas.microsoft.com/office/drawing/2014/main" id="{14CCA344-0346-F941-A52F-93EDC5EB8004}"/>
              </a:ext>
            </a:extLst>
          </p:cNvPr>
          <p:cNvSpPr/>
          <p:nvPr/>
        </p:nvSpPr>
        <p:spPr>
          <a:xfrm>
            <a:off x="9585397" y="5455684"/>
            <a:ext cx="212562" cy="208570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4" name="5-puntige ster 13">
            <a:extLst>
              <a:ext uri="{FF2B5EF4-FFF2-40B4-BE49-F238E27FC236}">
                <a16:creationId xmlns:a16="http://schemas.microsoft.com/office/drawing/2014/main" id="{0EAD3901-1C24-4744-9796-2FC67D1D3587}"/>
              </a:ext>
            </a:extLst>
          </p:cNvPr>
          <p:cNvSpPr/>
          <p:nvPr/>
        </p:nvSpPr>
        <p:spPr>
          <a:xfrm>
            <a:off x="8771090" y="5457344"/>
            <a:ext cx="212562" cy="208569"/>
          </a:xfrm>
          <a:prstGeom prst="star5">
            <a:avLst/>
          </a:prstGeom>
          <a:solidFill>
            <a:srgbClr val="F0A7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0985B182-3A11-3349-99B0-98D8094F1BD8}"/>
              </a:ext>
            </a:extLst>
          </p:cNvPr>
          <p:cNvSpPr txBox="1"/>
          <p:nvPr/>
        </p:nvSpPr>
        <p:spPr>
          <a:xfrm>
            <a:off x="910816" y="1788360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11A50E1-C26E-FA40-B2C5-160669711A14}"/>
              </a:ext>
            </a:extLst>
          </p:cNvPr>
          <p:cNvSpPr/>
          <p:nvPr/>
        </p:nvSpPr>
        <p:spPr>
          <a:xfrm>
            <a:off x="4312493" y="3044746"/>
            <a:ext cx="1811538" cy="11646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pic>
        <p:nvPicPr>
          <p:cNvPr id="23" name="Afbeelding 2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E60F41D-6B5B-7B49-B73C-2394DC550B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284" t="45577" r="73064" b="40484"/>
          <a:stretch/>
        </p:blipFill>
        <p:spPr>
          <a:xfrm>
            <a:off x="565988" y="2587266"/>
            <a:ext cx="2447722" cy="1540889"/>
          </a:xfrm>
          <a:prstGeom prst="rect">
            <a:avLst/>
          </a:prstGeom>
        </p:spPr>
      </p:pic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4AB0EC-2911-414A-A90A-DC46D3192E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4736" y="4583737"/>
            <a:ext cx="2490931" cy="154088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0850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76F54E3D-C394-43F5-94DF-57C91DCE594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3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76F54E3D-C394-43F5-94DF-57C91DCE59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69DD848-BA36-4944-890D-C8A414B13F9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C1879D-724A-4234-ACE3-BCCF5C27BE47}"/>
              </a:ext>
            </a:extLst>
          </p:cNvPr>
          <p:cNvSpPr/>
          <p:nvPr/>
        </p:nvSpPr>
        <p:spPr>
          <a:xfrm>
            <a:off x="5117328" y="4701804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A905115-AB81-4330-B94F-B3C1DC416EAC}"/>
              </a:ext>
            </a:extLst>
          </p:cNvPr>
          <p:cNvSpPr/>
          <p:nvPr/>
        </p:nvSpPr>
        <p:spPr>
          <a:xfrm>
            <a:off x="6749943" y="4172373"/>
            <a:ext cx="1634437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2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2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4A6F413-45A0-42F6-8658-C57FBDEC465F}"/>
              </a:ext>
            </a:extLst>
          </p:cNvPr>
          <p:cNvSpPr/>
          <p:nvPr/>
        </p:nvSpPr>
        <p:spPr>
          <a:xfrm>
            <a:off x="8386764" y="3636458"/>
            <a:ext cx="1619250" cy="530730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D9CB54C-6A46-4F0B-92B1-F6060C72E410}"/>
              </a:ext>
            </a:extLst>
          </p:cNvPr>
          <p:cNvSpPr/>
          <p:nvPr/>
        </p:nvSpPr>
        <p:spPr>
          <a:xfrm>
            <a:off x="10016528" y="3106152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EB0077-A04A-4361-AE13-C6B0944390AB}"/>
              </a:ext>
            </a:extLst>
          </p:cNvPr>
          <p:cNvSpPr>
            <a:spLocks noChangeAspect="1"/>
          </p:cNvSpPr>
          <p:nvPr/>
        </p:nvSpPr>
        <p:spPr>
          <a:xfrm>
            <a:off x="5727203" y="4025236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58BE76-B33A-4F03-B69B-D0A6E96DD224}"/>
              </a:ext>
            </a:extLst>
          </p:cNvPr>
          <p:cNvSpPr>
            <a:spLocks noChangeAspect="1"/>
          </p:cNvSpPr>
          <p:nvPr/>
        </p:nvSpPr>
        <p:spPr>
          <a:xfrm>
            <a:off x="7363427" y="3475627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A4489-02CC-4760-BC7B-DA62AE90DA97}"/>
              </a:ext>
            </a:extLst>
          </p:cNvPr>
          <p:cNvSpPr txBox="1"/>
          <p:nvPr/>
        </p:nvSpPr>
        <p:spPr>
          <a:xfrm>
            <a:off x="5226583" y="4800544"/>
            <a:ext cx="1414105" cy="9387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Simple gameplay possible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Game playable by hand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F64EC-B8BD-48CC-968F-917DBDC289A8}"/>
              </a:ext>
            </a:extLst>
          </p:cNvPr>
          <p:cNvSpPr txBox="1"/>
          <p:nvPr/>
        </p:nvSpPr>
        <p:spPr>
          <a:xfrm>
            <a:off x="6864657" y="4276151"/>
            <a:ext cx="1414105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Random algorithm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Simple algorithm able to solve the simple boards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4894E-0821-4B69-A5C0-294CE025C6E6}"/>
              </a:ext>
            </a:extLst>
          </p:cNvPr>
          <p:cNvSpPr txBox="1"/>
          <p:nvPr/>
        </p:nvSpPr>
        <p:spPr>
          <a:xfrm>
            <a:off x="8494575" y="3740236"/>
            <a:ext cx="1414105" cy="14465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Advanced algorithms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Optimization memory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Data visualization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13EEA-F2F1-41DF-B2AF-38D47208624B}"/>
              </a:ext>
            </a:extLst>
          </p:cNvPr>
          <p:cNvSpPr txBox="1"/>
          <p:nvPr/>
        </p:nvSpPr>
        <p:spPr>
          <a:xfrm>
            <a:off x="10123085" y="3209930"/>
            <a:ext cx="1414105" cy="18004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Create random boards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Solve the random created boards and determine what is the difficulty in solving them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DB662F-ED77-4A6C-896C-9E2D175E5192}"/>
              </a:ext>
            </a:extLst>
          </p:cNvPr>
          <p:cNvCxnSpPr>
            <a:cxnSpLocks/>
          </p:cNvCxnSpPr>
          <p:nvPr/>
        </p:nvCxnSpPr>
        <p:spPr>
          <a:xfrm flipH="1">
            <a:off x="554737" y="5231234"/>
            <a:ext cx="4559869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Legend2">
            <a:extLst>
              <a:ext uri="{FF2B5EF4-FFF2-40B4-BE49-F238E27FC236}">
                <a16:creationId xmlns:a16="http://schemas.microsoft.com/office/drawing/2014/main" id="{2A59F6E2-40C9-4D26-97C9-CE287D16F708}"/>
              </a:ext>
            </a:extLst>
          </p:cNvPr>
          <p:cNvSpPr/>
          <p:nvPr/>
        </p:nvSpPr>
        <p:spPr>
          <a:xfrm>
            <a:off x="9871173" y="870636"/>
            <a:ext cx="172729" cy="172729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1" name="Legend2">
            <a:extLst>
              <a:ext uri="{FF2B5EF4-FFF2-40B4-BE49-F238E27FC236}">
                <a16:creationId xmlns:a16="http://schemas.microsoft.com/office/drawing/2014/main" id="{93DEB18E-CA4C-49EC-AF1B-68C13C479CFD}"/>
              </a:ext>
            </a:extLst>
          </p:cNvPr>
          <p:cNvSpPr txBox="1"/>
          <p:nvPr/>
        </p:nvSpPr>
        <p:spPr>
          <a:xfrm>
            <a:off x="10224499" y="849278"/>
            <a:ext cx="1649362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Advanced (optional)</a:t>
            </a:r>
          </a:p>
        </p:txBody>
      </p:sp>
      <p:sp>
        <p:nvSpPr>
          <p:cNvPr id="36" name="RectangleLegend2">
            <a:extLst>
              <a:ext uri="{FF2B5EF4-FFF2-40B4-BE49-F238E27FC236}">
                <a16:creationId xmlns:a16="http://schemas.microsoft.com/office/drawing/2014/main" id="{ED61EEAB-1B21-4775-8452-E4C7861AD426}"/>
              </a:ext>
            </a:extLst>
          </p:cNvPr>
          <p:cNvSpPr/>
          <p:nvPr/>
        </p:nvSpPr>
        <p:spPr>
          <a:xfrm>
            <a:off x="9915241" y="2205390"/>
            <a:ext cx="1917928" cy="3955380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6" name="Legend1">
            <a:extLst>
              <a:ext uri="{FF2B5EF4-FFF2-40B4-BE49-F238E27FC236}">
                <a16:creationId xmlns:a16="http://schemas.microsoft.com/office/drawing/2014/main" id="{7A4A4D9B-7B22-41AB-84A4-CA6151C92E5E}"/>
              </a:ext>
            </a:extLst>
          </p:cNvPr>
          <p:cNvSpPr txBox="1"/>
          <p:nvPr/>
        </p:nvSpPr>
        <p:spPr>
          <a:xfrm>
            <a:off x="10224499" y="402761"/>
            <a:ext cx="1067023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Current state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95A460-5625-411A-9DA9-28F19FD6F5AE}"/>
              </a:ext>
            </a:extLst>
          </p:cNvPr>
          <p:cNvSpPr>
            <a:spLocks noChangeAspect="1"/>
          </p:cNvSpPr>
          <p:nvPr/>
        </p:nvSpPr>
        <p:spPr>
          <a:xfrm>
            <a:off x="9754231" y="266822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3</a:t>
            </a:r>
          </a:p>
        </p:txBody>
      </p:sp>
      <p:sp>
        <p:nvSpPr>
          <p:cNvPr id="29" name="Oval 43">
            <a:extLst>
              <a:ext uri="{FF2B5EF4-FFF2-40B4-BE49-F238E27FC236}">
                <a16:creationId xmlns:a16="http://schemas.microsoft.com/office/drawing/2014/main" id="{E6515D02-93CA-7143-8B48-F283B871054D}"/>
              </a:ext>
            </a:extLst>
          </p:cNvPr>
          <p:cNvSpPr>
            <a:spLocks noChangeAspect="1"/>
          </p:cNvSpPr>
          <p:nvPr/>
        </p:nvSpPr>
        <p:spPr>
          <a:xfrm>
            <a:off x="8893268" y="3058959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3</a:t>
            </a:r>
          </a:p>
        </p:txBody>
      </p:sp>
      <p:sp>
        <p:nvSpPr>
          <p:cNvPr id="33" name="Oval 44">
            <a:extLst>
              <a:ext uri="{FF2B5EF4-FFF2-40B4-BE49-F238E27FC236}">
                <a16:creationId xmlns:a16="http://schemas.microsoft.com/office/drawing/2014/main" id="{BFB421D7-B8C9-C84B-85CF-E00E0741E10D}"/>
              </a:ext>
            </a:extLst>
          </p:cNvPr>
          <p:cNvSpPr>
            <a:spLocks noChangeAspect="1"/>
          </p:cNvSpPr>
          <p:nvPr/>
        </p:nvSpPr>
        <p:spPr>
          <a:xfrm>
            <a:off x="10670471" y="2435862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4</a:t>
            </a:r>
          </a:p>
        </p:txBody>
      </p:sp>
      <p:pic>
        <p:nvPicPr>
          <p:cNvPr id="3" name="Graphic 2" descr="Lopen">
            <a:extLst>
              <a:ext uri="{FF2B5EF4-FFF2-40B4-BE49-F238E27FC236}">
                <a16:creationId xmlns:a16="http://schemas.microsoft.com/office/drawing/2014/main" id="{5DE8B435-F8EE-9F46-AD7F-DE5EBDB892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2833" y="3351975"/>
            <a:ext cx="1917928" cy="1917928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33355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9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5" name="Object 2" hidden="1">
                        <a:extLst>
                          <a:ext uri="{FF2B5EF4-FFF2-40B4-BE49-F238E27FC236}">
                            <a16:creationId xmlns:a16="http://schemas.microsoft.com/office/drawing/2014/main" id="{4B434660-1261-48E5-8933-EB94877B9D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800" dirty="0" err="1"/>
              <a:t>Statespace</a:t>
            </a:r>
            <a:r>
              <a:rPr lang="en-US" sz="2800" dirty="0"/>
              <a:t> can be considered as all possible board states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FF8BF-F998-4776-AE46-F34F01F43166}"/>
              </a:ext>
            </a:extLst>
          </p:cNvPr>
          <p:cNvGrpSpPr/>
          <p:nvPr/>
        </p:nvGrpSpPr>
        <p:grpSpPr>
          <a:xfrm>
            <a:off x="2619777" y="2689860"/>
            <a:ext cx="3377882" cy="3590774"/>
            <a:chOff x="2220278" y="1517030"/>
            <a:chExt cx="4143800" cy="4404964"/>
          </a:xfrm>
        </p:grpSpPr>
        <p:pic>
          <p:nvPicPr>
            <p:cNvPr id="7" name="Picture 307" descr="https://theorie.mprog.nl/course/cases/Rush%20Hour/Rushhour6x6_1.jpg">
              <a:extLst>
                <a:ext uri="{FF2B5EF4-FFF2-40B4-BE49-F238E27FC236}">
                  <a16:creationId xmlns:a16="http://schemas.microsoft.com/office/drawing/2014/main" id="{50B22BD6-DD88-49C1-A705-FBD4EA1D1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278" y="1517030"/>
              <a:ext cx="4143800" cy="4404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D62883-9B22-4D34-B134-81FE97F399DC}"/>
                </a:ext>
              </a:extLst>
            </p:cNvPr>
            <p:cNvSpPr/>
            <p:nvPr/>
          </p:nvSpPr>
          <p:spPr>
            <a:xfrm>
              <a:off x="2501795" y="1846578"/>
              <a:ext cx="3604260" cy="5588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 w="38100" cap="sq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EED8FF-0A66-4FC3-A49B-82706FEA2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206328" y="1870709"/>
              <a:ext cx="1085850" cy="552450"/>
            </a:xfrm>
            <a:prstGeom prst="rect">
              <a:avLst/>
            </a:prstGeom>
          </p:spPr>
        </p:pic>
        <p:pic>
          <p:nvPicPr>
            <p:cNvPr id="8" name="CustomIcon">
              <a:extLst>
                <a:ext uri="{FF2B5EF4-FFF2-40B4-BE49-F238E27FC236}">
                  <a16:creationId xmlns:a16="http://schemas.microsoft.com/office/drawing/2014/main" id="{48F8ADF3-B111-43AA-ABE5-72DCAF42435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529543" y="1896109"/>
              <a:ext cx="439420" cy="43942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05E32-ABF4-4B1D-9DF9-B070012ACDDD}"/>
                  </a:ext>
                </a:extLst>
              </p:cNvPr>
              <p:cNvSpPr txBox="1"/>
              <p:nvPr/>
            </p:nvSpPr>
            <p:spPr>
              <a:xfrm>
                <a:off x="8301121" y="2567150"/>
                <a:ext cx="2805197" cy="704025"/>
              </a:xfrm>
              <a:prstGeom prst="rect">
                <a:avLst/>
              </a:prstGeom>
              <a:ln w="6350">
                <a:noFill/>
                <a:miter lim="800000"/>
              </a:ln>
            </p:spPr>
            <p:txBody>
              <a:bodyPr vert="horz"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𝑠𝑡𝑎𝑡𝑒𝑠𝑝𝑎𝑐𝑒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∏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𝑏𝑜𝑎𝑟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05E32-ABF4-4B1D-9DF9-B070012A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21" y="2567150"/>
                <a:ext cx="2805197" cy="704025"/>
              </a:xfrm>
              <a:prstGeom prst="rect">
                <a:avLst/>
              </a:prstGeom>
              <a:blipFill>
                <a:blip r:embed="rId21"/>
                <a:stretch>
                  <a:fillRect r="-33696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6025D-D9A9-4BF1-94DB-E1269B8FDEBC}"/>
                  </a:ext>
                </a:extLst>
              </p:cNvPr>
              <p:cNvSpPr txBox="1"/>
              <p:nvPr/>
            </p:nvSpPr>
            <p:spPr>
              <a:xfrm>
                <a:off x="8301122" y="2093662"/>
                <a:ext cx="910354" cy="281940"/>
              </a:xfrm>
              <a:prstGeom prst="rect">
                <a:avLst/>
              </a:prstGeom>
              <a:ln w="6350">
                <a:noFill/>
                <a:miter lim="800000"/>
              </a:ln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𝑐𝑎𝑟𝑠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𝑏𝑜𝑎𝑟𝑑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6025D-D9A9-4BF1-94DB-E1269B8FD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22" y="2093662"/>
                <a:ext cx="910354" cy="281940"/>
              </a:xfrm>
              <a:prstGeom prst="rect">
                <a:avLst/>
              </a:prstGeom>
              <a:blipFill>
                <a:blip r:embed="rId22"/>
                <a:stretch>
                  <a:fillRect l="-5369" r="-146309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B6CFC-44EA-427C-A976-34287769FACC}"/>
              </a:ext>
            </a:extLst>
          </p:cNvPr>
          <p:cNvCxnSpPr/>
          <p:nvPr/>
        </p:nvCxnSpPr>
        <p:spPr>
          <a:xfrm>
            <a:off x="8019454" y="2093662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BasicDefault 16">
            <a:extLst>
              <a:ext uri="{FF2B5EF4-FFF2-40B4-BE49-F238E27FC236}">
                <a16:creationId xmlns:a16="http://schemas.microsoft.com/office/drawing/2014/main" id="{13352C97-DB77-46DB-8E9F-BA4BAB1FD698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849120"/>
            <a:ext cx="70946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B6CB005D-D1D7-48EC-8A4E-3101B438FFED}"/>
              </a:ext>
            </a:extLst>
          </p:cNvPr>
          <p:cNvSpPr/>
          <p:nvPr/>
        </p:nvSpPr>
        <p:spPr>
          <a:xfrm>
            <a:off x="7682972" y="166624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F902687-981F-47D4-ABE7-E36182DC6869}"/>
              </a:ext>
            </a:extLst>
          </p:cNvPr>
          <p:cNvSpPr/>
          <p:nvPr/>
        </p:nvSpPr>
        <p:spPr>
          <a:xfrm>
            <a:off x="7676113" y="175038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DFEA2-2C25-45C0-9B6C-E6832043BE58}"/>
              </a:ext>
            </a:extLst>
          </p:cNvPr>
          <p:cNvSpPr txBox="1"/>
          <p:nvPr/>
        </p:nvSpPr>
        <p:spPr>
          <a:xfrm>
            <a:off x="565987" y="1199068"/>
            <a:ext cx="7305319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Board specific an upper bound </a:t>
            </a:r>
            <a:r>
              <a:rPr lang="en-US" sz="2000" b="1" dirty="0" err="1">
                <a:cs typeface="+mn-cs"/>
              </a:rPr>
              <a:t>statespace</a:t>
            </a:r>
            <a:r>
              <a:rPr lang="en-US" sz="2000" b="1" dirty="0">
                <a:cs typeface="+mn-cs"/>
              </a:rPr>
              <a:t> is a function of all possible car positions and is</a:t>
            </a:r>
            <a:endParaRPr lang="en-US" dirty="0"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B45ED6-4B36-4340-8D4A-26C429E52D66}"/>
              </a:ext>
            </a:extLst>
          </p:cNvPr>
          <p:cNvGrpSpPr/>
          <p:nvPr/>
        </p:nvGrpSpPr>
        <p:grpSpPr>
          <a:xfrm>
            <a:off x="8325750" y="1506844"/>
            <a:ext cx="3816473" cy="425048"/>
            <a:chOff x="9167230" y="1395084"/>
            <a:chExt cx="2974993" cy="3422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7C5FEB-9595-445B-AB4B-3C426C3E8A39}"/>
                </a:ext>
              </a:extLst>
            </p:cNvPr>
            <p:cNvSpPr txBox="1"/>
            <p:nvPr/>
          </p:nvSpPr>
          <p:spPr>
            <a:xfrm>
              <a:off x="9167230" y="1395084"/>
              <a:ext cx="2447722" cy="30777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cs typeface="+mn-cs"/>
                </a:rPr>
                <a:t>Generic formula</a:t>
              </a:r>
              <a:endParaRPr lang="en-US" dirty="0">
                <a:cs typeface="+mn-cs"/>
              </a:endParaRPr>
            </a:p>
          </p:txBody>
        </p:sp>
        <p:cxnSp>
          <p:nvCxnSpPr>
            <p:cNvPr id="29" name="LineBasicDefault 16">
              <a:extLst>
                <a:ext uri="{FF2B5EF4-FFF2-40B4-BE49-F238E27FC236}">
                  <a16:creationId xmlns:a16="http://schemas.microsoft.com/office/drawing/2014/main" id="{BB2A39F9-9FA4-41E1-AB9A-0C4A275FE53A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167230" y="1737360"/>
              <a:ext cx="2974993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407D377-62BE-4A3C-B060-C64513FD3F99}"/>
              </a:ext>
            </a:extLst>
          </p:cNvPr>
          <p:cNvSpPr txBox="1"/>
          <p:nvPr/>
        </p:nvSpPr>
        <p:spPr>
          <a:xfrm>
            <a:off x="6292499" y="2682004"/>
            <a:ext cx="1578807" cy="92306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No limits assumed</a:t>
            </a:r>
            <a:endParaRPr lang="en-US" sz="1400" b="1" baseline="30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Cars can be placed on top of each other for simplicity (this overestimates the space)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C005E-3C81-464F-8AC6-C08A5A7EAF72}"/>
              </a:ext>
            </a:extLst>
          </p:cNvPr>
          <p:cNvCxnSpPr>
            <a:cxnSpLocks/>
          </p:cNvCxnSpPr>
          <p:nvPr/>
        </p:nvCxnSpPr>
        <p:spPr>
          <a:xfrm>
            <a:off x="6444899" y="2375602"/>
            <a:ext cx="0" cy="1617278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3479EEE-4E54-47BB-924B-55004D2EFE7C}"/>
              </a:ext>
            </a:extLst>
          </p:cNvPr>
          <p:cNvSpPr txBox="1"/>
          <p:nvPr/>
        </p:nvSpPr>
        <p:spPr>
          <a:xfrm>
            <a:off x="532972" y="2382734"/>
            <a:ext cx="1578807" cy="104577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Car can be in </a:t>
            </a:r>
            <a:r>
              <a:rPr lang="en-US" sz="1400" b="1" dirty="0" err="1"/>
              <a:t>board</a:t>
            </a:r>
            <a:r>
              <a:rPr lang="en-US" sz="1400" b="1" baseline="-25000" dirty="0" err="1"/>
              <a:t>length</a:t>
            </a:r>
            <a:r>
              <a:rPr lang="en-US" sz="1400" b="1" dirty="0"/>
              <a:t> – 1 positions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Horizontal cars can only move in their row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ADABA4-7004-4518-8B95-812D84C86F76}"/>
              </a:ext>
            </a:extLst>
          </p:cNvPr>
          <p:cNvCxnSpPr>
            <a:cxnSpLocks/>
          </p:cNvCxnSpPr>
          <p:nvPr/>
        </p:nvCxnSpPr>
        <p:spPr>
          <a:xfrm>
            <a:off x="2159959" y="2332849"/>
            <a:ext cx="0" cy="1250025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Segment 38">
            <a:extLst>
              <a:ext uri="{FF2B5EF4-FFF2-40B4-BE49-F238E27FC236}">
                <a16:creationId xmlns:a16="http://schemas.microsoft.com/office/drawing/2014/main" id="{F87B83CA-9D2C-4F07-AE88-69DD1E920BB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292499" y="4402337"/>
            <a:ext cx="1578807" cy="1535111"/>
            <a:chOff x="1016000" y="779124"/>
            <a:chExt cx="2463800" cy="13094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4CA4BD-0826-49A1-901C-ECBED850AB25}"/>
                </a:ext>
              </a:extLst>
            </p:cNvPr>
            <p:cNvSpPr txBox="1"/>
            <p:nvPr/>
          </p:nvSpPr>
          <p:spPr>
            <a:xfrm>
              <a:off x="1016000" y="1016000"/>
              <a:ext cx="2463800" cy="787400"/>
            </a:xfrm>
            <a:prstGeom prst="rect">
              <a:avLst/>
            </a:prstGeom>
          </p:spPr>
          <p:txBody>
            <a:bodyPr vert="horz" wrap="square" lIns="27432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/>
                <a:t>Vertical cars same logic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/>
                <a:t>Logic similar to horizontal cars that can be in every place of their row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3A49C43-18F5-4441-85DA-653F0A9EBB92}"/>
                </a:ext>
              </a:extLst>
            </p:cNvPr>
            <p:cNvCxnSpPr>
              <a:cxnSpLocks/>
            </p:cNvCxnSpPr>
            <p:nvPr/>
          </p:nvCxnSpPr>
          <p:spPr>
            <a:xfrm>
              <a:off x="1253827" y="779124"/>
              <a:ext cx="0" cy="1309499"/>
            </a:xfrm>
            <a:prstGeom prst="straightConnector1">
              <a:avLst/>
            </a:prstGeom>
            <a:ln w="4572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DFD4EB8-A8B8-4AD0-B185-E1255FCE4CD8}"/>
              </a:ext>
            </a:extLst>
          </p:cNvPr>
          <p:cNvSpPr txBox="1"/>
          <p:nvPr/>
        </p:nvSpPr>
        <p:spPr>
          <a:xfrm>
            <a:off x="532972" y="4613161"/>
            <a:ext cx="1578807" cy="104577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Possible states is a function of positions of all cars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Calculated by the product of all separate cars </a:t>
            </a:r>
            <a:r>
              <a:rPr lang="en-US" sz="1400" dirty="0" err="1"/>
              <a:t>possitions</a:t>
            </a:r>
            <a:r>
              <a:rPr lang="en-US" sz="14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C3CE2F-A50C-4510-91B5-3C5C7C9F81A8}"/>
              </a:ext>
            </a:extLst>
          </p:cNvPr>
          <p:cNvCxnSpPr>
            <a:cxnSpLocks/>
          </p:cNvCxnSpPr>
          <p:nvPr/>
        </p:nvCxnSpPr>
        <p:spPr>
          <a:xfrm>
            <a:off x="2159959" y="4352452"/>
            <a:ext cx="0" cy="1250025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neSpecialityBullet 57">
            <a:extLst>
              <a:ext uri="{FF2B5EF4-FFF2-40B4-BE49-F238E27FC236}">
                <a16:creationId xmlns:a16="http://schemas.microsoft.com/office/drawing/2014/main" id="{4BAF0388-0E92-4946-B562-D1B66D9B813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159959" y="3167487"/>
            <a:ext cx="1270000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LineSpecialityBullet 57">
            <a:extLst>
              <a:ext uri="{FF2B5EF4-FFF2-40B4-BE49-F238E27FC236}">
                <a16:creationId xmlns:a16="http://schemas.microsoft.com/office/drawing/2014/main" id="{5BE661BC-AE96-4DB9-ABC0-1BE38101750C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2159959" y="4964871"/>
            <a:ext cx="1527085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SpecialityBullet 57">
            <a:extLst>
              <a:ext uri="{FF2B5EF4-FFF2-40B4-BE49-F238E27FC236}">
                <a16:creationId xmlns:a16="http://schemas.microsoft.com/office/drawing/2014/main" id="{B64E9E4A-7210-420D-968C-D866ECD7F1E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>
            <a:off x="5552731" y="3193044"/>
            <a:ext cx="852778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SpecialityBullet 57">
            <a:extLst>
              <a:ext uri="{FF2B5EF4-FFF2-40B4-BE49-F238E27FC236}">
                <a16:creationId xmlns:a16="http://schemas.microsoft.com/office/drawing/2014/main" id="{5D11DC0C-B614-4878-9C4D-6C9EF84F910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5552731" y="4613161"/>
            <a:ext cx="852778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8B408F-2B1B-4C93-BCCB-43EAE88205AE}"/>
              </a:ext>
            </a:extLst>
          </p:cNvPr>
          <p:cNvCxnSpPr>
            <a:cxnSpLocks/>
          </p:cNvCxnSpPr>
          <p:nvPr/>
        </p:nvCxnSpPr>
        <p:spPr>
          <a:xfrm>
            <a:off x="11072532" y="4964871"/>
            <a:ext cx="381000" cy="0"/>
          </a:xfrm>
          <a:prstGeom prst="straightConnector1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5">
            <a:extLst>
              <a:ext uri="{FF2B5EF4-FFF2-40B4-BE49-F238E27FC236}">
                <a16:creationId xmlns:a16="http://schemas.microsoft.com/office/drawing/2014/main" id="{3A78A698-3294-0642-9465-EF25CABD5311}"/>
              </a:ext>
            </a:extLst>
          </p:cNvPr>
          <p:cNvSpPr txBox="1"/>
          <p:nvPr/>
        </p:nvSpPr>
        <p:spPr>
          <a:xfrm>
            <a:off x="8301121" y="3773650"/>
            <a:ext cx="2805197" cy="7040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6x6, game 1</a:t>
            </a:r>
            <a:r>
              <a:rPr lang="en-US" sz="1400" dirty="0">
                <a:latin typeface="Euphemia" panose="020B0503040102020104" pitchFamily="34" charset="0"/>
              </a:rPr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Euphemia" panose="020B0503040102020104" pitchFamily="34" charset="0"/>
              </a:rPr>
              <a:t>2 x 2 x 3 x 3 x 5 x 3 x 3 x 5 x 5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Euphemia" panose="020B0503040102020104" pitchFamily="34" charset="0"/>
              </a:rPr>
              <a:t>x 4 x 3 x 3 x 5 =  7.290.000</a:t>
            </a:r>
          </a:p>
        </p:txBody>
      </p:sp>
    </p:spTree>
    <p:extLst>
      <p:ext uri="{BB962C8B-B14F-4D97-AF65-F5344CB8AC3E}">
        <p14:creationId xmlns:p14="http://schemas.microsoft.com/office/powerpoint/2010/main" val="112251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4D0ABBD-6BB4-4657-A5D3-6B70F0C004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6124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7" name="think-cell Slide" r:id="rId7" imgW="473" imgH="473" progId="TCLayout.ActiveDocument.1">
                  <p:embed/>
                </p:oleObj>
              </mc:Choice>
              <mc:Fallback>
                <p:oleObj name="think-cell Slide" r:id="rId7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C1FC8AF-AD28-4E0D-AE87-5660FF5479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77727AC8-5156-4F82-B63F-AB3CF6ECCB6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13FC233-EFB7-5244-8D03-66AAF71A28A5}"/>
              </a:ext>
            </a:extLst>
          </p:cNvPr>
          <p:cNvSpPr txBox="1"/>
          <p:nvPr/>
        </p:nvSpPr>
        <p:spPr>
          <a:xfrm>
            <a:off x="4152900" y="11684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pic>
        <p:nvPicPr>
          <p:cNvPr id="9" name="Afbeelding 8" descr="Afbeelding met tekst, kaart&#10;&#10;Automatisch gegenereerde beschrijving">
            <a:extLst>
              <a:ext uri="{FF2B5EF4-FFF2-40B4-BE49-F238E27FC236}">
                <a16:creationId xmlns:a16="http://schemas.microsoft.com/office/drawing/2014/main" id="{09A6C250-5AB5-A84E-897C-549D8BBC059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661" b="28081"/>
          <a:stretch/>
        </p:blipFill>
        <p:spPr>
          <a:xfrm>
            <a:off x="476824" y="2257412"/>
            <a:ext cx="4338500" cy="2928937"/>
          </a:xfrm>
          <a:prstGeom prst="rect">
            <a:avLst/>
          </a:prstGeom>
        </p:spPr>
      </p:pic>
      <p:pic>
        <p:nvPicPr>
          <p:cNvPr id="11" name="Afbeelding 10" descr="Afbeelding met tekst, kaart&#10;&#10;Automatisch gegenereerde beschrijving">
            <a:extLst>
              <a:ext uri="{FF2B5EF4-FFF2-40B4-BE49-F238E27FC236}">
                <a16:creationId xmlns:a16="http://schemas.microsoft.com/office/drawing/2014/main" id="{2C145830-D8D5-1441-B8A6-74FB867786B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1506" b="6804"/>
          <a:stretch/>
        </p:blipFill>
        <p:spPr>
          <a:xfrm>
            <a:off x="448248" y="5013381"/>
            <a:ext cx="4367074" cy="581591"/>
          </a:xfrm>
          <a:prstGeom prst="rect">
            <a:avLst/>
          </a:prstGeom>
        </p:spPr>
      </p:pic>
      <p:pic>
        <p:nvPicPr>
          <p:cNvPr id="12" name="Afbeelding 1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299EB8AE-03D3-9143-81F9-5E679337D1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4963" y="2014276"/>
            <a:ext cx="7157037" cy="3415208"/>
          </a:xfrm>
          <a:prstGeom prst="rect">
            <a:avLst/>
          </a:prstGeom>
        </p:spPr>
      </p:pic>
      <p:pic>
        <p:nvPicPr>
          <p:cNvPr id="14" name="Afbeelding 13" descr="Afbeelding met tekst, kaart&#10;&#10;Automatisch gegenereerde beschrijving">
            <a:extLst>
              <a:ext uri="{FF2B5EF4-FFF2-40B4-BE49-F238E27FC236}">
                <a16:creationId xmlns:a16="http://schemas.microsoft.com/office/drawing/2014/main" id="{E7066719-C236-D94F-9ABF-A5EBECA46D9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3295" b="86472"/>
          <a:stretch/>
        </p:blipFill>
        <p:spPr>
          <a:xfrm>
            <a:off x="554736" y="1243013"/>
            <a:ext cx="4338500" cy="8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A65D2-3C81-C54F-A1CE-4E8176DD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42EB673-BCE2-134E-A577-2C1FD7F86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3AAFD6-4D99-1545-9B09-91D5E779FB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C04347C0-AA6C-1D41-9FA0-3911F0E1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313313"/>
            <a:ext cx="7067550" cy="49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3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71640F-AF36-44A5-8DC5-609684D0C8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5642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1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>
            <a:extLst>
              <a:ext uri="{FF2B5EF4-FFF2-40B4-BE49-F238E27FC236}">
                <a16:creationId xmlns:a16="http://schemas.microsoft.com/office/drawing/2014/main" id="{F5208EBC-979E-4B77-913B-5CBB9EFD332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3. Subtitle">
            <a:extLst>
              <a:ext uri="{FF2B5EF4-FFF2-40B4-BE49-F238E27FC236}">
                <a16:creationId xmlns:a16="http://schemas.microsoft.com/office/drawing/2014/main" id="{DAB3984D-17AA-4F7B-A0F1-D55881B3A1F6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Simple graphical</a:t>
            </a:r>
          </a:p>
        </p:txBody>
      </p:sp>
      <p:sp>
        <p:nvSpPr>
          <p:cNvPr id="5" name="AutoShape 2" descr="https://github.com/floorberkhout/commit4life/raw/master/doc/umlrushhour.png">
            <a:extLst>
              <a:ext uri="{FF2B5EF4-FFF2-40B4-BE49-F238E27FC236}">
                <a16:creationId xmlns:a16="http://schemas.microsoft.com/office/drawing/2014/main" id="{F8F5E586-5EF2-4E47-87CA-9C12588A58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178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7ACFB-3356-41B5-A9DA-498DDEE61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892" y="1576027"/>
            <a:ext cx="5805488" cy="42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 hidden="1">
            <a:extLst>
              <a:ext uri="{FF2B5EF4-FFF2-40B4-BE49-F238E27FC236}">
                <a16:creationId xmlns:a16="http://schemas.microsoft.com/office/drawing/2014/main" id="{8092E127-06ED-415C-A15D-5CD2B9A003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7" name="think-cell Slide" r:id="rId23" imgW="473" imgH="473" progId="TCLayout.ActiveDocument.1">
                  <p:embed/>
                </p:oleObj>
              </mc:Choice>
              <mc:Fallback>
                <p:oleObj name="think-cell Slide" r:id="rId23" imgW="473" imgH="473" progId="TCLayout.ActiveDocument.1">
                  <p:embed/>
                  <p:pic>
                    <p:nvPicPr>
                      <p:cNvPr id="9" name="Object 2" hidden="1">
                        <a:extLst>
                          <a:ext uri="{FF2B5EF4-FFF2-40B4-BE49-F238E27FC236}">
                            <a16:creationId xmlns:a16="http://schemas.microsoft.com/office/drawing/2014/main" id="{8092E127-06ED-415C-A15D-5CD2B9A00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" hidden="1">
            <a:extLst>
              <a:ext uri="{FF2B5EF4-FFF2-40B4-BE49-F238E27FC236}">
                <a16:creationId xmlns:a16="http://schemas.microsoft.com/office/drawing/2014/main" id="{14649151-4029-43DD-8007-2EBB4AA58F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0DC6D9CC-B3C5-4F21-ADE9-EF0A7B45E1F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8274304" cy="731520"/>
          </a:xfrm>
        </p:spPr>
        <p:txBody>
          <a:bodyPr/>
          <a:lstStyle/>
          <a:p>
            <a:r>
              <a:rPr lang="en-US" dirty="0"/>
              <a:t>Due to the nature of the problem we choose Random and Iterative algorithms</a:t>
            </a:r>
          </a:p>
        </p:txBody>
      </p:sp>
      <p:sp>
        <p:nvSpPr>
          <p:cNvPr id="74" name="X 57">
            <a:extLst>
              <a:ext uri="{FF2B5EF4-FFF2-40B4-BE49-F238E27FC236}">
                <a16:creationId xmlns:a16="http://schemas.microsoft.com/office/drawing/2014/main" id="{079F6D93-A71F-4620-88AB-F84265A66D0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991809" y="627405"/>
            <a:ext cx="277868" cy="277482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24" name="Checkmark 60">
            <a:extLst>
              <a:ext uri="{FF2B5EF4-FFF2-40B4-BE49-F238E27FC236}">
                <a16:creationId xmlns:a16="http://schemas.microsoft.com/office/drawing/2014/main" id="{20D0482C-74C9-4E4D-B6BC-AF272DEC68E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991809" y="230805"/>
            <a:ext cx="246842" cy="256313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35" name="Legend1">
            <a:extLst>
              <a:ext uri="{FF2B5EF4-FFF2-40B4-BE49-F238E27FC236}">
                <a16:creationId xmlns:a16="http://schemas.microsoft.com/office/drawing/2014/main" id="{94CA5AA7-23EE-4EF8-A323-62D70EA0B40A}"/>
              </a:ext>
            </a:extLst>
          </p:cNvPr>
          <p:cNvSpPr txBox="1"/>
          <p:nvPr/>
        </p:nvSpPr>
        <p:spPr>
          <a:xfrm>
            <a:off x="10312907" y="251239"/>
            <a:ext cx="666849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selected</a:t>
            </a:r>
            <a:endParaRPr lang="en-US" sz="1400" dirty="0"/>
          </a:p>
        </p:txBody>
      </p:sp>
      <p:sp>
        <p:nvSpPr>
          <p:cNvPr id="38" name="Legend2">
            <a:extLst>
              <a:ext uri="{FF2B5EF4-FFF2-40B4-BE49-F238E27FC236}">
                <a16:creationId xmlns:a16="http://schemas.microsoft.com/office/drawing/2014/main" id="{9DA1B9D9-7428-4FBD-AD79-9F573ADD1D4B}"/>
              </a:ext>
            </a:extLst>
          </p:cNvPr>
          <p:cNvSpPr txBox="1"/>
          <p:nvPr/>
        </p:nvSpPr>
        <p:spPr>
          <a:xfrm>
            <a:off x="10312907" y="658424"/>
            <a:ext cx="965008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not selected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4008E-4377-4515-8700-092FDA306EC6}"/>
              </a:ext>
            </a:extLst>
          </p:cNvPr>
          <p:cNvSpPr txBox="1">
            <a:spLocks/>
          </p:cNvSpPr>
          <p:nvPr/>
        </p:nvSpPr>
        <p:spPr>
          <a:xfrm>
            <a:off x="2136090" y="1560218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Random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CB42C-F0FD-42B1-8206-7EC4F8B8D906}"/>
              </a:ext>
            </a:extLst>
          </p:cNvPr>
          <p:cNvSpPr txBox="1">
            <a:spLocks/>
          </p:cNvSpPr>
          <p:nvPr/>
        </p:nvSpPr>
        <p:spPr>
          <a:xfrm>
            <a:off x="2136090" y="2205567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Greedy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278047-48F4-48DB-BD25-0A0759776D4D}"/>
              </a:ext>
            </a:extLst>
          </p:cNvPr>
          <p:cNvSpPr txBox="1">
            <a:spLocks/>
          </p:cNvSpPr>
          <p:nvPr/>
        </p:nvSpPr>
        <p:spPr>
          <a:xfrm>
            <a:off x="554736" y="1560218"/>
            <a:ext cx="1485522" cy="130323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Random</a:t>
            </a:r>
          </a:p>
        </p:txBody>
      </p:sp>
      <p:cxnSp>
        <p:nvCxnSpPr>
          <p:cNvPr id="39" name="LineBasicDefault 16">
            <a:extLst>
              <a:ext uri="{FF2B5EF4-FFF2-40B4-BE49-F238E27FC236}">
                <a16:creationId xmlns:a16="http://schemas.microsoft.com/office/drawing/2014/main" id="{DF6F9260-01D6-47CF-A5DE-6C4A181327FB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54736" y="2893064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C245C8-15A6-4545-B210-547C60ED261B}"/>
              </a:ext>
            </a:extLst>
          </p:cNvPr>
          <p:cNvSpPr txBox="1"/>
          <p:nvPr/>
        </p:nvSpPr>
        <p:spPr>
          <a:xfrm>
            <a:off x="554736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Class</a:t>
            </a:r>
            <a:endParaRPr lang="en-US" sz="1200" dirty="0"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03288-F4E0-4BEF-AB17-407321C4B39F}"/>
              </a:ext>
            </a:extLst>
          </p:cNvPr>
          <p:cNvSpPr txBox="1"/>
          <p:nvPr/>
        </p:nvSpPr>
        <p:spPr>
          <a:xfrm>
            <a:off x="4265135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Selected</a:t>
            </a:r>
            <a:endParaRPr lang="en-US" sz="1200" dirty="0"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77ABFD-3267-4B0A-846B-5D02C10B7FFB}"/>
              </a:ext>
            </a:extLst>
          </p:cNvPr>
          <p:cNvGrpSpPr/>
          <p:nvPr/>
        </p:nvGrpSpPr>
        <p:grpSpPr>
          <a:xfrm>
            <a:off x="5717219" y="1333941"/>
            <a:ext cx="4825069" cy="189025"/>
            <a:chOff x="7606487" y="1295512"/>
            <a:chExt cx="2935801" cy="3460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8313-47B2-4A57-BA62-6C30B4BF4103}"/>
                </a:ext>
              </a:extLst>
            </p:cNvPr>
            <p:cNvSpPr txBox="1"/>
            <p:nvPr/>
          </p:nvSpPr>
          <p:spPr>
            <a:xfrm>
              <a:off x="7606487" y="1295512"/>
              <a:ext cx="2935801" cy="290282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Rationale</a:t>
              </a:r>
              <a:endParaRPr lang="en-US" sz="1200" dirty="0">
                <a:cs typeface="+mn-cs"/>
              </a:endParaRPr>
            </a:p>
          </p:txBody>
        </p:sp>
        <p:cxnSp>
          <p:nvCxnSpPr>
            <p:cNvPr id="19" name="LineBasicDefault 16">
              <a:extLst>
                <a:ext uri="{FF2B5EF4-FFF2-40B4-BE49-F238E27FC236}">
                  <a16:creationId xmlns:a16="http://schemas.microsoft.com/office/drawing/2014/main" id="{0F9F520E-FB96-4F0E-AE5C-4FA141E9AE8E}"/>
                </a:ext>
              </a:extLst>
            </p:cNvPr>
            <p:cNvCxnSpPr>
              <a:cxnSpLocks/>
            </p:cNvCxnSpPr>
            <p:nvPr>
              <p:custDataLst>
                <p:tags r:id="rId21"/>
              </p:custDataLst>
            </p:nvPr>
          </p:nvCxnSpPr>
          <p:spPr>
            <a:xfrm>
              <a:off x="7606487" y="1641537"/>
              <a:ext cx="2891746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LineBasicDefault 16">
            <a:extLst>
              <a:ext uri="{FF2B5EF4-FFF2-40B4-BE49-F238E27FC236}">
                <a16:creationId xmlns:a16="http://schemas.microsoft.com/office/drawing/2014/main" id="{C1A6A69D-D9AF-4B3E-8D77-006DFFC119CE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4265135" y="1526231"/>
            <a:ext cx="1052589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FD9B6A7-2AB2-4B85-A505-8330EA022BBE}"/>
              </a:ext>
            </a:extLst>
          </p:cNvPr>
          <p:cNvSpPr txBox="1"/>
          <p:nvPr/>
        </p:nvSpPr>
        <p:spPr>
          <a:xfrm>
            <a:off x="2136090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Algorithm</a:t>
            </a:r>
            <a:endParaRPr lang="en-US" sz="1200" dirty="0"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CA8BF-992B-482D-9309-0BBCD40646A2}"/>
              </a:ext>
            </a:extLst>
          </p:cNvPr>
          <p:cNvSpPr txBox="1"/>
          <p:nvPr/>
        </p:nvSpPr>
        <p:spPr>
          <a:xfrm>
            <a:off x="5717219" y="1592272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Simple algorithm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D3E8-DC8F-4D2C-945D-EB16CA860A5F}"/>
              </a:ext>
            </a:extLst>
          </p:cNvPr>
          <p:cNvSpPr txBox="1"/>
          <p:nvPr/>
        </p:nvSpPr>
        <p:spPr>
          <a:xfrm>
            <a:off x="5717219" y="2224301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CA9ED1-208F-46A1-A82B-03F8D82E9655}"/>
              </a:ext>
            </a:extLst>
          </p:cNvPr>
          <p:cNvSpPr txBox="1">
            <a:spLocks/>
          </p:cNvSpPr>
          <p:nvPr/>
        </p:nvSpPr>
        <p:spPr>
          <a:xfrm>
            <a:off x="2136090" y="2950241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Breadth first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F63861-3BF9-4CFE-9AEF-2DD134DB3CBB}"/>
              </a:ext>
            </a:extLst>
          </p:cNvPr>
          <p:cNvSpPr txBox="1">
            <a:spLocks/>
          </p:cNvSpPr>
          <p:nvPr/>
        </p:nvSpPr>
        <p:spPr>
          <a:xfrm>
            <a:off x="2136090" y="3595590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Depth first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40FC79-A1EA-4164-9FE8-6D6CCF7DFE83}"/>
              </a:ext>
            </a:extLst>
          </p:cNvPr>
          <p:cNvSpPr txBox="1">
            <a:spLocks/>
          </p:cNvSpPr>
          <p:nvPr/>
        </p:nvSpPr>
        <p:spPr>
          <a:xfrm>
            <a:off x="554736" y="2950241"/>
            <a:ext cx="1485522" cy="2017158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Constructive</a:t>
            </a:r>
          </a:p>
        </p:txBody>
      </p:sp>
      <p:cxnSp>
        <p:nvCxnSpPr>
          <p:cNvPr id="56" name="LineBasicDefault 16">
            <a:extLst>
              <a:ext uri="{FF2B5EF4-FFF2-40B4-BE49-F238E27FC236}">
                <a16:creationId xmlns:a16="http://schemas.microsoft.com/office/drawing/2014/main" id="{6723E393-3A28-47FF-9D79-CEAF30BC0E9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4736" y="4994934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950D393-4DF4-4964-991B-9FF2B16FA372}"/>
              </a:ext>
            </a:extLst>
          </p:cNvPr>
          <p:cNvSpPr txBox="1"/>
          <p:nvPr/>
        </p:nvSpPr>
        <p:spPr>
          <a:xfrm>
            <a:off x="5717219" y="2982295"/>
            <a:ext cx="40640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Able to find the most </a:t>
            </a:r>
            <a:r>
              <a:rPr lang="en-US" sz="1200" dirty="0" err="1"/>
              <a:t>optmal</a:t>
            </a:r>
            <a:r>
              <a:rPr lang="en-US" sz="1200" dirty="0"/>
              <a:t> solution in the shortest amount of time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04E7B5-B495-498B-831B-DBAE97A13922}"/>
              </a:ext>
            </a:extLst>
          </p:cNvPr>
          <p:cNvSpPr txBox="1"/>
          <p:nvPr/>
        </p:nvSpPr>
        <p:spPr>
          <a:xfrm>
            <a:off x="5717219" y="3614324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Able to find a quick solution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EA10C-EDD3-4399-9294-9FDD228C2A52}"/>
              </a:ext>
            </a:extLst>
          </p:cNvPr>
          <p:cNvSpPr txBox="1">
            <a:spLocks/>
          </p:cNvSpPr>
          <p:nvPr/>
        </p:nvSpPr>
        <p:spPr>
          <a:xfrm>
            <a:off x="2136090" y="5042789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Hill climber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0D15C5-6BE7-4760-9798-5F57F47C057E}"/>
              </a:ext>
            </a:extLst>
          </p:cNvPr>
          <p:cNvSpPr txBox="1">
            <a:spLocks/>
          </p:cNvSpPr>
          <p:nvPr/>
        </p:nvSpPr>
        <p:spPr>
          <a:xfrm>
            <a:off x="2136090" y="5688138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Simulated </a:t>
            </a:r>
            <a:r>
              <a:rPr lang="en-US" sz="1200" b="1" dirty="0" err="1"/>
              <a:t>anealing</a:t>
            </a:r>
            <a:endParaRPr 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1A87A-6D22-4177-ADA8-3CD777F771AA}"/>
              </a:ext>
            </a:extLst>
          </p:cNvPr>
          <p:cNvSpPr txBox="1">
            <a:spLocks/>
          </p:cNvSpPr>
          <p:nvPr/>
        </p:nvSpPr>
        <p:spPr>
          <a:xfrm>
            <a:off x="554736" y="5042789"/>
            <a:ext cx="1485522" cy="130323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Iterative</a:t>
            </a:r>
          </a:p>
        </p:txBody>
      </p:sp>
      <p:cxnSp>
        <p:nvCxnSpPr>
          <p:cNvPr id="63" name="LineBasicDefault 16">
            <a:extLst>
              <a:ext uri="{FF2B5EF4-FFF2-40B4-BE49-F238E27FC236}">
                <a16:creationId xmlns:a16="http://schemas.microsoft.com/office/drawing/2014/main" id="{0FC75AE8-3825-4AC9-BDCF-8392CBE5193F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554736" y="6375635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9A19BDB-0EC0-4DD7-A917-305C63C5583E}"/>
              </a:ext>
            </a:extLst>
          </p:cNvPr>
          <p:cNvSpPr txBox="1">
            <a:spLocks/>
          </p:cNvSpPr>
          <p:nvPr/>
        </p:nvSpPr>
        <p:spPr>
          <a:xfrm>
            <a:off x="5717218" y="5036289"/>
            <a:ext cx="4817089" cy="129360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vert="horz" lIns="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No clear score of state possible therefore we didn’t use iterative algorithms</a:t>
            </a:r>
          </a:p>
        </p:txBody>
      </p:sp>
      <p:sp>
        <p:nvSpPr>
          <p:cNvPr id="66" name="Checkmark 60">
            <a:extLst>
              <a:ext uri="{FF2B5EF4-FFF2-40B4-BE49-F238E27FC236}">
                <a16:creationId xmlns:a16="http://schemas.microsoft.com/office/drawing/2014/main" id="{158F2728-6063-445C-8E81-9496CA091A9F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668008" y="1731830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7" name="X 57">
            <a:extLst>
              <a:ext uri="{FF2B5EF4-FFF2-40B4-BE49-F238E27FC236}">
                <a16:creationId xmlns:a16="http://schemas.microsoft.com/office/drawing/2014/main" id="{76419AA2-0111-4FB9-98BF-B38FAD515B51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4652495" y="2431411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8" name="Checkmark 60">
            <a:extLst>
              <a:ext uri="{FF2B5EF4-FFF2-40B4-BE49-F238E27FC236}">
                <a16:creationId xmlns:a16="http://schemas.microsoft.com/office/drawing/2014/main" id="{A04BC29A-7435-4194-AD25-F7004BDD1554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4668008" y="3118232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9" name="X 57">
            <a:extLst>
              <a:ext uri="{FF2B5EF4-FFF2-40B4-BE49-F238E27FC236}">
                <a16:creationId xmlns:a16="http://schemas.microsoft.com/office/drawing/2014/main" id="{98F37827-7622-436C-A2DF-AAA925F5E6D5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4652495" y="5238501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0" name="X 57">
            <a:extLst>
              <a:ext uri="{FF2B5EF4-FFF2-40B4-BE49-F238E27FC236}">
                <a16:creationId xmlns:a16="http://schemas.microsoft.com/office/drawing/2014/main" id="{12E7E387-0F83-414D-A02F-AD8E349B1415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4652495" y="5881913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AEE73F-066F-4DC1-88EB-E203CB23D5B9}"/>
              </a:ext>
            </a:extLst>
          </p:cNvPr>
          <p:cNvSpPr txBox="1">
            <a:spLocks/>
          </p:cNvSpPr>
          <p:nvPr/>
        </p:nvSpPr>
        <p:spPr>
          <a:xfrm>
            <a:off x="2136090" y="4309517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Iterative deepening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D841E3-6C64-4F1C-BCD2-A88768D5D777}"/>
              </a:ext>
            </a:extLst>
          </p:cNvPr>
          <p:cNvGrpSpPr/>
          <p:nvPr/>
        </p:nvGrpSpPr>
        <p:grpSpPr>
          <a:xfrm>
            <a:off x="4158652" y="2180715"/>
            <a:ext cx="6383635" cy="2103951"/>
            <a:chOff x="4062820" y="2180715"/>
            <a:chExt cx="6479468" cy="2103951"/>
          </a:xfrm>
        </p:grpSpPr>
        <p:cxnSp>
          <p:nvCxnSpPr>
            <p:cNvPr id="32" name="LineBasicDefault 16">
              <a:extLst>
                <a:ext uri="{FF2B5EF4-FFF2-40B4-BE49-F238E27FC236}">
                  <a16:creationId xmlns:a16="http://schemas.microsoft.com/office/drawing/2014/main" id="{212D98E2-446A-43C8-A5EF-895016B7084F}"/>
                </a:ext>
              </a:extLst>
            </p:cNvPr>
            <p:cNvCxnSpPr>
              <a:cxnSpLocks/>
            </p:cNvCxnSpPr>
            <p:nvPr>
              <p:custDataLst>
                <p:tags r:id="rId18"/>
              </p:custDataLst>
            </p:nvPr>
          </p:nvCxnSpPr>
          <p:spPr>
            <a:xfrm>
              <a:off x="4062820" y="2180715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eBasicDefault 16">
              <a:extLst>
                <a:ext uri="{FF2B5EF4-FFF2-40B4-BE49-F238E27FC236}">
                  <a16:creationId xmlns:a16="http://schemas.microsoft.com/office/drawing/2014/main" id="{B41260FD-9A62-48C2-9057-98BA227BF62F}"/>
                </a:ext>
              </a:extLst>
            </p:cNvPr>
            <p:cNvCxnSpPr>
              <a:cxnSpLocks/>
            </p:cNvCxnSpPr>
            <p:nvPr>
              <p:custDataLst>
                <p:tags r:id="rId19"/>
              </p:custDataLst>
            </p:nvPr>
          </p:nvCxnSpPr>
          <p:spPr>
            <a:xfrm>
              <a:off x="4062820" y="3570738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LineBasicDefault 16">
              <a:extLst>
                <a:ext uri="{FF2B5EF4-FFF2-40B4-BE49-F238E27FC236}">
                  <a16:creationId xmlns:a16="http://schemas.microsoft.com/office/drawing/2014/main" id="{6FF7F995-2B4B-4593-BD70-46A11A267D07}"/>
                </a:ext>
              </a:extLst>
            </p:cNvPr>
            <p:cNvCxnSpPr>
              <a:cxnSpLocks/>
            </p:cNvCxnSpPr>
            <p:nvPr>
              <p:custDataLst>
                <p:tags r:id="rId20"/>
              </p:custDataLst>
            </p:nvPr>
          </p:nvCxnSpPr>
          <p:spPr>
            <a:xfrm>
              <a:off x="4062820" y="4284666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58C46A6-C7FD-4490-B603-976AD44748E6}"/>
              </a:ext>
            </a:extLst>
          </p:cNvPr>
          <p:cNvSpPr txBox="1"/>
          <p:nvPr/>
        </p:nvSpPr>
        <p:spPr>
          <a:xfrm>
            <a:off x="5717219" y="4328252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?</a:t>
            </a:r>
          </a:p>
        </p:txBody>
      </p:sp>
      <p:sp>
        <p:nvSpPr>
          <p:cNvPr id="79" name="Checkmark 60">
            <a:extLst>
              <a:ext uri="{FF2B5EF4-FFF2-40B4-BE49-F238E27FC236}">
                <a16:creationId xmlns:a16="http://schemas.microsoft.com/office/drawing/2014/main" id="{802205A3-3341-489D-9636-BCAA303F13CD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4668008" y="3809122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1" name="X 57">
            <a:extLst>
              <a:ext uri="{FF2B5EF4-FFF2-40B4-BE49-F238E27FC236}">
                <a16:creationId xmlns:a16="http://schemas.microsoft.com/office/drawing/2014/main" id="{11AEB27E-4396-4E5B-B37F-F83F45069814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4652495" y="4525742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6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FFBED-8AFE-A94A-9E47-280E4F4B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7B77C65-F00F-A947-B8A3-92E9F913C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terms</a:t>
            </a:r>
            <a:r>
              <a:rPr lang="nl-NL" dirty="0"/>
              <a:t> of </a:t>
            </a:r>
            <a:r>
              <a:rPr lang="nl-NL" dirty="0" err="1"/>
              <a:t>completion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: move </a:t>
            </a:r>
            <a:r>
              <a:rPr lang="nl-NL" dirty="0" err="1"/>
              <a:t>count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3B234B-7D73-7847-8104-D1B60E17C7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4E69A52D-05E6-7D49-89DE-4CD050186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85235"/>
              </p:ext>
            </p:extLst>
          </p:nvPr>
        </p:nvGraphicFramePr>
        <p:xfrm>
          <a:off x="531053" y="1217341"/>
          <a:ext cx="9026181" cy="5066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344">
                  <a:extLst>
                    <a:ext uri="{9D8B030D-6E8A-4147-A177-3AD203B41FA5}">
                      <a16:colId xmlns:a16="http://schemas.microsoft.com/office/drawing/2014/main" val="2889778419"/>
                    </a:ext>
                  </a:extLst>
                </a:gridCol>
                <a:gridCol w="1172862">
                  <a:extLst>
                    <a:ext uri="{9D8B030D-6E8A-4147-A177-3AD203B41FA5}">
                      <a16:colId xmlns:a16="http://schemas.microsoft.com/office/drawing/2014/main" val="346647287"/>
                    </a:ext>
                  </a:extLst>
                </a:gridCol>
                <a:gridCol w="1078354">
                  <a:extLst>
                    <a:ext uri="{9D8B030D-6E8A-4147-A177-3AD203B41FA5}">
                      <a16:colId xmlns:a16="http://schemas.microsoft.com/office/drawing/2014/main" val="758258179"/>
                    </a:ext>
                  </a:extLst>
                </a:gridCol>
                <a:gridCol w="1018890">
                  <a:extLst>
                    <a:ext uri="{9D8B030D-6E8A-4147-A177-3AD203B41FA5}">
                      <a16:colId xmlns:a16="http://schemas.microsoft.com/office/drawing/2014/main" val="1010996293"/>
                    </a:ext>
                  </a:extLst>
                </a:gridCol>
                <a:gridCol w="995388">
                  <a:extLst>
                    <a:ext uri="{9D8B030D-6E8A-4147-A177-3AD203B41FA5}">
                      <a16:colId xmlns:a16="http://schemas.microsoft.com/office/drawing/2014/main" val="4226866904"/>
                    </a:ext>
                  </a:extLst>
                </a:gridCol>
                <a:gridCol w="959193">
                  <a:extLst>
                    <a:ext uri="{9D8B030D-6E8A-4147-A177-3AD203B41FA5}">
                      <a16:colId xmlns:a16="http://schemas.microsoft.com/office/drawing/2014/main" val="1794461153"/>
                    </a:ext>
                  </a:extLst>
                </a:gridCol>
                <a:gridCol w="1040142">
                  <a:extLst>
                    <a:ext uri="{9D8B030D-6E8A-4147-A177-3AD203B41FA5}">
                      <a16:colId xmlns:a16="http://schemas.microsoft.com/office/drawing/2014/main" val="3772921145"/>
                    </a:ext>
                  </a:extLst>
                </a:gridCol>
                <a:gridCol w="1339008">
                  <a:extLst>
                    <a:ext uri="{9D8B030D-6E8A-4147-A177-3AD203B41FA5}">
                      <a16:colId xmlns:a16="http://schemas.microsoft.com/office/drawing/2014/main" val="2157047799"/>
                    </a:ext>
                  </a:extLst>
                </a:gridCol>
              </a:tblGrid>
              <a:tr h="531754">
                <a:tc>
                  <a:txBody>
                    <a:bodyPr/>
                    <a:lstStyle/>
                    <a:p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9x9_5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9x9_6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12x12_7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049"/>
                  </a:ext>
                </a:extLst>
              </a:tr>
              <a:tr h="1133629">
                <a:tc>
                  <a:txBody>
                    <a:bodyPr/>
                    <a:lstStyle/>
                    <a:p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Randomize</a:t>
                      </a:r>
                      <a:endParaRPr lang="nl-NL" sz="1800" b="0" dirty="0">
                        <a:solidFill>
                          <a:schemeClr val="tx1"/>
                        </a:solidFill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10607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1932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28390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>
                          <a:latin typeface="Euphemia" panose="020B0503040102020104" pitchFamily="34" charset="0"/>
                        </a:rPr>
                        <a:t>28842</a:t>
                      </a:r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20462"/>
                  </a:ext>
                </a:extLst>
              </a:tr>
              <a:tr h="1133629">
                <a:tc>
                  <a:txBody>
                    <a:bodyPr/>
                    <a:lstStyle/>
                    <a:p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Improved</a:t>
                      </a:r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 random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5205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158925"/>
                  </a:ext>
                </a:extLst>
              </a:tr>
              <a:tr h="1133629">
                <a:tc>
                  <a:txBody>
                    <a:bodyPr/>
                    <a:lstStyle/>
                    <a:p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Breadth</a:t>
                      </a:r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-first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21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15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33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734231"/>
                  </a:ext>
                </a:extLst>
              </a:tr>
              <a:tr h="1133629"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Depth-first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256944"/>
                  </a:ext>
                </a:extLst>
              </a:tr>
            </a:tbl>
          </a:graphicData>
        </a:graphic>
      </p:graphicFrame>
      <p:sp>
        <p:nvSpPr>
          <p:cNvPr id="37" name="Tekstvak 36">
            <a:extLst>
              <a:ext uri="{FF2B5EF4-FFF2-40B4-BE49-F238E27FC236}">
                <a16:creationId xmlns:a16="http://schemas.microsoft.com/office/drawing/2014/main" id="{8CEA8047-090B-8A47-8EB5-FA8FBBCCA29A}"/>
              </a:ext>
            </a:extLst>
          </p:cNvPr>
          <p:cNvSpPr txBox="1"/>
          <p:nvPr/>
        </p:nvSpPr>
        <p:spPr>
          <a:xfrm>
            <a:off x="10252417" y="2080901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Solved</a:t>
            </a:r>
            <a:r>
              <a:rPr lang="nl-NL" sz="1600" dirty="0">
                <a:latin typeface="Euphemia" panose="020B0503040102020104" pitchFamily="34" charset="0"/>
              </a:rPr>
              <a:t> board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73F50F8F-AE9E-D74C-A169-FF7130258822}"/>
              </a:ext>
            </a:extLst>
          </p:cNvPr>
          <p:cNvSpPr txBox="1"/>
          <p:nvPr/>
        </p:nvSpPr>
        <p:spPr>
          <a:xfrm>
            <a:off x="10252417" y="2686668"/>
            <a:ext cx="1565329" cy="40295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Unsolved</a:t>
            </a:r>
            <a:r>
              <a:rPr lang="nl-NL" sz="1600" dirty="0">
                <a:latin typeface="Euphemia" panose="020B0503040102020104" pitchFamily="34" charset="0"/>
              </a:rPr>
              <a:t> board</a:t>
            </a:r>
          </a:p>
        </p:txBody>
      </p:sp>
      <p:sp>
        <p:nvSpPr>
          <p:cNvPr id="48" name="Actieknop: Help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86E8BD0-59BA-9747-9CF1-4EA2EBB1E71C}"/>
              </a:ext>
            </a:extLst>
          </p:cNvPr>
          <p:cNvSpPr/>
          <p:nvPr/>
        </p:nvSpPr>
        <p:spPr>
          <a:xfrm>
            <a:off x="9777183" y="3362827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E0DF4270-BA69-074C-863C-D92459E90743}"/>
              </a:ext>
            </a:extLst>
          </p:cNvPr>
          <p:cNvSpPr txBox="1"/>
          <p:nvPr/>
        </p:nvSpPr>
        <p:spPr>
          <a:xfrm>
            <a:off x="10252417" y="3356387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Unknown</a:t>
            </a:r>
            <a:r>
              <a:rPr lang="nl-NL" sz="1600" dirty="0">
                <a:latin typeface="Euphemia" panose="020B0503040102020104" pitchFamily="34" charset="0"/>
              </a:rPr>
              <a:t> </a:t>
            </a:r>
          </a:p>
        </p:txBody>
      </p:sp>
      <p:sp>
        <p:nvSpPr>
          <p:cNvPr id="39" name="Actieknop: Help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0F39EB-9F7B-0746-A8DE-C1E9BD304A5F}"/>
              </a:ext>
            </a:extLst>
          </p:cNvPr>
          <p:cNvSpPr/>
          <p:nvPr/>
        </p:nvSpPr>
        <p:spPr>
          <a:xfrm>
            <a:off x="6809253" y="4633286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5" name="Actieknop: Help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338F68C-1E0E-7F48-8C56-A10370387889}"/>
              </a:ext>
            </a:extLst>
          </p:cNvPr>
          <p:cNvSpPr/>
          <p:nvPr/>
        </p:nvSpPr>
        <p:spPr>
          <a:xfrm>
            <a:off x="6809253" y="5733099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6" name="Actieknop: Help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202A08-03F0-8440-A9B7-9F8ACFCC46E2}"/>
              </a:ext>
            </a:extLst>
          </p:cNvPr>
          <p:cNvSpPr/>
          <p:nvPr/>
        </p:nvSpPr>
        <p:spPr>
          <a:xfrm>
            <a:off x="7801474" y="4632932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7" name="Actieknop: Help 4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D14D43F-2666-5842-B24E-BD7990FDDAF2}"/>
              </a:ext>
            </a:extLst>
          </p:cNvPr>
          <p:cNvSpPr/>
          <p:nvPr/>
        </p:nvSpPr>
        <p:spPr>
          <a:xfrm>
            <a:off x="7801475" y="5745517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4" name="Checkmark 60">
            <a:extLst>
              <a:ext uri="{FF2B5EF4-FFF2-40B4-BE49-F238E27FC236}">
                <a16:creationId xmlns:a16="http://schemas.microsoft.com/office/drawing/2014/main" id="{70E9718C-ED51-E840-8F40-B23358F8931C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3828544" y="244607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3" name="Checkmark 60">
            <a:extLst>
              <a:ext uri="{FF2B5EF4-FFF2-40B4-BE49-F238E27FC236}">
                <a16:creationId xmlns:a16="http://schemas.microsoft.com/office/drawing/2014/main" id="{8F7D57B2-9D1B-0341-B177-C2765903D6F5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850941" y="244607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4" name="Checkmark 60">
            <a:extLst>
              <a:ext uri="{FF2B5EF4-FFF2-40B4-BE49-F238E27FC236}">
                <a16:creationId xmlns:a16="http://schemas.microsoft.com/office/drawing/2014/main" id="{F715EA93-960C-1945-8996-6B39E8123C74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817815" y="244607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5" name="Checkmark 60">
            <a:extLst>
              <a:ext uri="{FF2B5EF4-FFF2-40B4-BE49-F238E27FC236}">
                <a16:creationId xmlns:a16="http://schemas.microsoft.com/office/drawing/2014/main" id="{37093680-7EC0-B740-90A4-3741C5135D3F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2696471" y="570093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6" name="Checkmark 60">
            <a:extLst>
              <a:ext uri="{FF2B5EF4-FFF2-40B4-BE49-F238E27FC236}">
                <a16:creationId xmlns:a16="http://schemas.microsoft.com/office/drawing/2014/main" id="{8273D0CF-7C6A-2949-9749-908B693F8DEA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3828543" y="572961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7" name="Checkmark 60">
            <a:extLst>
              <a:ext uri="{FF2B5EF4-FFF2-40B4-BE49-F238E27FC236}">
                <a16:creationId xmlns:a16="http://schemas.microsoft.com/office/drawing/2014/main" id="{96A3839F-6E0A-2145-BC8E-55672D37864C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849221" y="5734574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8" name="Checkmark 60">
            <a:extLst>
              <a:ext uri="{FF2B5EF4-FFF2-40B4-BE49-F238E27FC236}">
                <a16:creationId xmlns:a16="http://schemas.microsoft.com/office/drawing/2014/main" id="{51AF66F6-1FC2-474A-BBA0-5C191AF6257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829237" y="57296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9" name="Checkmark 60">
            <a:extLst>
              <a:ext uri="{FF2B5EF4-FFF2-40B4-BE49-F238E27FC236}">
                <a16:creationId xmlns:a16="http://schemas.microsoft.com/office/drawing/2014/main" id="{A278FD3F-B501-FE44-943A-FCA3CC95A20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718798" y="461060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0" name="Checkmark 60">
            <a:extLst>
              <a:ext uri="{FF2B5EF4-FFF2-40B4-BE49-F238E27FC236}">
                <a16:creationId xmlns:a16="http://schemas.microsoft.com/office/drawing/2014/main" id="{400230C3-DAA4-064A-B522-0CC3B802DCA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809666" y="463154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1" name="Checkmark 60">
            <a:extLst>
              <a:ext uri="{FF2B5EF4-FFF2-40B4-BE49-F238E27FC236}">
                <a16:creationId xmlns:a16="http://schemas.microsoft.com/office/drawing/2014/main" id="{295DE101-5EAE-F640-98B4-262DB05479E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849222" y="461060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2" name="Checkmark 60">
            <a:extLst>
              <a:ext uri="{FF2B5EF4-FFF2-40B4-BE49-F238E27FC236}">
                <a16:creationId xmlns:a16="http://schemas.microsoft.com/office/drawing/2014/main" id="{38908B17-1DFE-454B-BF61-AE7CA41AA366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5817814" y="457899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4" name="Checkmark 60">
            <a:extLst>
              <a:ext uri="{FF2B5EF4-FFF2-40B4-BE49-F238E27FC236}">
                <a16:creationId xmlns:a16="http://schemas.microsoft.com/office/drawing/2014/main" id="{E4553AF9-C952-2D48-A3A0-92975B72C85C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5821479" y="353397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5" name="Checkmark 60">
            <a:extLst>
              <a:ext uri="{FF2B5EF4-FFF2-40B4-BE49-F238E27FC236}">
                <a16:creationId xmlns:a16="http://schemas.microsoft.com/office/drawing/2014/main" id="{06B58959-33E7-B84C-A550-8596A2ECC0DB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4850941" y="353347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6" name="Checkmark 60">
            <a:extLst>
              <a:ext uri="{FF2B5EF4-FFF2-40B4-BE49-F238E27FC236}">
                <a16:creationId xmlns:a16="http://schemas.microsoft.com/office/drawing/2014/main" id="{9947ADC1-8876-B64F-A632-A5ED617C44B2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3814452" y="353347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7" name="Checkmark 60">
            <a:extLst>
              <a:ext uri="{FF2B5EF4-FFF2-40B4-BE49-F238E27FC236}">
                <a16:creationId xmlns:a16="http://schemas.microsoft.com/office/drawing/2014/main" id="{F495B791-42B3-D94C-8080-A6DC68F280F0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2696472" y="353347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8" name="Checkmark 60">
            <a:extLst>
              <a:ext uri="{FF2B5EF4-FFF2-40B4-BE49-F238E27FC236}">
                <a16:creationId xmlns:a16="http://schemas.microsoft.com/office/drawing/2014/main" id="{A7FEE982-6997-074D-A478-95CCF9F5FC3A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9123954" y="353723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9" name="Checkmark 60">
            <a:extLst>
              <a:ext uri="{FF2B5EF4-FFF2-40B4-BE49-F238E27FC236}">
                <a16:creationId xmlns:a16="http://schemas.microsoft.com/office/drawing/2014/main" id="{ABC1A5EE-B9FA-4843-BD8D-3E5B2B8509F3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7843442" y="353723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0" name="Checkmark 60">
            <a:extLst>
              <a:ext uri="{FF2B5EF4-FFF2-40B4-BE49-F238E27FC236}">
                <a16:creationId xmlns:a16="http://schemas.microsoft.com/office/drawing/2014/main" id="{ABA24396-45A6-C441-B0CB-22489408D2FF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6809253" y="352998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1" name="Checkmark 60">
            <a:extLst>
              <a:ext uri="{FF2B5EF4-FFF2-40B4-BE49-F238E27FC236}">
                <a16:creationId xmlns:a16="http://schemas.microsoft.com/office/drawing/2014/main" id="{2195BB56-2939-424B-87C8-EB9264C34CD8}"/>
              </a:ext>
            </a:extLst>
          </p:cNvPr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9120884" y="245338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2" name="Checkmark 60">
            <a:extLst>
              <a:ext uri="{FF2B5EF4-FFF2-40B4-BE49-F238E27FC236}">
                <a16:creationId xmlns:a16="http://schemas.microsoft.com/office/drawing/2014/main" id="{BECDC01A-C739-434B-BA77-BB81E486EE7D}"/>
              </a:ext>
            </a:extLst>
          </p:cNvPr>
          <p:cNvSpPr>
            <a:spLocks noChangeAspect="1"/>
          </p:cNvSpPr>
          <p:nvPr>
            <p:custDataLst>
              <p:tags r:id="rId20"/>
            </p:custDataLst>
          </p:nvPr>
        </p:nvSpPr>
        <p:spPr>
          <a:xfrm>
            <a:off x="7843442" y="2449479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3" name="Checkmark 60">
            <a:extLst>
              <a:ext uri="{FF2B5EF4-FFF2-40B4-BE49-F238E27FC236}">
                <a16:creationId xmlns:a16="http://schemas.microsoft.com/office/drawing/2014/main" id="{5B93D4B2-3092-E541-964C-D1F2F545F5A1}"/>
              </a:ext>
            </a:extLst>
          </p:cNvPr>
          <p:cNvSpPr>
            <a:spLocks noChangeAspect="1"/>
          </p:cNvSpPr>
          <p:nvPr>
            <p:custDataLst>
              <p:tags r:id="rId21"/>
            </p:custDataLst>
          </p:nvPr>
        </p:nvSpPr>
        <p:spPr>
          <a:xfrm>
            <a:off x="6807535" y="244607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6" name="X 57">
            <a:extLst>
              <a:ext uri="{FF2B5EF4-FFF2-40B4-BE49-F238E27FC236}">
                <a16:creationId xmlns:a16="http://schemas.microsoft.com/office/drawing/2014/main" id="{F899A5BC-2BB8-0A4D-9DC2-363BD2EB5E3E}"/>
              </a:ext>
            </a:extLst>
          </p:cNvPr>
          <p:cNvSpPr>
            <a:spLocks noChangeAspect="1"/>
          </p:cNvSpPr>
          <p:nvPr>
            <p:custDataLst>
              <p:tags r:id="rId22"/>
            </p:custDataLst>
          </p:nvPr>
        </p:nvSpPr>
        <p:spPr>
          <a:xfrm>
            <a:off x="9120884" y="4636818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7" name="X 57">
            <a:extLst>
              <a:ext uri="{FF2B5EF4-FFF2-40B4-BE49-F238E27FC236}">
                <a16:creationId xmlns:a16="http://schemas.microsoft.com/office/drawing/2014/main" id="{D9780EBC-3301-A54F-9CC0-BA6E22C2061F}"/>
              </a:ext>
            </a:extLst>
          </p:cNvPr>
          <p:cNvSpPr>
            <a:spLocks noChangeAspect="1"/>
          </p:cNvSpPr>
          <p:nvPr>
            <p:custDataLst>
              <p:tags r:id="rId23"/>
            </p:custDataLst>
          </p:nvPr>
        </p:nvSpPr>
        <p:spPr>
          <a:xfrm>
            <a:off x="9120883" y="5740871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8" name="X 57">
            <a:extLst>
              <a:ext uri="{FF2B5EF4-FFF2-40B4-BE49-F238E27FC236}">
                <a16:creationId xmlns:a16="http://schemas.microsoft.com/office/drawing/2014/main" id="{0FED93C2-DBA9-D147-9960-D4BAD9770D1D}"/>
              </a:ext>
            </a:extLst>
          </p:cNvPr>
          <p:cNvSpPr>
            <a:spLocks noChangeAspect="1"/>
          </p:cNvSpPr>
          <p:nvPr>
            <p:custDataLst>
              <p:tags r:id="rId24"/>
            </p:custDataLst>
          </p:nvPr>
        </p:nvSpPr>
        <p:spPr>
          <a:xfrm>
            <a:off x="9786221" y="2670115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9" name="Checkmark 60">
            <a:extLst>
              <a:ext uri="{FF2B5EF4-FFF2-40B4-BE49-F238E27FC236}">
                <a16:creationId xmlns:a16="http://schemas.microsoft.com/office/drawing/2014/main" id="{8829378F-2510-894F-9446-367C360A86FE}"/>
              </a:ext>
            </a:extLst>
          </p:cNvPr>
          <p:cNvSpPr>
            <a:spLocks noChangeAspect="1"/>
          </p:cNvSpPr>
          <p:nvPr>
            <p:custDataLst>
              <p:tags r:id="rId25"/>
            </p:custDataLst>
          </p:nvPr>
        </p:nvSpPr>
        <p:spPr>
          <a:xfrm>
            <a:off x="9771444" y="2061285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5AA4892-86F8-9045-BF09-141A11670266}"/>
              </a:ext>
            </a:extLst>
          </p:cNvPr>
          <p:cNvSpPr txBox="1"/>
          <p:nvPr/>
        </p:nvSpPr>
        <p:spPr>
          <a:xfrm>
            <a:off x="2778844" y="2718566"/>
            <a:ext cx="566047" cy="30889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984A1BE-B1F4-0145-B152-63999E0B3D06}"/>
              </a:ext>
            </a:extLst>
          </p:cNvPr>
          <p:cNvSpPr txBox="1"/>
          <p:nvPr/>
        </p:nvSpPr>
        <p:spPr>
          <a:xfrm>
            <a:off x="1964724" y="1874237"/>
            <a:ext cx="1221784" cy="795878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42" name="Checkmark 60">
            <a:extLst>
              <a:ext uri="{FF2B5EF4-FFF2-40B4-BE49-F238E27FC236}">
                <a16:creationId xmlns:a16="http://schemas.microsoft.com/office/drawing/2014/main" id="{8C57E0A0-E07F-8D49-8AB3-190C1918702C}"/>
              </a:ext>
            </a:extLst>
          </p:cNvPr>
          <p:cNvSpPr>
            <a:spLocks noChangeAspect="1"/>
          </p:cNvSpPr>
          <p:nvPr>
            <p:custDataLst>
              <p:tags r:id="rId26"/>
            </p:custDataLst>
          </p:nvPr>
        </p:nvSpPr>
        <p:spPr>
          <a:xfrm>
            <a:off x="2721185" y="244607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5874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4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is able to give a valid solution for first 6 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Efficiency very low </a:t>
            </a:r>
            <a:r>
              <a:rPr lang="en-US" sz="1400" dirty="0">
                <a:latin typeface="Euphemia" panose="020B0503040102020104" pitchFamily="34" charset="0"/>
              </a:rPr>
              <a:t> algorithm does a lot of similar steps</a:t>
            </a:r>
            <a:endParaRPr lang="en-US" sz="1400" b="1" dirty="0">
              <a:latin typeface="Euphemia" panose="020B05030401020201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Room for improvement</a:t>
            </a:r>
          </a:p>
          <a:p>
            <a:pPr lvl="2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Check for win is not efficient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713298" y="4904284"/>
            <a:ext cx="2159519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move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the list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[-1, 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car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all the cars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796575" y="2272904"/>
            <a:ext cx="2159519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Check if won 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Continue if not won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3056035" y="2547378"/>
            <a:ext cx="2560187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3053168" y="2550844"/>
            <a:ext cx="2560186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520273"/>
            <a:ext cx="22777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>
                <a:latin typeface="Euphemia" panose="020B0503040102020104" pitchFamily="34" charset="0"/>
              </a:rPr>
              <a:t>Random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Description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Take-aways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7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3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71047"/>
            <a:ext cx="11082528" cy="731520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advanced </a:t>
            </a:r>
            <a:r>
              <a:rPr lang="en-US" dirty="0"/>
              <a:t>algorithm met </a:t>
            </a:r>
            <a:r>
              <a:rPr lang="en-US" dirty="0" err="1"/>
              <a:t>heuristiek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Is expected to need </a:t>
            </a:r>
            <a:r>
              <a:rPr lang="en-US" sz="1400" u="sng" dirty="0">
                <a:latin typeface="Euphemia" panose="020B0503040102020104" pitchFamily="34" charset="0"/>
              </a:rPr>
              <a:t>more time </a:t>
            </a:r>
            <a:r>
              <a:rPr lang="en-US" sz="1400" dirty="0">
                <a:latin typeface="Euphemia" panose="020B0503040102020104" pitchFamily="34" charset="0"/>
              </a:rPr>
              <a:t>for the extra steps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It surely doesn’t find the optimal solution</a:t>
            </a:r>
          </a:p>
          <a:p>
            <a:pPr lvl="1">
              <a:spcAft>
                <a:spcPts val="600"/>
              </a:spcAft>
            </a:pPr>
            <a:endParaRPr lang="en-US" sz="1400" b="1" dirty="0">
              <a:latin typeface="Euphemia" panose="020B05030401020201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694647" y="4543762"/>
            <a:ext cx="2159519" cy="184665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move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the list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[-1, 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If the same car is moved multiple times in a row, this is seen as one 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car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the moveable cars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959155" y="1956273"/>
            <a:ext cx="1996939" cy="129266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Check if won 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Continue if not won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By checking if no other car is blocking the X car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2969908" y="2663029"/>
            <a:ext cx="2732445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2969908" y="2492835"/>
            <a:ext cx="2732442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2969911" y="2492834"/>
            <a:ext cx="2732440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2967038" y="2666499"/>
            <a:ext cx="2732443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366385"/>
            <a:ext cx="22777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>
                <a:latin typeface="Euphemia" panose="020B0503040102020104" pitchFamily="34" charset="0"/>
              </a:rPr>
              <a:t>Random</a:t>
            </a:r>
          </a:p>
          <a:p>
            <a:pPr algn="ctr" defTabSz="677830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</a:rPr>
              <a:t>advanced</a:t>
            </a:r>
            <a:r>
              <a:rPr lang="en-US" sz="2000" b="1" dirty="0">
                <a:latin typeface="Euphemia" panose="020B0503040102020104" pitchFamily="34" charset="0"/>
              </a:rPr>
              <a:t>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Description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Take-aways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5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EMPLATELASTEDITED" val="2019-11-01 10:40 A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gment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pUKWTuKq6zfHRuH23G5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10v7slE9D49RQMszGq8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10v7slE9D49RQMszGq8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sNjkj9p_DyuC6OEkKx4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  <p:tag name="SHAPENAME" val="2. Slide 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B89EF835-3564-4FB3-A7E4-97DE50749BA2}"/>
    </a:ext>
  </a:extLst>
</a:theme>
</file>

<file path=ppt/theme/theme2.xml><?xml version="1.0" encoding="utf-8"?>
<a:theme xmlns:a="http://schemas.openxmlformats.org/drawingml/2006/main" name="Contrast">
  <a:themeElements>
    <a:clrScheme name="Scheme Blue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00C64DB9-B4DC-496F-9AB5-5DAD18BDE97C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8164</TotalTime>
  <Words>825</Words>
  <Application>Microsoft Macintosh PowerPoint</Application>
  <PresentationFormat>Breedbeeld</PresentationFormat>
  <Paragraphs>272</Paragraphs>
  <Slides>16</Slides>
  <Notes>10</Notes>
  <HiddenSlides>3</HiddenSlides>
  <MMClips>2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5" baseType="lpstr">
      <vt:lpstr>Segoe UI</vt:lpstr>
      <vt:lpstr>Arial</vt:lpstr>
      <vt:lpstr>Cambria Math</vt:lpstr>
      <vt:lpstr>Euphemia</vt:lpstr>
      <vt:lpstr>Georgia</vt:lpstr>
      <vt:lpstr>Wingdings</vt:lpstr>
      <vt:lpstr>White</vt:lpstr>
      <vt:lpstr>Contrast</vt:lpstr>
      <vt:lpstr>think-cell Slide</vt:lpstr>
      <vt:lpstr>Rushhour</vt:lpstr>
      <vt:lpstr>Statespace can be considered as all possible board states</vt:lpstr>
      <vt:lpstr>Setup</vt:lpstr>
      <vt:lpstr>PowerPoint-presentatie</vt:lpstr>
      <vt:lpstr>Visualization</vt:lpstr>
      <vt:lpstr>Due to the nature of the problem we choose Random and Iterative algorithms</vt:lpstr>
      <vt:lpstr>Our algorithms</vt:lpstr>
      <vt:lpstr>Random algorithm is able to give a valid solution for first 6 games</vt:lpstr>
      <vt:lpstr>Random advanced algorithm met heuristiek </vt:lpstr>
      <vt:lpstr>Breadth-first &amp; depth-first</vt:lpstr>
      <vt:lpstr>Board 6 x 6, game 1</vt:lpstr>
      <vt:lpstr>Not storing nodes saves memory but uses extra processing time</vt:lpstr>
      <vt:lpstr>Random algorithm test</vt:lpstr>
      <vt:lpstr>Comparison of the algorithms</vt:lpstr>
      <vt:lpstr>Comparison of the algorithms</vt:lpstr>
      <vt:lpstr>Project planning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Firm Template</dc:title>
  <dc:subject/>
  <dc:creator>Bart Zeeuw van der Laan</dc:creator>
  <cp:keywords/>
  <dc:description/>
  <cp:lastModifiedBy>F. Berkhout</cp:lastModifiedBy>
  <cp:revision>154</cp:revision>
  <cp:lastPrinted>2018-10-30T20:37:12Z</cp:lastPrinted>
  <dcterms:created xsi:type="dcterms:W3CDTF">2020-01-08T13:33:45Z</dcterms:created>
  <dcterms:modified xsi:type="dcterms:W3CDTF">2020-01-27T17:33:51Z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2019-11-01 10:40 AM</vt:lpwstr>
  </property>
  <property fmtid="{D5CDD505-2E9C-101B-9397-08002B2CF9AE}" pid="8" name="TemplateCreated">
    <vt:lpwstr>2019-02-27 01:18 PM</vt:lpwstr>
  </property>
</Properties>
</file>