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9"/>
  </p:notesMasterIdLst>
  <p:handoutMasterIdLst>
    <p:handoutMasterId r:id="rId10"/>
  </p:handoutMasterIdLst>
  <p:sldIdLst>
    <p:sldId id="3878" r:id="rId3"/>
    <p:sldId id="3702" r:id="rId4"/>
    <p:sldId id="3701" r:id="rId5"/>
    <p:sldId id="3864" r:id="rId6"/>
    <p:sldId id="3877" r:id="rId7"/>
    <p:sldId id="3778" r:id="rId8"/>
  </p:sldIdLst>
  <p:sldSz cx="12192000" cy="6858000"/>
  <p:notesSz cx="7102475" cy="938847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1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8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8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4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3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5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7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8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9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1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4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1.xml"/><Relationship Id="rId7" Type="http://schemas.openxmlformats.org/officeDocument/2006/relationships/image" Target="../media/image7.emf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74.xml"/><Relationship Id="rId7" Type="http://schemas.openxmlformats.org/officeDocument/2006/relationships/image" Target="../media/image7.emf"/><Relationship Id="rId2" Type="http://schemas.openxmlformats.org/officeDocument/2006/relationships/tags" Target="../tags/tag27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77.xml"/><Relationship Id="rId7" Type="http://schemas.openxmlformats.org/officeDocument/2006/relationships/image" Target="../media/image7.emf"/><Relationship Id="rId2" Type="http://schemas.openxmlformats.org/officeDocument/2006/relationships/tags" Target="../tags/tag27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image" Target="../media/image7.emf"/><Relationship Id="rId18" Type="http://schemas.openxmlformats.org/officeDocument/2006/relationships/image" Target="../media/image15.png"/><Relationship Id="rId3" Type="http://schemas.openxmlformats.org/officeDocument/2006/relationships/tags" Target="../tags/tag280.xml"/><Relationship Id="rId21" Type="http://schemas.openxmlformats.org/officeDocument/2006/relationships/image" Target="../media/image18.svg"/><Relationship Id="rId7" Type="http://schemas.openxmlformats.org/officeDocument/2006/relationships/tags" Target="../tags/tag284.xml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4.svg"/><Relationship Id="rId2" Type="http://schemas.openxmlformats.org/officeDocument/2006/relationships/tags" Target="../tags/tag279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21.vml"/><Relationship Id="rId6" Type="http://schemas.openxmlformats.org/officeDocument/2006/relationships/tags" Target="../tags/tag28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2.xml"/><Relationship Id="rId15" Type="http://schemas.openxmlformats.org/officeDocument/2006/relationships/image" Target="../media/image12.svg"/><Relationship Id="rId10" Type="http://schemas.openxmlformats.org/officeDocument/2006/relationships/tags" Target="../tags/tag287.xml"/><Relationship Id="rId19" Type="http://schemas.openxmlformats.org/officeDocument/2006/relationships/image" Target="../media/image16.svg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8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svg"/><Relationship Id="rId2" Type="http://schemas.openxmlformats.org/officeDocument/2006/relationships/tags" Target="../tags/tag288.xml"/><Relationship Id="rId1" Type="http://schemas.openxmlformats.org/officeDocument/2006/relationships/vmlDrawing" Target="../drawings/vmlDrawing22.vml"/><Relationship Id="rId6" Type="http://schemas.openxmlformats.org/officeDocument/2006/relationships/tags" Target="../tags/tag292.xml"/><Relationship Id="rId11" Type="http://schemas.openxmlformats.org/officeDocument/2006/relationships/image" Target="../media/image19.png"/><Relationship Id="rId5" Type="http://schemas.openxmlformats.org/officeDocument/2006/relationships/tags" Target="../tags/tag291.xml"/><Relationship Id="rId10" Type="http://schemas.openxmlformats.org/officeDocument/2006/relationships/image" Target="../media/image7.emf"/><Relationship Id="rId4" Type="http://schemas.openxmlformats.org/officeDocument/2006/relationships/tags" Target="../tags/tag290.xml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tags" Target="../tags/tag309.xml"/><Relationship Id="rId3" Type="http://schemas.openxmlformats.org/officeDocument/2006/relationships/tags" Target="../tags/tag294.xml"/><Relationship Id="rId21" Type="http://schemas.openxmlformats.org/officeDocument/2006/relationships/oleObject" Target="../embeddings/oleObject23.bin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20" Type="http://schemas.openxmlformats.org/officeDocument/2006/relationships/notesSlide" Target="../notesSlides/notesSlide2.xml"/><Relationship Id="rId1" Type="http://schemas.openxmlformats.org/officeDocument/2006/relationships/vmlDrawing" Target="../drawings/vmlDrawing23.v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10" Type="http://schemas.openxmlformats.org/officeDocument/2006/relationships/tags" Target="../tags/tag30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Relationship Id="rId2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Game setup</a:t>
            </a:r>
          </a:p>
        </p:txBody>
      </p:sp>
      <p:pic>
        <p:nvPicPr>
          <p:cNvPr id="71684" name="Picture 4" descr="https://raw.githubusercontent.com/floorberkhout/commit4life/master/doc/umlrushhour.png?token=ANCMVMQRARG3DUQXUFM4G5K6C3TYA">
            <a:extLst>
              <a:ext uri="{FF2B5EF4-FFF2-40B4-BE49-F238E27FC236}">
                <a16:creationId xmlns:a16="http://schemas.microsoft.com/office/drawing/2014/main" id="{FCD3EE84-7104-4335-9245-EB19B85D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89" y="394155"/>
            <a:ext cx="7559421" cy="637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First </a:t>
            </a:r>
            <a:r>
              <a:rPr lang="en-US" sz="1400" b="1" dirty="0"/>
              <a:t>6 boards solved</a:t>
            </a:r>
            <a:r>
              <a:rPr lang="en-US" sz="1400" dirty="0"/>
              <a:t> with a max of 9x9</a:t>
            </a:r>
            <a:endParaRPr lang="en-US" sz="1400" b="1" dirty="0"/>
          </a:p>
          <a:p>
            <a:pPr lvl="1">
              <a:spcAft>
                <a:spcPts val="600"/>
              </a:spcAft>
            </a:pPr>
            <a:r>
              <a:rPr lang="en-US" sz="1400" b="1" dirty="0"/>
              <a:t>Efficiency very low </a:t>
            </a:r>
            <a:r>
              <a:rPr lang="en-US" sz="1400" dirty="0"/>
              <a:t> algorithm does a lot of similar steps</a:t>
            </a:r>
            <a:endParaRPr lang="en-US" sz="1400" b="1" dirty="0"/>
          </a:p>
          <a:p>
            <a:pPr lvl="1">
              <a:spcAft>
                <a:spcPts val="600"/>
              </a:spcAft>
            </a:pPr>
            <a:r>
              <a:rPr lang="en-US" sz="1400" b="1" dirty="0"/>
              <a:t>Room for improvement</a:t>
            </a:r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move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the list </a:t>
            </a:r>
            <a:r>
              <a:rPr lang="en-US" u="sng" dirty="0"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car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</a:t>
            </a:r>
            <a:r>
              <a:rPr lang="en-US" u="sng" dirty="0">
                <a:cs typeface="+mn-cs"/>
              </a:rPr>
              <a:t>all the cars</a:t>
            </a:r>
            <a:endParaRPr lang="en-US" dirty="0"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Check if won </a:t>
            </a:r>
            <a:endParaRPr lang="en-US" b="1" dirty="0"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723028" y="2556832"/>
            <a:ext cx="322620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723028" y="2556832"/>
            <a:ext cx="3226203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723028" y="2556832"/>
            <a:ext cx="322620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720160" y="2560299"/>
            <a:ext cx="322620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674161"/>
            <a:ext cx="22777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/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Description</a:t>
            </a:r>
            <a:endParaRPr lang="en-US" dirty="0"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248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749FE8-0DBF-4E94-8EA2-F6D1399137A9}"/>
              </a:ext>
            </a:extLst>
          </p:cNvPr>
          <p:cNvSpPr>
            <a:spLocks noChangeAspect="1"/>
          </p:cNvSpPr>
          <p:nvPr/>
        </p:nvSpPr>
        <p:spPr>
          <a:xfrm>
            <a:off x="7359820" y="3486580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8997894" y="2947923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>
                <a:solidFill>
                  <a:srgbClr val="FFFFFF"/>
                </a:solidFill>
                <a:latin typeface="Arial"/>
              </a:rPr>
              <a:t>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01525DE-64A1-4AC5-82E3-5431EA9226C1}"/>
              </a:ext>
            </a:extLst>
          </p:cNvPr>
          <p:cNvSpPr>
            <a:spLocks noChangeAspect="1"/>
          </p:cNvSpPr>
          <p:nvPr/>
        </p:nvSpPr>
        <p:spPr>
          <a:xfrm>
            <a:off x="10626404" y="240926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Simple gameplay possible</a:t>
            </a:r>
          </a:p>
          <a:p>
            <a:r>
              <a:rPr lang="en-US" sz="1400" dirty="0"/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Random algorithm</a:t>
            </a:r>
          </a:p>
          <a:p>
            <a:r>
              <a:rPr lang="en-US" sz="1400" dirty="0"/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58504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Advanced algorithms</a:t>
            </a:r>
          </a:p>
          <a:p>
            <a:r>
              <a:rPr lang="en-US" sz="1400" dirty="0"/>
              <a:t>Algorithms with higher performance able to solve all boards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Create random boards</a:t>
            </a:r>
          </a:p>
          <a:p>
            <a:r>
              <a:rPr lang="en-US" sz="1400" dirty="0"/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59178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871173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33937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2</a:t>
            </a:r>
          </a:p>
        </p:txBody>
      </p:sp>
      <p:pic>
        <p:nvPicPr>
          <p:cNvPr id="12" name="CustomIcon">
            <a:extLst>
              <a:ext uri="{FF2B5EF4-FFF2-40B4-BE49-F238E27FC236}">
                <a16:creationId xmlns:a16="http://schemas.microsoft.com/office/drawing/2014/main" id="{771461C6-B41F-4E7E-80B1-E729A7B9503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3070" y="3427181"/>
            <a:ext cx="1799016" cy="179901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2605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78756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39846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2021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85007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62693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dirty="0"/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Possible advanced algorithm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2874724"/>
            <a:ext cx="2514600" cy="216982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100" b="1" dirty="0"/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Repeat</a:t>
            </a:r>
          </a:p>
          <a:p>
            <a:pPr lvl="1"/>
            <a:endParaRPr lang="en-US" sz="1100" dirty="0"/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810466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cs typeface="+mn-cs"/>
              </a:rPr>
              <a:t>Visualization</a:t>
            </a:r>
            <a:endParaRPr lang="en-US" sz="1100" dirty="0"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24040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690128"/>
            <a:ext cx="2514600" cy="10002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100" b="1" dirty="0"/>
              <a:t>Description</a:t>
            </a:r>
          </a:p>
          <a:p>
            <a:pPr lvl="1"/>
            <a:r>
              <a:rPr lang="en-US" sz="1100" b="1" dirty="0"/>
              <a:t>Nodes </a:t>
            </a:r>
            <a:r>
              <a:rPr lang="en-US" sz="1100" dirty="0"/>
              <a:t>represent board states</a:t>
            </a:r>
          </a:p>
          <a:p>
            <a:pPr lvl="1"/>
            <a:r>
              <a:rPr lang="en-US" sz="1100" b="1" dirty="0"/>
              <a:t>Branches</a:t>
            </a:r>
            <a:r>
              <a:rPr lang="en-US" sz="1100" dirty="0"/>
              <a:t> represent moves </a:t>
            </a:r>
          </a:p>
          <a:p>
            <a:pPr lvl="1"/>
            <a:r>
              <a:rPr lang="en-US" sz="1100" b="1" dirty="0"/>
              <a:t>Level </a:t>
            </a:r>
            <a:r>
              <a:rPr lang="en-US" sz="1100" dirty="0"/>
              <a:t>represents number of moves</a:t>
            </a:r>
            <a:endParaRPr lang="en-US" sz="1100" b="1" dirty="0"/>
          </a:p>
          <a:p>
            <a:pPr lvl="1"/>
            <a:endParaRPr lang="en-US" sz="11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1499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0595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2</a:t>
            </a:r>
            <a:r>
              <a:rPr lang="en-US" sz="11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1499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928139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New board state</a:t>
            </a:r>
            <a:endParaRPr lang="en-US" sz="1000" dirty="0"/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1920398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Similar board state (shut off node)</a:t>
            </a:r>
            <a:endParaRPr lang="en-US" sz="1000" dirty="0"/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grpSp>
        <p:nvGrpSpPr>
          <p:cNvPr id="44" name="sticker">
            <a:extLst>
              <a:ext uri="{FF2B5EF4-FFF2-40B4-BE49-F238E27FC236}">
                <a16:creationId xmlns:a16="http://schemas.microsoft.com/office/drawing/2014/main" id="{44E5B64C-DDCD-4F87-8CA1-144063A3AF91}"/>
              </a:ext>
            </a:extLst>
          </p:cNvPr>
          <p:cNvGrpSpPr/>
          <p:nvPr/>
        </p:nvGrpSpPr>
        <p:grpSpPr>
          <a:xfrm>
            <a:off x="9963275" y="1254816"/>
            <a:ext cx="1548501" cy="264688"/>
            <a:chOff x="558192" y="1289273"/>
            <a:chExt cx="1548501" cy="264688"/>
          </a:xfrm>
        </p:grpSpPr>
        <p:sp>
          <p:nvSpPr>
            <p:cNvPr id="161" name="StickerRectangle">
              <a:extLst>
                <a:ext uri="{FF2B5EF4-FFF2-40B4-BE49-F238E27FC236}">
                  <a16:creationId xmlns:a16="http://schemas.microsoft.com/office/drawing/2014/main" id="{741262A2-86C9-40FA-8C1C-9ACF1CD0D9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58192" y="1289273"/>
              <a:ext cx="1548501" cy="26468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1600" b="1" spc="50">
                  <a:ln w="3175">
                    <a:noFill/>
                  </a:ln>
                  <a:solidFill>
                    <a:schemeClr val="tx1"/>
                  </a:solidFill>
                </a:rPr>
                <a:t>Not exhaustive</a:t>
              </a:r>
              <a:endParaRPr lang="en-US" sz="14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2" name="StickerUnderline">
              <a:extLst>
                <a:ext uri="{FF2B5EF4-FFF2-40B4-BE49-F238E27FC236}">
                  <a16:creationId xmlns:a16="http://schemas.microsoft.com/office/drawing/2014/main" id="{94885020-3182-4F2D-9C65-9B3370F85933}"/>
                </a:ext>
              </a:extLst>
            </p:cNvPr>
            <p:cNvCxnSpPr>
              <a:cxnSpLocks noChangeShapeType="1"/>
              <a:stCxn id="161" idx="4"/>
              <a:endCxn id="161" idx="6"/>
            </p:cNvCxnSpPr>
            <p:nvPr/>
          </p:nvCxnSpPr>
          <p:spPr bwMode="gray">
            <a:xfrm>
              <a:off x="558192" y="1553961"/>
              <a:ext cx="1548501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3586760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80591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1253</TotalTime>
  <Words>265</Words>
  <Application>Microsoft Office PowerPoint</Application>
  <PresentationFormat>Widescreen</PresentationFormat>
  <Paragraphs>81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Rushhour</vt:lpstr>
      <vt:lpstr>Game setup</vt:lpstr>
      <vt:lpstr>Visualization</vt:lpstr>
      <vt:lpstr>Random algorithm is able to give a valid solution for first 6 games</vt:lpstr>
      <vt:lpstr>Project planning</vt:lpstr>
      <vt:lpstr>Possible advanced algorithm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Bart Zeeuw van der Laan</cp:lastModifiedBy>
  <cp:revision>41</cp:revision>
  <cp:lastPrinted>2018-10-30T20:37:12Z</cp:lastPrinted>
  <dcterms:created xsi:type="dcterms:W3CDTF">2020-01-08T13:33:45Z</dcterms:created>
  <dcterms:modified xsi:type="dcterms:W3CDTF">2020-01-09T10:27:42Z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