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notesSlides/notesSlide1.xml" ContentType="application/vnd.openxmlformats-officedocument.presentationml.notesSlide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2.xml" ContentType="application/vnd.openxmlformats-officedocument.presentationml.notesSlide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3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notesSlides/notesSlide4.xml" ContentType="application/vnd.openxmlformats-officedocument.presentationml.notesSlide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5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</p:sldMasterIdLst>
  <p:notesMasterIdLst>
    <p:notesMasterId r:id="rId17"/>
  </p:notesMasterIdLst>
  <p:handoutMasterIdLst>
    <p:handoutMasterId r:id="rId18"/>
  </p:handoutMasterIdLst>
  <p:sldIdLst>
    <p:sldId id="3886" r:id="rId3"/>
    <p:sldId id="3878" r:id="rId4"/>
    <p:sldId id="3887" r:id="rId5"/>
    <p:sldId id="3888" r:id="rId6"/>
    <p:sldId id="3702" r:id="rId7"/>
    <p:sldId id="3701" r:id="rId8"/>
    <p:sldId id="3864" r:id="rId9"/>
    <p:sldId id="3879" r:id="rId10"/>
    <p:sldId id="3880" r:id="rId11"/>
    <p:sldId id="3881" r:id="rId12"/>
    <p:sldId id="3882" r:id="rId13"/>
    <p:sldId id="3883" r:id="rId14"/>
    <p:sldId id="3884" r:id="rId15"/>
    <p:sldId id="3877" r:id="rId16"/>
  </p:sldIdLst>
  <p:sldSz cx="12192000" cy="6858000"/>
  <p:notesSz cx="7102475" cy="9388475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7B00"/>
    <a:srgbClr val="D0D0D0"/>
    <a:srgbClr val="051C2C"/>
    <a:srgbClr val="000000"/>
    <a:srgbClr val="7F7F7F"/>
    <a:srgbClr val="AFC3FF"/>
    <a:srgbClr val="0D3171"/>
    <a:srgbClr val="E6E6E6"/>
    <a:srgbClr val="4D4D4D"/>
    <a:srgbClr val="00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Stijl, gemiddeld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4" autoAdjust="0"/>
    <p:restoredTop sz="79711" autoAdjust="0"/>
  </p:normalViewPr>
  <p:slideViewPr>
    <p:cSldViewPr snapToGrid="0" snapToObjects="1">
      <p:cViewPr>
        <p:scale>
          <a:sx n="82" d="100"/>
          <a:sy n="82" d="100"/>
        </p:scale>
        <p:origin x="248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250" d="100"/>
          <a:sy n="250" d="100"/>
        </p:scale>
        <p:origin x="1290" y="-37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22 January 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22 January 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Bart +1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presentatie</a:t>
            </a:r>
            <a:endParaRPr lang="en-US" dirty="0"/>
          </a:p>
          <a:p>
            <a:pPr eaLnBrk="1" hangingPunct="1"/>
            <a:r>
              <a:rPr lang="en-US" dirty="0" err="1"/>
              <a:t>Numpy</a:t>
            </a:r>
            <a:endParaRPr lang="en-US" dirty="0"/>
          </a:p>
          <a:p>
            <a:pPr eaLnBrk="1" hangingPunct="1"/>
            <a:r>
              <a:rPr lang="en-US" dirty="0" err="1"/>
              <a:t>Geheugenprobleem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Node </a:t>
            </a:r>
            <a:r>
              <a:rPr lang="en-US" dirty="0" err="1"/>
              <a:t>opgeslagen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eaLnBrk="1" hangingPunct="1"/>
            <a:r>
              <a:rPr lang="en-US" dirty="0"/>
              <a:t>State space </a:t>
            </a:r>
            <a:r>
              <a:rPr lang="en-US" dirty="0" err="1"/>
              <a:t>verkleinen</a:t>
            </a:r>
            <a:r>
              <a:rPr lang="en-US" dirty="0"/>
              <a:t> &gt; in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of nodes</a:t>
            </a:r>
          </a:p>
          <a:p>
            <a:pPr eaLnBrk="1" hangingPunct="1"/>
            <a:r>
              <a:rPr lang="en-US" dirty="0" err="1"/>
              <a:t>Random_move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8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22 January 2020</a:t>
            </a:fld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Bart +1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presentatie</a:t>
            </a:r>
            <a:endParaRPr lang="en-US" dirty="0"/>
          </a:p>
          <a:p>
            <a:pPr eaLnBrk="1" hangingPunct="1"/>
            <a:r>
              <a:rPr lang="en-US" dirty="0" err="1"/>
              <a:t>Numpy</a:t>
            </a:r>
            <a:endParaRPr lang="en-US" dirty="0"/>
          </a:p>
          <a:p>
            <a:pPr eaLnBrk="1" hangingPunct="1"/>
            <a:r>
              <a:rPr lang="en-US" dirty="0" err="1"/>
              <a:t>Geheugenprobleem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Node </a:t>
            </a:r>
            <a:r>
              <a:rPr lang="en-US" dirty="0" err="1"/>
              <a:t>opgeslagen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eaLnBrk="1" hangingPunct="1"/>
            <a:r>
              <a:rPr lang="en-US" dirty="0"/>
              <a:t>State space </a:t>
            </a:r>
            <a:r>
              <a:rPr lang="en-US" dirty="0" err="1"/>
              <a:t>verkleinen</a:t>
            </a:r>
            <a:r>
              <a:rPr lang="en-US" dirty="0"/>
              <a:t> &gt; in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of nodes</a:t>
            </a:r>
          </a:p>
          <a:p>
            <a:pPr eaLnBrk="1" hangingPunct="1"/>
            <a:r>
              <a:rPr lang="en-US" dirty="0" err="1"/>
              <a:t>Random_move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Bart +1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presentatie</a:t>
            </a:r>
            <a:endParaRPr lang="en-US" dirty="0"/>
          </a:p>
          <a:p>
            <a:pPr eaLnBrk="1" hangingPunct="1"/>
            <a:r>
              <a:rPr lang="en-US" dirty="0" err="1"/>
              <a:t>Numpy</a:t>
            </a:r>
            <a:endParaRPr lang="en-US" dirty="0"/>
          </a:p>
          <a:p>
            <a:pPr eaLnBrk="1" hangingPunct="1"/>
            <a:r>
              <a:rPr lang="en-US" dirty="0" err="1"/>
              <a:t>Geheugenprobleem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Node </a:t>
            </a:r>
            <a:r>
              <a:rPr lang="en-US" dirty="0" err="1"/>
              <a:t>opgeslagen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eaLnBrk="1" hangingPunct="1"/>
            <a:r>
              <a:rPr lang="en-US" dirty="0"/>
              <a:t>State space </a:t>
            </a:r>
            <a:r>
              <a:rPr lang="en-US" dirty="0" err="1"/>
              <a:t>verkleinen</a:t>
            </a:r>
            <a:r>
              <a:rPr lang="en-US" dirty="0"/>
              <a:t> &gt; in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of nodes</a:t>
            </a:r>
          </a:p>
          <a:p>
            <a:pPr eaLnBrk="1" hangingPunct="1"/>
            <a:r>
              <a:rPr lang="en-US" dirty="0" err="1"/>
              <a:t>Random_move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639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7468B-38F6-4DC2-A767-D83AAE7DF58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62850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62851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09CD1-55F8-4209-B9CE-C2FAB55DABA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62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r>
              <a:rPr lang="en-US" dirty="0"/>
              <a:t>Bart +1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presentatie</a:t>
            </a:r>
            <a:endParaRPr lang="en-US" dirty="0"/>
          </a:p>
          <a:p>
            <a:pPr eaLnBrk="1" hangingPunct="1"/>
            <a:r>
              <a:rPr lang="en-US" dirty="0" err="1"/>
              <a:t>Numpy</a:t>
            </a:r>
            <a:endParaRPr lang="en-US" dirty="0"/>
          </a:p>
          <a:p>
            <a:pPr eaLnBrk="1" hangingPunct="1"/>
            <a:r>
              <a:rPr lang="en-US" dirty="0" err="1"/>
              <a:t>Geheugenprobleem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Node </a:t>
            </a:r>
            <a:r>
              <a:rPr lang="en-US" dirty="0" err="1"/>
              <a:t>opgeslagen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eaLnBrk="1" hangingPunct="1"/>
            <a:r>
              <a:rPr lang="en-US" dirty="0"/>
              <a:t>State space </a:t>
            </a:r>
            <a:r>
              <a:rPr lang="en-US" dirty="0" err="1"/>
              <a:t>verkleinen</a:t>
            </a:r>
            <a:r>
              <a:rPr lang="en-US" dirty="0"/>
              <a:t> &gt; in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zetten</a:t>
            </a:r>
            <a:r>
              <a:rPr lang="en-US" dirty="0"/>
              <a:t> of nodes</a:t>
            </a:r>
          </a:p>
          <a:p>
            <a:pPr eaLnBrk="1" hangingPunct="1"/>
            <a:r>
              <a:rPr lang="en-US" dirty="0" err="1"/>
              <a:t>Random_move</a:t>
            </a:r>
            <a:r>
              <a:rPr lang="en-US" dirty="0"/>
              <a:t> </a:t>
            </a:r>
            <a:r>
              <a:rPr lang="en-US" dirty="0" err="1"/>
              <a:t>algoritme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17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995151" y="9738077"/>
            <a:ext cx="533614" cy="184666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2AF662-4A7B-4790-AA86-DA328320AAC4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436226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5369793" y="114542"/>
            <a:ext cx="1158972" cy="123111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TOR-AAA123-20100608-</a:t>
            </a:r>
          </a:p>
        </p:txBody>
      </p:sp>
      <p:sp>
        <p:nvSpPr>
          <p:cNvPr id="436227" name="Rectangle 7"/>
          <p:cNvSpPr txBox="1">
            <a:spLocks noGrp="1" noChangeArrowheads="1"/>
          </p:cNvSpPr>
          <p:nvPr/>
        </p:nvSpPr>
        <p:spPr bwMode="auto">
          <a:xfrm>
            <a:off x="5995151" y="9738077"/>
            <a:ext cx="53361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 marL="0" marR="0" lvl="0" indent="0" algn="r" defTabSz="9119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EE1CE-C3F8-4C21-BE9E-6435FCBA39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1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932113" y="2398713"/>
            <a:ext cx="13250863" cy="7454900"/>
          </a:xfrm>
          <a:ln/>
        </p:spPr>
      </p:sp>
      <p:sp>
        <p:nvSpPr>
          <p:cNvPr id="436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963" y="676134"/>
            <a:ext cx="4072094" cy="246221"/>
          </a:xfrm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2.emf"/><Relationship Id="rId2" Type="http://schemas.openxmlformats.org/officeDocument/2006/relationships/tags" Target="../tags/tag2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2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4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oleObject" Target="../embeddings/oleObject7.bin"/><Relationship Id="rId2" Type="http://schemas.openxmlformats.org/officeDocument/2006/relationships/tags" Target="../tags/tag97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tags" Target="../tags/tag122.xml"/><Relationship Id="rId3" Type="http://schemas.openxmlformats.org/officeDocument/2006/relationships/tags" Target="../tags/tag112.xml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.emf"/><Relationship Id="rId2" Type="http://schemas.openxmlformats.org/officeDocument/2006/relationships/tags" Target="../tags/tag11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8.v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5" Type="http://schemas.openxmlformats.org/officeDocument/2006/relationships/tags" Target="../tags/tag114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9.xml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tags" Target="../tags/tag123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6.xml"/><Relationship Id="rId7" Type="http://schemas.openxmlformats.org/officeDocument/2006/relationships/image" Target="../media/image2.emf"/><Relationship Id="rId2" Type="http://schemas.openxmlformats.org/officeDocument/2006/relationships/tags" Target="../tags/tag13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7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image" Target="../media/image2.emf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oleObject" Target="../embeddings/oleObject11.bin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65.xml"/><Relationship Id="rId11" Type="http://schemas.openxmlformats.org/officeDocument/2006/relationships/image" Target="../media/image6.png"/><Relationship Id="rId5" Type="http://schemas.openxmlformats.org/officeDocument/2006/relationships/tags" Target="../tags/tag16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3" Type="http://schemas.openxmlformats.org/officeDocument/2006/relationships/tags" Target="../tags/tag170.xml"/><Relationship Id="rId7" Type="http://schemas.openxmlformats.org/officeDocument/2006/relationships/tags" Target="../tags/tag174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2.vml"/><Relationship Id="rId6" Type="http://schemas.openxmlformats.org/officeDocument/2006/relationships/tags" Target="../tags/tag173.xml"/><Relationship Id="rId11" Type="http://schemas.openxmlformats.org/officeDocument/2006/relationships/image" Target="../media/image1.emf"/><Relationship Id="rId5" Type="http://schemas.openxmlformats.org/officeDocument/2006/relationships/tags" Target="../tags/tag172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17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7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7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.vml"/><Relationship Id="rId6" Type="http://schemas.openxmlformats.org/officeDocument/2006/relationships/tags" Target="../tags/tag37.xml"/><Relationship Id="rId11" Type="http://schemas.openxmlformats.org/officeDocument/2006/relationships/image" Target="../media/image1.emf"/><Relationship Id="rId5" Type="http://schemas.openxmlformats.org/officeDocument/2006/relationships/tags" Target="../tags/tag36.xml"/><Relationship Id="rId10" Type="http://schemas.openxmlformats.org/officeDocument/2006/relationships/oleObject" Target="../embeddings/oleObject3.bin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tags" Target="../tags/tag204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tags" Target="../tags/tag203.xml"/><Relationship Id="rId17" Type="http://schemas.openxmlformats.org/officeDocument/2006/relationships/image" Target="../media/image1.emf"/><Relationship Id="rId2" Type="http://schemas.openxmlformats.org/officeDocument/2006/relationships/tags" Target="../tags/tag193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3.v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Relationship Id="rId14" Type="http://schemas.openxmlformats.org/officeDocument/2006/relationships/tags" Target="../tags/tag205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12.xml"/><Relationship Id="rId13" Type="http://schemas.openxmlformats.org/officeDocument/2006/relationships/tags" Target="../tags/tag217.xml"/><Relationship Id="rId3" Type="http://schemas.openxmlformats.org/officeDocument/2006/relationships/tags" Target="../tags/tag207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image" Target="../media/image1.emf"/><Relationship Id="rId2" Type="http://schemas.openxmlformats.org/officeDocument/2006/relationships/tags" Target="../tags/tag20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4.v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5" Type="http://schemas.openxmlformats.org/officeDocument/2006/relationships/tags" Target="../tags/tag20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14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13" Type="http://schemas.openxmlformats.org/officeDocument/2006/relationships/tags" Target="../tags/tag241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12" Type="http://schemas.openxmlformats.org/officeDocument/2006/relationships/tags" Target="../tags/tag240.xml"/><Relationship Id="rId17" Type="http://schemas.openxmlformats.org/officeDocument/2006/relationships/image" Target="../media/image1.emf"/><Relationship Id="rId2" Type="http://schemas.openxmlformats.org/officeDocument/2006/relationships/tags" Target="../tags/tag230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15.vml"/><Relationship Id="rId6" Type="http://schemas.openxmlformats.org/officeDocument/2006/relationships/tags" Target="../tags/tag234.xml"/><Relationship Id="rId11" Type="http://schemas.openxmlformats.org/officeDocument/2006/relationships/tags" Target="../tags/tag239.xml"/><Relationship Id="rId5" Type="http://schemas.openxmlformats.org/officeDocument/2006/relationships/tags" Target="../tags/tag233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38.xml"/><Relationship Id="rId4" Type="http://schemas.openxmlformats.org/officeDocument/2006/relationships/tags" Target="../tags/tag232.xml"/><Relationship Id="rId9" Type="http://schemas.openxmlformats.org/officeDocument/2006/relationships/tags" Target="../tags/tag237.xml"/><Relationship Id="rId14" Type="http://schemas.openxmlformats.org/officeDocument/2006/relationships/tags" Target="../tags/tag24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17" Type="http://schemas.openxmlformats.org/officeDocument/2006/relationships/image" Target="../media/image7.emf"/><Relationship Id="rId2" Type="http://schemas.openxmlformats.org/officeDocument/2006/relationships/tags" Target="../tags/tag243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16.v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6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268.xml"/><Relationship Id="rId7" Type="http://schemas.openxmlformats.org/officeDocument/2006/relationships/oleObject" Target="../embeddings/oleObject17.bin"/><Relationship Id="rId2" Type="http://schemas.openxmlformats.org/officeDocument/2006/relationships/tags" Target="../tags/tag26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9.xm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1.emf"/><Relationship Id="rId2" Type="http://schemas.openxmlformats.org/officeDocument/2006/relationships/tags" Target="../tags/tag57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image" Target="../media/image1.emf"/><Relationship Id="rId2" Type="http://schemas.openxmlformats.org/officeDocument/2006/relationships/tags" Target="../tags/tag7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image" Target="../media/image1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oleObject" Target="../embeddings/oleObject6.bin"/><Relationship Id="rId2" Type="http://schemas.openxmlformats.org/officeDocument/2006/relationships/tags" Target="../tags/tag83.xml"/><Relationship Id="rId16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5245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8"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144" y="0"/>
            <a:ext cx="12192000" cy="6858000"/>
          </a:xfrm>
          <a:prstGeom prst="rect">
            <a:avLst/>
          </a:prstGeom>
        </p:spPr>
      </p:pic>
      <p:grpSp>
        <p:nvGrpSpPr>
          <p:cNvPr id="4" name="LogoImage" hidden="1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 hidden="1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 hidden="1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30479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5" name="think-cell Slide" r:id="rId17" imgW="572" imgH="588" progId="TCLayout.ActiveDocument.1">
                  <p:embed/>
                </p:oleObj>
              </mc:Choice>
              <mc:Fallback>
                <p:oleObj name="think-cell Slide" r:id="rId17" imgW="572" imgH="58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2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C9F4B9E2-8CBE-4C72-8316-55D330991DC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1139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E771D75-4092-4C08-B152-0A8A51C4AB5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7086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BAF19FD1-F55B-47CA-98C2-847FF06FB46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 hidden="1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118A30D9-833F-440B-AA55-24469A8874C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2"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artnership">
            <a:extLst>
              <a:ext uri="{FF2B5EF4-FFF2-40B4-BE49-F238E27FC236}">
                <a16:creationId xmlns:a16="http://schemas.microsoft.com/office/drawing/2014/main" id="{7C3A32BD-483D-48A2-B0AF-7A522357124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LogoImage" hidden="1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 hidden="1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 hidden="1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9737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0"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1" name="Partnership">
            <a:extLst>
              <a:ext uri="{FF2B5EF4-FFF2-40B4-BE49-F238E27FC236}">
                <a16:creationId xmlns:a16="http://schemas.microsoft.com/office/drawing/2014/main" id="{93A279FD-F954-407E-8068-C22694CA778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6" name="LogoImage" hidden="1">
            <a:extLst>
              <a:ext uri="{FF2B5EF4-FFF2-40B4-BE49-F238E27FC236}">
                <a16:creationId xmlns:a16="http://schemas.microsoft.com/office/drawing/2014/main" id="{417D7FAF-35B8-4173-88FB-739B21C6DEBE}"/>
              </a:ext>
            </a:extLst>
          </p:cNvPr>
          <p:cNvGrpSpPr>
            <a:grpSpLocks noChangeAspect="1"/>
          </p:cNvGrpSpPr>
          <p:nvPr userDrawn="1">
            <p:custDataLst>
              <p:tags r:id="rId4"/>
            </p:custDataLst>
          </p:nvPr>
        </p:nvGrpSpPr>
        <p:grpSpPr bwMode="black">
          <a:xfrm>
            <a:off x="551942" y="481161"/>
            <a:ext cx="1893202" cy="585216"/>
            <a:chOff x="0" y="973"/>
            <a:chExt cx="7680" cy="2374"/>
          </a:xfrm>
        </p:grpSpPr>
        <p:sp>
          <p:nvSpPr>
            <p:cNvPr id="19" name="AutoShape 3" hidden="1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 hidden="1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5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>
                <a:solidFill>
                  <a:schemeClr val="tx1"/>
                </a:solidFill>
                <a:latin typeface="+mn-lt"/>
              </a:rPr>
              <a:t>Any use of this material without specific permission is strictly prohibited</a:t>
            </a:r>
            <a:endParaRPr lang="en-US" sz="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4492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7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1A5E303-71C7-4CBA-843E-F89BEE4870B0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7F39A1E-9559-4F9B-9322-DA821850F2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F180569-9F8A-4CFD-8AEA-3EA78CFEFDB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69A1AA2-18DA-45DB-84E6-54802C0193F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7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9"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1. On-page tracker">
            <a:extLst>
              <a:ext uri="{FF2B5EF4-FFF2-40B4-BE49-F238E27FC236}">
                <a16:creationId xmlns:a16="http://schemas.microsoft.com/office/drawing/2014/main" id="{2CCA1113-D6DE-4306-88BB-3E74C4AA2F5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9399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90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63369B22-0805-4115-8106-351A57E7D4C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943807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9207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5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3109F943-2570-4786-9DDF-D79F8B316D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28788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884725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2" name="1. On-page tracker">
            <a:extLst>
              <a:ext uri="{FF2B5EF4-FFF2-40B4-BE49-F238E27FC236}">
                <a16:creationId xmlns:a16="http://schemas.microsoft.com/office/drawing/2014/main" id="{69CA174A-B3CF-496F-A949-9AB132B7956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224719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9329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6967728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CFC537C1-0243-4328-8607-D7E4669ABA6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8174736" y="89319"/>
            <a:ext cx="3465576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169503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0" name="think-cell Slide" r:id="rId16" imgW="473" imgH="473" progId="TCLayout.ActiveDocument.1">
                  <p:embed/>
                </p:oleObj>
              </mc:Choice>
              <mc:Fallback>
                <p:oleObj name="think-cell Slide" r:id="rId16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172212"/>
            <a:ext cx="7918704" cy="731520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884725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6B54141-9CE9-413A-96EA-6AC5780A43D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9116568" y="89319"/>
            <a:ext cx="2523744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13098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1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2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 hidden="1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29EB75A9-1622-4264-ADA5-F4AA4329A73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 hidden="1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8598FB4-AA74-4A03-9184-C871CF56BAA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4478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4"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artnership">
            <a:extLst>
              <a:ext uri="{FF2B5EF4-FFF2-40B4-BE49-F238E27FC236}">
                <a16:creationId xmlns:a16="http://schemas.microsoft.com/office/drawing/2014/main" id="{FCA4B8D5-471D-4239-A62C-7BEFF7AC42F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LogoImage" hidden="1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 hidden="1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 hidden="1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7ACB1E33-E5FF-447C-86C8-D2AD164B7EF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A017FC45-BFA7-4FE7-9F1F-9561D7B0EF6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10F96B25-8621-4D4C-8F08-2DA28487B5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6023FD6-0A46-4B41-8F49-E0D6485106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7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21EBF74E-7681-4FD1-8312-F1969708C2B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7036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1"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 hidden="1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8" name="1. On-page tracker">
            <a:extLst>
              <a:ext uri="{FF2B5EF4-FFF2-40B4-BE49-F238E27FC236}">
                <a16:creationId xmlns:a16="http://schemas.microsoft.com/office/drawing/2014/main" id="{EBEB0180-CF25-470E-8580-7356ED77BB1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69291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1870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3" name="think-cell Slide" r:id="rId17" imgW="413" imgH="416" progId="TCLayout.ActiveDocument.1">
                  <p:embed/>
                </p:oleObj>
              </mc:Choice>
              <mc:Fallback>
                <p:oleObj name="think-cell Slide" r:id="rId17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 hidden="1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54736" y="17221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554736" y="884725"/>
            <a:ext cx="5065776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B331A9DA-3A3F-418C-8927-1C2B40DBB88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60546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tags" Target="../tags/tag11.xml"/><Relationship Id="rId39" Type="http://schemas.openxmlformats.org/officeDocument/2006/relationships/tags" Target="../tags/tag24.xml"/><Relationship Id="rId21" Type="http://schemas.openxmlformats.org/officeDocument/2006/relationships/tags" Target="../tags/tag6.xml"/><Relationship Id="rId34" Type="http://schemas.openxmlformats.org/officeDocument/2006/relationships/tags" Target="../tags/tag19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tags" Target="../tags/tag5.xml"/><Relationship Id="rId29" Type="http://schemas.openxmlformats.org/officeDocument/2006/relationships/tags" Target="../tags/tag14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32" Type="http://schemas.openxmlformats.org/officeDocument/2006/relationships/tags" Target="../tags/tag17.xml"/><Relationship Id="rId37" Type="http://schemas.openxmlformats.org/officeDocument/2006/relationships/tags" Target="../tags/tag22.xml"/><Relationship Id="rId40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8.xml"/><Relationship Id="rId28" Type="http://schemas.openxmlformats.org/officeDocument/2006/relationships/tags" Target="../tags/tag13.xml"/><Relationship Id="rId36" Type="http://schemas.openxmlformats.org/officeDocument/2006/relationships/tags" Target="../tags/tag2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31" Type="http://schemas.openxmlformats.org/officeDocument/2006/relationships/tags" Target="../tags/tag1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7.xml"/><Relationship Id="rId27" Type="http://schemas.openxmlformats.org/officeDocument/2006/relationships/tags" Target="../tags/tag12.xml"/><Relationship Id="rId30" Type="http://schemas.openxmlformats.org/officeDocument/2006/relationships/tags" Target="../tags/tag15.xml"/><Relationship Id="rId35" Type="http://schemas.openxmlformats.org/officeDocument/2006/relationships/tags" Target="../tags/tag20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tags" Target="../tags/tag10.xml"/><Relationship Id="rId33" Type="http://schemas.openxmlformats.org/officeDocument/2006/relationships/tags" Target="../tags/tag18.xml"/><Relationship Id="rId38" Type="http://schemas.openxmlformats.org/officeDocument/2006/relationships/tags" Target="../tags/tag2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9" Type="http://schemas.openxmlformats.org/officeDocument/2006/relationships/tags" Target="../tags/tag160.xml"/><Relationship Id="rId21" Type="http://schemas.openxmlformats.org/officeDocument/2006/relationships/tags" Target="../tags/tag142.xml"/><Relationship Id="rId34" Type="http://schemas.openxmlformats.org/officeDocument/2006/relationships/tags" Target="../tags/tag155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10.v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45.xml"/><Relationship Id="rId32" Type="http://schemas.openxmlformats.org/officeDocument/2006/relationships/tags" Target="../tags/tag153.xml"/><Relationship Id="rId37" Type="http://schemas.openxmlformats.org/officeDocument/2006/relationships/tags" Target="../tags/tag158.xml"/><Relationship Id="rId40" Type="http://schemas.openxmlformats.org/officeDocument/2006/relationships/oleObject" Target="../embeddings/oleObject10.bin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36" Type="http://schemas.openxmlformats.org/officeDocument/2006/relationships/tags" Target="../tags/tag157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0.xml"/><Relationship Id="rId31" Type="http://schemas.openxmlformats.org/officeDocument/2006/relationships/tags" Target="../tags/tag15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tags" Target="../tags/tag156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tags" Target="../tags/tag154.xml"/><Relationship Id="rId38" Type="http://schemas.openxmlformats.org/officeDocument/2006/relationships/tags" Target="../tags/tag1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3738984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6" name="think-cell Slide" r:id="rId40" imgW="413" imgH="416" progId="TCLayout.ActiveDocument.1">
                  <p:embed/>
                </p:oleObj>
              </mc:Choice>
              <mc:Fallback>
                <p:oleObj name="think-cell Slide" r:id="rId40" imgW="413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60" r:id="rId7"/>
    <p:sldLayoutId id="2147483856" r:id="rId8"/>
    <p:sldLayoutId id="2147483805" r:id="rId9"/>
    <p:sldLayoutId id="2147483806" r:id="rId10"/>
    <p:sldLayoutId id="2147483882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9193625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6"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 hidden="1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300983" y="3275405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81" r:id="rId11"/>
    <p:sldLayoutId id="2147483880" r:id="rId12"/>
    <p:sldLayoutId id="2147483877" r:id="rId13"/>
    <p:sldLayoutId id="2147483878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71.xml"/><Relationship Id="rId7" Type="http://schemas.openxmlformats.org/officeDocument/2006/relationships/image" Target="../media/image7.emf"/><Relationship Id="rId2" Type="http://schemas.openxmlformats.org/officeDocument/2006/relationships/tags" Target="../tags/tag270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8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3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17.xml"/><Relationship Id="rId1" Type="http://schemas.openxmlformats.org/officeDocument/2006/relationships/vmlDrawing" Target="../drawings/vmlDrawing25.vml"/><Relationship Id="rId6" Type="http://schemas.openxmlformats.org/officeDocument/2006/relationships/tags" Target="../tags/tag321.xml"/><Relationship Id="rId11" Type="http://schemas.openxmlformats.org/officeDocument/2006/relationships/image" Target="../media/image20.png"/><Relationship Id="rId5" Type="http://schemas.openxmlformats.org/officeDocument/2006/relationships/tags" Target="../tags/tag320.xml"/><Relationship Id="rId10" Type="http://schemas.openxmlformats.org/officeDocument/2006/relationships/image" Target="../media/image7.emf"/><Relationship Id="rId4" Type="http://schemas.openxmlformats.org/officeDocument/2006/relationships/tags" Target="../tags/tag319.xml"/><Relationship Id="rId9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32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22.xml"/><Relationship Id="rId1" Type="http://schemas.openxmlformats.org/officeDocument/2006/relationships/vmlDrawing" Target="../drawings/vmlDrawing26.v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10" Type="http://schemas.openxmlformats.org/officeDocument/2006/relationships/image" Target="../media/image7.emf"/><Relationship Id="rId4" Type="http://schemas.openxmlformats.org/officeDocument/2006/relationships/tags" Target="../tags/tag324.xml"/><Relationship Id="rId9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32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327.xml"/><Relationship Id="rId1" Type="http://schemas.openxmlformats.org/officeDocument/2006/relationships/vmlDrawing" Target="../drawings/vmlDrawing2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0.xml"/><Relationship Id="rId10" Type="http://schemas.openxmlformats.org/officeDocument/2006/relationships/image" Target="../media/image21.png"/><Relationship Id="rId4" Type="http://schemas.openxmlformats.org/officeDocument/2006/relationships/tags" Target="../tags/tag329.xml"/><Relationship Id="rId9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332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331.xml"/><Relationship Id="rId1" Type="http://schemas.openxmlformats.org/officeDocument/2006/relationships/vmlDrawing" Target="../drawings/vmlDrawing28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4.xml"/><Relationship Id="rId4" Type="http://schemas.openxmlformats.org/officeDocument/2006/relationships/tags" Target="../tags/tag333.xml"/><Relationship Id="rId9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33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3.svg"/><Relationship Id="rId2" Type="http://schemas.openxmlformats.org/officeDocument/2006/relationships/tags" Target="../tags/tag335.xml"/><Relationship Id="rId1" Type="http://schemas.openxmlformats.org/officeDocument/2006/relationships/vmlDrawing" Target="../drawings/vmlDrawing29.vml"/><Relationship Id="rId6" Type="http://schemas.openxmlformats.org/officeDocument/2006/relationships/tags" Target="../tags/tag339.xml"/><Relationship Id="rId11" Type="http://schemas.openxmlformats.org/officeDocument/2006/relationships/image" Target="../media/image22.png"/><Relationship Id="rId5" Type="http://schemas.openxmlformats.org/officeDocument/2006/relationships/tags" Target="../tags/tag338.xml"/><Relationship Id="rId10" Type="http://schemas.openxmlformats.org/officeDocument/2006/relationships/image" Target="../media/image7.emf"/><Relationship Id="rId4" Type="http://schemas.openxmlformats.org/officeDocument/2006/relationships/tags" Target="../tags/tag337.xml"/><Relationship Id="rId9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274.xml"/><Relationship Id="rId7" Type="http://schemas.openxmlformats.org/officeDocument/2006/relationships/image" Target="../media/image7.emf"/><Relationship Id="rId2" Type="http://schemas.openxmlformats.org/officeDocument/2006/relationships/tags" Target="../tags/tag27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77.xml"/><Relationship Id="rId7" Type="http://schemas.openxmlformats.org/officeDocument/2006/relationships/image" Target="../media/image7.emf"/><Relationship Id="rId2" Type="http://schemas.openxmlformats.org/officeDocument/2006/relationships/tags" Target="../tags/tag27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8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80.xml"/><Relationship Id="rId7" Type="http://schemas.openxmlformats.org/officeDocument/2006/relationships/image" Target="../media/image7.emf"/><Relationship Id="rId2" Type="http://schemas.openxmlformats.org/officeDocument/2006/relationships/tags" Target="../tags/tag27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0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88.xml"/><Relationship Id="rId13" Type="http://schemas.openxmlformats.org/officeDocument/2006/relationships/image" Target="../media/image7.emf"/><Relationship Id="rId18" Type="http://schemas.openxmlformats.org/officeDocument/2006/relationships/image" Target="../media/image16.png"/><Relationship Id="rId3" Type="http://schemas.openxmlformats.org/officeDocument/2006/relationships/tags" Target="../tags/tag283.xml"/><Relationship Id="rId21" Type="http://schemas.openxmlformats.org/officeDocument/2006/relationships/image" Target="../media/image19.svg"/><Relationship Id="rId7" Type="http://schemas.openxmlformats.org/officeDocument/2006/relationships/tags" Target="../tags/tag287.xml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15.svg"/><Relationship Id="rId2" Type="http://schemas.openxmlformats.org/officeDocument/2006/relationships/tags" Target="../tags/tag28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22.vml"/><Relationship Id="rId6" Type="http://schemas.openxmlformats.org/officeDocument/2006/relationships/tags" Target="../tags/tag2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85.xml"/><Relationship Id="rId15" Type="http://schemas.openxmlformats.org/officeDocument/2006/relationships/image" Target="../media/image13.svg"/><Relationship Id="rId10" Type="http://schemas.openxmlformats.org/officeDocument/2006/relationships/tags" Target="../tags/tag290.xml"/><Relationship Id="rId19" Type="http://schemas.openxmlformats.org/officeDocument/2006/relationships/image" Target="../media/image17.svg"/><Relationship Id="rId4" Type="http://schemas.openxmlformats.org/officeDocument/2006/relationships/tags" Target="../tags/tag284.xml"/><Relationship Id="rId9" Type="http://schemas.openxmlformats.org/officeDocument/2006/relationships/tags" Target="../tags/tag289.xml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97.xml"/><Relationship Id="rId13" Type="http://schemas.openxmlformats.org/officeDocument/2006/relationships/image" Target="../media/image7.emf"/><Relationship Id="rId18" Type="http://schemas.openxmlformats.org/officeDocument/2006/relationships/image" Target="../media/image16.png"/><Relationship Id="rId3" Type="http://schemas.openxmlformats.org/officeDocument/2006/relationships/tags" Target="../tags/tag292.xml"/><Relationship Id="rId21" Type="http://schemas.openxmlformats.org/officeDocument/2006/relationships/image" Target="../media/image19.svg"/><Relationship Id="rId7" Type="http://schemas.openxmlformats.org/officeDocument/2006/relationships/tags" Target="../tags/tag296.xml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15.svg"/><Relationship Id="rId2" Type="http://schemas.openxmlformats.org/officeDocument/2006/relationships/tags" Target="../tags/tag29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23.vml"/><Relationship Id="rId6" Type="http://schemas.openxmlformats.org/officeDocument/2006/relationships/tags" Target="../tags/tag29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94.xml"/><Relationship Id="rId15" Type="http://schemas.openxmlformats.org/officeDocument/2006/relationships/image" Target="../media/image13.svg"/><Relationship Id="rId10" Type="http://schemas.openxmlformats.org/officeDocument/2006/relationships/tags" Target="../tags/tag299.xml"/><Relationship Id="rId19" Type="http://schemas.openxmlformats.org/officeDocument/2006/relationships/image" Target="../media/image17.svg"/><Relationship Id="rId4" Type="http://schemas.openxmlformats.org/officeDocument/2006/relationships/tags" Target="../tags/tag293.xml"/><Relationship Id="rId9" Type="http://schemas.openxmlformats.org/officeDocument/2006/relationships/tags" Target="../tags/tag298.xml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13" Type="http://schemas.openxmlformats.org/officeDocument/2006/relationships/tags" Target="../tags/tag311.xml"/><Relationship Id="rId18" Type="http://schemas.openxmlformats.org/officeDocument/2006/relationships/tags" Target="../tags/tag316.xml"/><Relationship Id="rId3" Type="http://schemas.openxmlformats.org/officeDocument/2006/relationships/tags" Target="../tags/tag301.xml"/><Relationship Id="rId21" Type="http://schemas.openxmlformats.org/officeDocument/2006/relationships/oleObject" Target="../embeddings/oleObject22.bin"/><Relationship Id="rId7" Type="http://schemas.openxmlformats.org/officeDocument/2006/relationships/tags" Target="../tags/tag305.xml"/><Relationship Id="rId12" Type="http://schemas.openxmlformats.org/officeDocument/2006/relationships/tags" Target="../tags/tag310.xml"/><Relationship Id="rId17" Type="http://schemas.openxmlformats.org/officeDocument/2006/relationships/tags" Target="../tags/tag315.xml"/><Relationship Id="rId2" Type="http://schemas.openxmlformats.org/officeDocument/2006/relationships/tags" Target="../tags/tag300.xml"/><Relationship Id="rId16" Type="http://schemas.openxmlformats.org/officeDocument/2006/relationships/tags" Target="../tags/tag314.xml"/><Relationship Id="rId20" Type="http://schemas.openxmlformats.org/officeDocument/2006/relationships/notesSlide" Target="../notesSlides/notesSlide1.xml"/><Relationship Id="rId1" Type="http://schemas.openxmlformats.org/officeDocument/2006/relationships/vmlDrawing" Target="../drawings/vmlDrawing24.vml"/><Relationship Id="rId6" Type="http://schemas.openxmlformats.org/officeDocument/2006/relationships/tags" Target="../tags/tag304.xml"/><Relationship Id="rId11" Type="http://schemas.openxmlformats.org/officeDocument/2006/relationships/tags" Target="../tags/tag309.xml"/><Relationship Id="rId5" Type="http://schemas.openxmlformats.org/officeDocument/2006/relationships/tags" Target="../tags/tag303.xml"/><Relationship Id="rId15" Type="http://schemas.openxmlformats.org/officeDocument/2006/relationships/tags" Target="../tags/tag313.xml"/><Relationship Id="rId10" Type="http://schemas.openxmlformats.org/officeDocument/2006/relationships/tags" Target="../tags/tag30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02.xml"/><Relationship Id="rId9" Type="http://schemas.openxmlformats.org/officeDocument/2006/relationships/tags" Target="../tags/tag307.xml"/><Relationship Id="rId14" Type="http://schemas.openxmlformats.org/officeDocument/2006/relationships/tags" Target="../tags/tag312.xml"/><Relationship Id="rId2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B434660-1261-48E5-8933-EB94877B9D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err="1"/>
              <a:t>Rushhour</a:t>
            </a:r>
            <a:endParaRPr lang="en-US" dirty="0"/>
          </a:p>
        </p:txBody>
      </p:sp>
      <p:pic>
        <p:nvPicPr>
          <p:cNvPr id="7" name="Picture 307" descr="https://theorie.mprog.nl/course/cases/Rush%20Hour/Rushhour6x6_1.jpg">
            <a:extLst>
              <a:ext uri="{FF2B5EF4-FFF2-40B4-BE49-F238E27FC236}">
                <a16:creationId xmlns:a16="http://schemas.microsoft.com/office/drawing/2014/main" id="{50B22BD6-DD88-49C1-A705-FBD4EA1D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489393"/>
            <a:ext cx="45339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15">
            <a:extLst>
              <a:ext uri="{FF2B5EF4-FFF2-40B4-BE49-F238E27FC236}">
                <a16:creationId xmlns:a16="http://schemas.microsoft.com/office/drawing/2014/main" id="{C4C4037A-8105-A34D-974E-4796E4E2733C}"/>
              </a:ext>
            </a:extLst>
          </p:cNvPr>
          <p:cNvSpPr txBox="1"/>
          <p:nvPr/>
        </p:nvSpPr>
        <p:spPr>
          <a:xfrm>
            <a:off x="573689" y="5193353"/>
            <a:ext cx="2514600" cy="123110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400" dirty="0"/>
              <a:t>Bart </a:t>
            </a:r>
            <a:r>
              <a:rPr lang="en-US" sz="1400" dirty="0" err="1"/>
              <a:t>Zeeuw</a:t>
            </a:r>
            <a:r>
              <a:rPr lang="en-US" sz="1400" dirty="0"/>
              <a:t> van der </a:t>
            </a:r>
            <a:r>
              <a:rPr lang="en-US" sz="1400" dirty="0" err="1"/>
              <a:t>Laan</a:t>
            </a:r>
            <a:endParaRPr lang="en-US" sz="1400" dirty="0"/>
          </a:p>
          <a:p>
            <a:pPr marL="3175" lvl="1" indent="0">
              <a:buNone/>
            </a:pPr>
            <a:r>
              <a:rPr lang="en-US" sz="1400" dirty="0"/>
              <a:t>Paloma van </a:t>
            </a:r>
            <a:r>
              <a:rPr lang="en-US" sz="1400" dirty="0" err="1"/>
              <a:t>Moerkerken</a:t>
            </a:r>
            <a:endParaRPr lang="en-US" sz="1400" dirty="0"/>
          </a:p>
          <a:p>
            <a:pPr marL="3175" lvl="1" indent="0">
              <a:buNone/>
            </a:pPr>
            <a:r>
              <a:rPr lang="en-US" sz="1400" dirty="0"/>
              <a:t>Floor </a:t>
            </a:r>
            <a:r>
              <a:rPr lang="en-US" sz="1400" dirty="0" err="1"/>
              <a:t>Berkhout</a:t>
            </a:r>
            <a:endParaRPr lang="en-US" sz="1400" dirty="0"/>
          </a:p>
          <a:p>
            <a:pPr marL="3175" lvl="1" indent="0">
              <a:buNone/>
            </a:pPr>
            <a:endParaRPr lang="en-US" sz="1400" dirty="0"/>
          </a:p>
          <a:p>
            <a:pPr marL="3175" lvl="1" indent="0">
              <a:buNone/>
            </a:pPr>
            <a:r>
              <a:rPr lang="en-US" sz="1400" dirty="0"/>
              <a:t>Commit4life</a:t>
            </a:r>
          </a:p>
        </p:txBody>
      </p:sp>
    </p:spTree>
    <p:extLst>
      <p:ext uri="{BB962C8B-B14F-4D97-AF65-F5344CB8AC3E}">
        <p14:creationId xmlns:p14="http://schemas.microsoft.com/office/powerpoint/2010/main" val="133245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1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test</a:t>
            </a:r>
          </a:p>
        </p:txBody>
      </p: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555152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51612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fbeelding 10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90BA738-D4CF-5E48-BF6A-F51E4203E03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127" t="8410" r="8699" b="4410"/>
          <a:stretch/>
        </p:blipFill>
        <p:spPr>
          <a:xfrm>
            <a:off x="337625" y="1862975"/>
            <a:ext cx="7216721" cy="4523757"/>
          </a:xfrm>
          <a:prstGeom prst="rect">
            <a:avLst/>
          </a:prstGeom>
        </p:spPr>
      </p:pic>
      <p:sp>
        <p:nvSpPr>
          <p:cNvPr id="36" name="TextBox 7">
            <a:extLst>
              <a:ext uri="{FF2B5EF4-FFF2-40B4-BE49-F238E27FC236}">
                <a16:creationId xmlns:a16="http://schemas.microsoft.com/office/drawing/2014/main" id="{F0CA991D-8E85-BC44-B249-606E27E1B209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To compare the lower and upper bound with the random advanced algorithm, breadth-first and depth-first.</a:t>
            </a:r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</p:txBody>
      </p:sp>
      <p:sp>
        <p:nvSpPr>
          <p:cNvPr id="37" name="TextBox 46">
            <a:extLst>
              <a:ext uri="{FF2B5EF4-FFF2-40B4-BE49-F238E27FC236}">
                <a16:creationId xmlns:a16="http://schemas.microsoft.com/office/drawing/2014/main" id="{A2547DEF-4F05-584C-A124-D6E3E623A802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Board 6x6 game 1</a:t>
            </a:r>
            <a:endParaRPr lang="en-US" dirty="0">
              <a:cs typeface="+mn-cs"/>
            </a:endParaRPr>
          </a:p>
        </p:txBody>
      </p:sp>
      <p:sp>
        <p:nvSpPr>
          <p:cNvPr id="38" name="Arrow: Chevron 33">
            <a:extLst>
              <a:ext uri="{FF2B5EF4-FFF2-40B4-BE49-F238E27FC236}">
                <a16:creationId xmlns:a16="http://schemas.microsoft.com/office/drawing/2014/main" id="{7C49D249-B153-2747-A55E-1FDA1DDB6EDB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9" name="TextBox 47">
            <a:extLst>
              <a:ext uri="{FF2B5EF4-FFF2-40B4-BE49-F238E27FC236}">
                <a16:creationId xmlns:a16="http://schemas.microsoft.com/office/drawing/2014/main" id="{2433767E-AC60-B442-AECC-6DF5EC86FFAD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5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8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8B3850A2-5C2A-9543-9D4E-372DC16D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56236"/>
              </p:ext>
            </p:extLst>
          </p:nvPr>
        </p:nvGraphicFramePr>
        <p:xfrm>
          <a:off x="554736" y="1996721"/>
          <a:ext cx="2503346" cy="43254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03346">
                  <a:extLst>
                    <a:ext uri="{9D8B030D-6E8A-4147-A177-3AD203B41FA5}">
                      <a16:colId xmlns:a16="http://schemas.microsoft.com/office/drawing/2014/main" val="3997698673"/>
                    </a:ext>
                  </a:extLst>
                </a:gridCol>
              </a:tblGrid>
              <a:tr h="879214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/>
                        <a:t>Algorithms</a:t>
                      </a:r>
                      <a:endParaRPr lang="nl-NL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159958423"/>
                  </a:ext>
                </a:extLst>
              </a:tr>
              <a:tr h="8615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Random </a:t>
                      </a:r>
                      <a:r>
                        <a:rPr lang="nl-NL" sz="1700" dirty="0" err="1"/>
                        <a:t>algorithm</a:t>
                      </a:r>
                      <a:endParaRPr lang="nl-NL" sz="1700" dirty="0"/>
                    </a:p>
                    <a:p>
                      <a:pPr algn="ctr"/>
                      <a:r>
                        <a:rPr lang="nl-NL" sz="1700" dirty="0"/>
                        <a:t>1000x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559073262"/>
                  </a:ext>
                </a:extLst>
              </a:tr>
              <a:tr h="8615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Advanced random 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606027221"/>
                  </a:ext>
                </a:extLst>
              </a:tr>
              <a:tr h="8615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Depth-first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062651987"/>
                  </a:ext>
                </a:extLst>
              </a:tr>
              <a:tr h="861555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/>
                        <a:t>Breadth</a:t>
                      </a:r>
                      <a:r>
                        <a:rPr lang="nl-NL" sz="1700" dirty="0"/>
                        <a:t>-first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752041919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32244ED1-B832-8F4D-8C95-A18D08AB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75302"/>
              </p:ext>
            </p:extLst>
          </p:nvPr>
        </p:nvGraphicFramePr>
        <p:xfrm>
          <a:off x="3291785" y="1997061"/>
          <a:ext cx="8128002" cy="43028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534403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94363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823343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51066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85761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31276372"/>
                    </a:ext>
                  </a:extLst>
                </a:gridCol>
              </a:tblGrid>
              <a:tr h="872836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Moves</a:t>
                      </a:r>
                    </a:p>
                    <a:p>
                      <a:pPr algn="ctr"/>
                      <a:r>
                        <a:rPr lang="nl-NL" sz="1200" dirty="0" err="1"/>
                        <a:t>Lower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bound</a:t>
                      </a:r>
                      <a:r>
                        <a:rPr lang="nl-NL" sz="1200" dirty="0"/>
                        <a:t>, in case of.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Time </a:t>
                      </a:r>
                      <a:r>
                        <a:rPr lang="nl-NL" sz="1200" dirty="0" err="1"/>
                        <a:t>Lower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bound</a:t>
                      </a:r>
                      <a:r>
                        <a:rPr lang="nl-NL" sz="1200" dirty="0"/>
                        <a:t>, in case of.</a:t>
                      </a:r>
                    </a:p>
                    <a:p>
                      <a:pPr algn="ctr"/>
                      <a:r>
                        <a:rPr lang="nl-NL" sz="1200" dirty="0" err="1"/>
                        <a:t>seconds</a:t>
                      </a:r>
                      <a:endParaRPr lang="nl-NL" sz="12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/>
                        <a:t>Average</a:t>
                      </a:r>
                      <a:r>
                        <a:rPr lang="nl-NL" sz="1700" dirty="0"/>
                        <a:t> moves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/>
                        <a:t>Average</a:t>
                      </a:r>
                      <a:r>
                        <a:rPr lang="nl-NL" sz="1700" dirty="0"/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/>
                        <a:t>seconden</a:t>
                      </a:r>
                      <a:endParaRPr lang="nl-NL" sz="12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700" dirty="0" err="1"/>
                        <a:t>Upper</a:t>
                      </a:r>
                      <a:r>
                        <a:rPr lang="nl-NL" sz="1700" dirty="0"/>
                        <a:t> </a:t>
                      </a:r>
                      <a:r>
                        <a:rPr lang="nl-NL" sz="1700" dirty="0" err="1"/>
                        <a:t>bound</a:t>
                      </a:r>
                      <a:r>
                        <a:rPr lang="nl-NL" sz="1700" dirty="0"/>
                        <a:t> moves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 err="1"/>
                        <a:t>Upper</a:t>
                      </a:r>
                      <a:r>
                        <a:rPr lang="nl-NL" sz="1700" dirty="0"/>
                        <a:t> </a:t>
                      </a:r>
                      <a:r>
                        <a:rPr lang="nl-NL" sz="1700" dirty="0" err="1"/>
                        <a:t>bound</a:t>
                      </a:r>
                      <a:r>
                        <a:rPr lang="nl-NL" sz="1700" dirty="0"/>
                        <a:t> time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minutes</a:t>
                      </a:r>
                      <a:endParaRPr lang="nl-NL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984425828"/>
                  </a:ext>
                </a:extLst>
              </a:tr>
              <a:tr h="85300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314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14392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27.12</a:t>
                      </a:r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114266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3.486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574516845"/>
                  </a:ext>
                </a:extLst>
              </a:tr>
              <a:tr h="85300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-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-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737154166"/>
                  </a:ext>
                </a:extLst>
              </a:tr>
              <a:tr h="853003">
                <a:tc>
                  <a:txBody>
                    <a:bodyPr/>
                    <a:lstStyle/>
                    <a:p>
                      <a:pPr algn="ctr"/>
                      <a:r>
                        <a:rPr lang="nl-NL" sz="1700" dirty="0"/>
                        <a:t>185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1.439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86360118"/>
                  </a:ext>
                </a:extLst>
              </a:tr>
              <a:tr h="8530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1.413</a:t>
                      </a:r>
                    </a:p>
                    <a:p>
                      <a:endParaRPr lang="nl-NL" sz="1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endParaRPr lang="nl-NL" sz="1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636006481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cxnSp>
        <p:nvCxnSpPr>
          <p:cNvPr id="51" name="LineBasicDefault 16">
            <a:extLst>
              <a:ext uri="{FF2B5EF4-FFF2-40B4-BE49-F238E27FC236}">
                <a16:creationId xmlns:a16="http://schemas.microsoft.com/office/drawing/2014/main" id="{E3D79708-299C-5C4E-9B14-5F0ADC4B4667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565988" y="1737360"/>
            <a:ext cx="11071276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Board 6x6, game 1</a:t>
            </a:r>
            <a:endParaRPr lang="en-US" dirty="0"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939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Comparison of the algorithms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53" name="TextBox 46">
            <a:extLst>
              <a:ext uri="{FF2B5EF4-FFF2-40B4-BE49-F238E27FC236}">
                <a16:creationId xmlns:a16="http://schemas.microsoft.com/office/drawing/2014/main" id="{5CC24B52-0F97-6748-94D1-D388CAC91476}"/>
              </a:ext>
            </a:extLst>
          </p:cNvPr>
          <p:cNvSpPr txBox="1"/>
          <p:nvPr/>
        </p:nvSpPr>
        <p:spPr>
          <a:xfrm>
            <a:off x="565988" y="1350840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Board 6x6, game 1</a:t>
            </a:r>
            <a:endParaRPr lang="en-US" dirty="0">
              <a:cs typeface="+mn-cs"/>
            </a:endParaRPr>
          </a:p>
        </p:txBody>
      </p:sp>
      <p:pic>
        <p:nvPicPr>
          <p:cNvPr id="10" name="Afbeelding 9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D2965EAB-8C53-BB44-9340-C7BCA207706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188" t="7924" r="8569" b="4445"/>
          <a:stretch/>
        </p:blipFill>
        <p:spPr>
          <a:xfrm>
            <a:off x="3013710" y="1350840"/>
            <a:ext cx="6162261" cy="503582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0850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4"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DE0AC30-1B60-274B-8574-A98928F04B13}"/>
              </a:ext>
            </a:extLst>
          </p:cNvPr>
          <p:cNvSpPr txBox="1"/>
          <p:nvPr/>
        </p:nvSpPr>
        <p:spPr>
          <a:xfrm>
            <a:off x="10338619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959602F9-2A57-5C45-9C18-8DB54038F495}"/>
              </a:ext>
            </a:extLst>
          </p:cNvPr>
          <p:cNvSpPr txBox="1"/>
          <p:nvPr/>
        </p:nvSpPr>
        <p:spPr>
          <a:xfrm>
            <a:off x="10766323" y="1194619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3" name="Punthaak 2">
            <a:extLst>
              <a:ext uri="{FF2B5EF4-FFF2-40B4-BE49-F238E27FC236}">
                <a16:creationId xmlns:a16="http://schemas.microsoft.com/office/drawing/2014/main" id="{DA8A12E6-D059-EB44-9087-26BBB60BFF6F}"/>
              </a:ext>
            </a:extLst>
          </p:cNvPr>
          <p:cNvSpPr/>
          <p:nvPr/>
        </p:nvSpPr>
        <p:spPr>
          <a:xfrm>
            <a:off x="554736" y="1643270"/>
            <a:ext cx="304800" cy="212034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176521B-E67B-8B48-A3F9-E2B5AAEF7365}"/>
              </a:ext>
            </a:extLst>
          </p:cNvPr>
          <p:cNvSpPr txBox="1"/>
          <p:nvPr/>
        </p:nvSpPr>
        <p:spPr>
          <a:xfrm>
            <a:off x="1099929" y="1616766"/>
            <a:ext cx="8521149" cy="35780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/>
              <a:t>Visual </a:t>
            </a:r>
            <a:r>
              <a:rPr lang="nl-NL" sz="1600" dirty="0" err="1"/>
              <a:t>overview</a:t>
            </a:r>
            <a:r>
              <a:rPr lang="nl-NL" sz="1600" dirty="0"/>
              <a:t>	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Tree </a:t>
            </a:r>
            <a:r>
              <a:rPr lang="nl-NL" sz="1600" dirty="0" err="1"/>
              <a:t>graph</a:t>
            </a:r>
            <a:r>
              <a:rPr lang="nl-NL" sz="1600" dirty="0"/>
              <a:t> of state </a:t>
            </a:r>
            <a:r>
              <a:rPr lang="nl-NL" sz="1600" dirty="0" err="1"/>
              <a:t>space</a:t>
            </a:r>
            <a:r>
              <a:rPr lang="nl-NL" sz="1600" dirty="0"/>
              <a:t> per game</a:t>
            </a:r>
          </a:p>
        </p:txBody>
      </p:sp>
      <p:sp>
        <p:nvSpPr>
          <p:cNvPr id="15" name="Punthaak 14">
            <a:extLst>
              <a:ext uri="{FF2B5EF4-FFF2-40B4-BE49-F238E27FC236}">
                <a16:creationId xmlns:a16="http://schemas.microsoft.com/office/drawing/2014/main" id="{FEE937D8-E480-6547-8086-868A2AC45423}"/>
              </a:ext>
            </a:extLst>
          </p:cNvPr>
          <p:cNvSpPr/>
          <p:nvPr/>
        </p:nvSpPr>
        <p:spPr>
          <a:xfrm>
            <a:off x="554736" y="2266122"/>
            <a:ext cx="304800" cy="212034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89A6F80-5B7F-5545-8A49-CBBDD890DE33}"/>
              </a:ext>
            </a:extLst>
          </p:cNvPr>
          <p:cNvSpPr txBox="1"/>
          <p:nvPr/>
        </p:nvSpPr>
        <p:spPr>
          <a:xfrm>
            <a:off x="1099929" y="2239618"/>
            <a:ext cx="4002157" cy="35780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/>
              <a:t>Geheugengebruik als vergelijkend gegeven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8785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76F54E3D-C394-43F5-94DF-57C91DCE5943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4248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8"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76F54E3D-C394-43F5-94DF-57C91DCE5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69DD848-BA36-4944-890D-C8A414B13F9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72049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C1879D-724A-4234-ACE3-BCCF5C27BE47}"/>
              </a:ext>
            </a:extLst>
          </p:cNvPr>
          <p:cNvSpPr/>
          <p:nvPr/>
        </p:nvSpPr>
        <p:spPr>
          <a:xfrm>
            <a:off x="5117328" y="4701804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A905115-AB81-4330-B94F-B3C1DC416EAC}"/>
              </a:ext>
            </a:extLst>
          </p:cNvPr>
          <p:cNvSpPr/>
          <p:nvPr/>
        </p:nvSpPr>
        <p:spPr>
          <a:xfrm>
            <a:off x="6749943" y="4172373"/>
            <a:ext cx="1634437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2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2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4A6F413-45A0-42F6-8658-C57FBDEC465F}"/>
              </a:ext>
            </a:extLst>
          </p:cNvPr>
          <p:cNvSpPr/>
          <p:nvPr/>
        </p:nvSpPr>
        <p:spPr>
          <a:xfrm>
            <a:off x="8386764" y="3636458"/>
            <a:ext cx="1619250" cy="530730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D9CB54C-6A46-4F0B-92B1-F6060C72E410}"/>
              </a:ext>
            </a:extLst>
          </p:cNvPr>
          <p:cNvSpPr/>
          <p:nvPr/>
        </p:nvSpPr>
        <p:spPr>
          <a:xfrm>
            <a:off x="10016528" y="3106152"/>
            <a:ext cx="1627218" cy="524393"/>
          </a:xfrm>
          <a:custGeom>
            <a:avLst/>
            <a:gdLst>
              <a:gd name="connsiteX0" fmla="*/ 0 w 2157038"/>
              <a:gd name="connsiteY0" fmla="*/ 528069 h 524392"/>
              <a:gd name="connsiteX1" fmla="*/ 0 w 2157038"/>
              <a:gd name="connsiteY1" fmla="*/ 0 h 524392"/>
              <a:gd name="connsiteX2" fmla="*/ 2161471 w 2157038"/>
              <a:gd name="connsiteY2" fmla="*/ 0 h 5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038" h="524392">
                <a:moveTo>
                  <a:pt x="0" y="528069"/>
                </a:moveTo>
                <a:lnTo>
                  <a:pt x="0" y="0"/>
                </a:lnTo>
                <a:lnTo>
                  <a:pt x="2161471" y="0"/>
                </a:lnTo>
              </a:path>
            </a:pathLst>
          </a:custGeom>
          <a:noFill/>
          <a:ln w="12700" cap="sq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5EB0077-A04A-4361-AE13-C6B0944390AB}"/>
              </a:ext>
            </a:extLst>
          </p:cNvPr>
          <p:cNvSpPr>
            <a:spLocks noChangeAspect="1"/>
          </p:cNvSpPr>
          <p:nvPr/>
        </p:nvSpPr>
        <p:spPr>
          <a:xfrm>
            <a:off x="5727203" y="4025236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D58BE76-B33A-4F03-B69B-D0A6E96DD224}"/>
              </a:ext>
            </a:extLst>
          </p:cNvPr>
          <p:cNvSpPr>
            <a:spLocks noChangeAspect="1"/>
          </p:cNvSpPr>
          <p:nvPr/>
        </p:nvSpPr>
        <p:spPr>
          <a:xfrm>
            <a:off x="7363427" y="3475627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A4489-02CC-4760-BC7B-DA62AE90DA97}"/>
              </a:ext>
            </a:extLst>
          </p:cNvPr>
          <p:cNvSpPr txBox="1"/>
          <p:nvPr/>
        </p:nvSpPr>
        <p:spPr>
          <a:xfrm>
            <a:off x="5226583" y="4800544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Simple gameplay possible</a:t>
            </a:r>
          </a:p>
          <a:p>
            <a:r>
              <a:rPr lang="en-US" sz="1400" dirty="0"/>
              <a:t>Game playable by hand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F64EC-B8BD-48CC-968F-917DBDC289A8}"/>
              </a:ext>
            </a:extLst>
          </p:cNvPr>
          <p:cNvSpPr txBox="1"/>
          <p:nvPr/>
        </p:nvSpPr>
        <p:spPr>
          <a:xfrm>
            <a:off x="6864657" y="4276151"/>
            <a:ext cx="1414105" cy="115416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Random algorithm</a:t>
            </a:r>
          </a:p>
          <a:p>
            <a:r>
              <a:rPr lang="en-US" sz="1400" dirty="0"/>
              <a:t>Simple algorithm able to solve the simple boards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4894E-0821-4B69-A5C0-294CE025C6E6}"/>
              </a:ext>
            </a:extLst>
          </p:cNvPr>
          <p:cNvSpPr txBox="1"/>
          <p:nvPr/>
        </p:nvSpPr>
        <p:spPr>
          <a:xfrm>
            <a:off x="8494575" y="3740236"/>
            <a:ext cx="1414105" cy="1877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Advanced algorithms</a:t>
            </a:r>
          </a:p>
          <a:p>
            <a:r>
              <a:rPr lang="en-US" sz="1400" dirty="0"/>
              <a:t>Algorithms with higher performance able to solve almost all boards </a:t>
            </a:r>
          </a:p>
          <a:p>
            <a:r>
              <a:rPr lang="en-US" sz="1400" dirty="0"/>
              <a:t>Data </a:t>
            </a:r>
            <a:r>
              <a:rPr lang="en-US" sz="1400" dirty="0" err="1"/>
              <a:t>visalization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713EEA-F2F1-41DF-B2AF-38D47208624B}"/>
              </a:ext>
            </a:extLst>
          </p:cNvPr>
          <p:cNvSpPr txBox="1"/>
          <p:nvPr/>
        </p:nvSpPr>
        <p:spPr>
          <a:xfrm>
            <a:off x="10123085" y="3209930"/>
            <a:ext cx="1414105" cy="18004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400" b="1" dirty="0"/>
              <a:t>Create random boards</a:t>
            </a:r>
          </a:p>
          <a:p>
            <a:r>
              <a:rPr lang="en-US" sz="1400" dirty="0"/>
              <a:t>Solve the random created boards and determine what is the difficulty in solving them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DB662F-ED77-4A6C-896C-9E2D175E5192}"/>
              </a:ext>
            </a:extLst>
          </p:cNvPr>
          <p:cNvCxnSpPr>
            <a:cxnSpLocks/>
          </p:cNvCxnSpPr>
          <p:nvPr/>
        </p:nvCxnSpPr>
        <p:spPr>
          <a:xfrm flipH="1">
            <a:off x="554737" y="5231234"/>
            <a:ext cx="4559869" cy="0"/>
          </a:xfrm>
          <a:prstGeom prst="line">
            <a:avLst/>
          </a:prstGeom>
          <a:ln w="1270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Legend2">
            <a:extLst>
              <a:ext uri="{FF2B5EF4-FFF2-40B4-BE49-F238E27FC236}">
                <a16:creationId xmlns:a16="http://schemas.microsoft.com/office/drawing/2014/main" id="{2A59F6E2-40C9-4D26-97C9-CE287D16F708}"/>
              </a:ext>
            </a:extLst>
          </p:cNvPr>
          <p:cNvSpPr/>
          <p:nvPr/>
        </p:nvSpPr>
        <p:spPr>
          <a:xfrm>
            <a:off x="9871173" y="870636"/>
            <a:ext cx="172729" cy="172729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1" name="Legend2">
            <a:extLst>
              <a:ext uri="{FF2B5EF4-FFF2-40B4-BE49-F238E27FC236}">
                <a16:creationId xmlns:a16="http://schemas.microsoft.com/office/drawing/2014/main" id="{93DEB18E-CA4C-49EC-AF1B-68C13C479CFD}"/>
              </a:ext>
            </a:extLst>
          </p:cNvPr>
          <p:cNvSpPr txBox="1"/>
          <p:nvPr/>
        </p:nvSpPr>
        <p:spPr>
          <a:xfrm>
            <a:off x="10224499" y="849278"/>
            <a:ext cx="1591782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Advanced (optional)</a:t>
            </a:r>
          </a:p>
        </p:txBody>
      </p:sp>
      <p:sp>
        <p:nvSpPr>
          <p:cNvPr id="36" name="RectangleLegend2">
            <a:extLst>
              <a:ext uri="{FF2B5EF4-FFF2-40B4-BE49-F238E27FC236}">
                <a16:creationId xmlns:a16="http://schemas.microsoft.com/office/drawing/2014/main" id="{ED61EEAB-1B21-4775-8452-E4C7861AD426}"/>
              </a:ext>
            </a:extLst>
          </p:cNvPr>
          <p:cNvSpPr/>
          <p:nvPr/>
        </p:nvSpPr>
        <p:spPr>
          <a:xfrm>
            <a:off x="9915241" y="2205390"/>
            <a:ext cx="1917928" cy="3955380"/>
          </a:xfrm>
          <a:prstGeom prst="rect">
            <a:avLst/>
          </a:prstGeom>
          <a:noFill/>
          <a:ln w="19050" cap="sq">
            <a:solidFill>
              <a:schemeClr val="tx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Legend1">
            <a:extLst>
              <a:ext uri="{FF2B5EF4-FFF2-40B4-BE49-F238E27FC236}">
                <a16:creationId xmlns:a16="http://schemas.microsoft.com/office/drawing/2014/main" id="{7A4A4D9B-7B22-41AB-84A4-CA6151C92E5E}"/>
              </a:ext>
            </a:extLst>
          </p:cNvPr>
          <p:cNvSpPr txBox="1"/>
          <p:nvPr/>
        </p:nvSpPr>
        <p:spPr>
          <a:xfrm>
            <a:off x="10224499" y="402761"/>
            <a:ext cx="1033937" cy="215444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Current state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195A460-5625-411A-9DA9-28F19FD6F5AE}"/>
              </a:ext>
            </a:extLst>
          </p:cNvPr>
          <p:cNvSpPr>
            <a:spLocks noChangeAspect="1"/>
          </p:cNvSpPr>
          <p:nvPr/>
        </p:nvSpPr>
        <p:spPr>
          <a:xfrm>
            <a:off x="9754231" y="266822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pic>
        <p:nvPicPr>
          <p:cNvPr id="12" name="CustomIcon">
            <a:extLst>
              <a:ext uri="{FF2B5EF4-FFF2-40B4-BE49-F238E27FC236}">
                <a16:creationId xmlns:a16="http://schemas.microsoft.com/office/drawing/2014/main" id="{771461C6-B41F-4E7E-80B1-E729A7B9503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3070" y="3427181"/>
            <a:ext cx="1799016" cy="1799016"/>
          </a:xfrm>
          <a:prstGeom prst="rect">
            <a:avLst/>
          </a:prstGeom>
        </p:spPr>
      </p:pic>
      <p:sp>
        <p:nvSpPr>
          <p:cNvPr id="29" name="Oval 43">
            <a:extLst>
              <a:ext uri="{FF2B5EF4-FFF2-40B4-BE49-F238E27FC236}">
                <a16:creationId xmlns:a16="http://schemas.microsoft.com/office/drawing/2014/main" id="{E6515D02-93CA-7143-8B48-F283B871054D}"/>
              </a:ext>
            </a:extLst>
          </p:cNvPr>
          <p:cNvSpPr>
            <a:spLocks noChangeAspect="1"/>
          </p:cNvSpPr>
          <p:nvPr/>
        </p:nvSpPr>
        <p:spPr>
          <a:xfrm>
            <a:off x="8893268" y="3058959"/>
            <a:ext cx="407468" cy="407468"/>
          </a:xfrm>
          <a:prstGeom prst="ellipse">
            <a:avLst/>
          </a:prstGeom>
          <a:solidFill>
            <a:schemeClr val="accent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chemeClr val="tx1"/>
                </a:solidFill>
                <a:latin typeface="Arial"/>
              </a:rPr>
              <a:t>3</a:t>
            </a:r>
          </a:p>
        </p:txBody>
      </p:sp>
      <p:sp>
        <p:nvSpPr>
          <p:cNvPr id="33" name="Oval 44">
            <a:extLst>
              <a:ext uri="{FF2B5EF4-FFF2-40B4-BE49-F238E27FC236}">
                <a16:creationId xmlns:a16="http://schemas.microsoft.com/office/drawing/2014/main" id="{BFB421D7-B8C9-C84B-85CF-E00E0741E10D}"/>
              </a:ext>
            </a:extLst>
          </p:cNvPr>
          <p:cNvSpPr>
            <a:spLocks noChangeAspect="1"/>
          </p:cNvSpPr>
          <p:nvPr/>
        </p:nvSpPr>
        <p:spPr>
          <a:xfrm>
            <a:off x="10670471" y="2435862"/>
            <a:ext cx="407468" cy="407468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14354">
              <a:defRPr/>
            </a:pPr>
            <a:r>
              <a:rPr lang="en-US" sz="2000" dirty="0">
                <a:solidFill>
                  <a:srgbClr val="FFFFFF"/>
                </a:solidFill>
                <a:latin typeface="Arial"/>
              </a:rPr>
              <a:t>4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605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B434660-1261-48E5-8933-EB94877B9D0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4135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37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9CACBD-737F-4BDF-A989-7F26F15FB9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857032F3-262D-4276-B710-7C60D3600297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 err="1"/>
              <a:t>Rushhour</a:t>
            </a:r>
            <a:endParaRPr lang="en-US" dirty="0"/>
          </a:p>
        </p:txBody>
      </p:sp>
      <p:pic>
        <p:nvPicPr>
          <p:cNvPr id="7" name="Picture 307" descr="https://theorie.mprog.nl/course/cases/Rush%20Hour/Rushhour6x6_1.jpg">
            <a:extLst>
              <a:ext uri="{FF2B5EF4-FFF2-40B4-BE49-F238E27FC236}">
                <a16:creationId xmlns:a16="http://schemas.microsoft.com/office/drawing/2014/main" id="{50B22BD6-DD88-49C1-A705-FBD4EA1D1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1489393"/>
            <a:ext cx="45339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8876F2A8-1306-0446-8D0D-14C6817578DC}"/>
              </a:ext>
            </a:extLst>
          </p:cNvPr>
          <p:cNvSpPr txBox="1"/>
          <p:nvPr/>
        </p:nvSpPr>
        <p:spPr>
          <a:xfrm>
            <a:off x="9133791" y="1690915"/>
            <a:ext cx="2514600" cy="450892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400" b="1" dirty="0"/>
              <a:t>State space of empty spots</a:t>
            </a:r>
          </a:p>
          <a:p>
            <a:pPr marL="3175" lvl="1" indent="0">
              <a:buNone/>
            </a:pPr>
            <a:r>
              <a:rPr lang="en-US" sz="1400" dirty="0"/>
              <a:t>36! = 1.6783439e+21</a:t>
            </a:r>
          </a:p>
          <a:p>
            <a:pPr marL="3175" lvl="1" indent="0">
              <a:buNone/>
            </a:pPr>
            <a:endParaRPr lang="en-US" sz="1400" dirty="0"/>
          </a:p>
          <a:p>
            <a:pPr marL="3175" lvl="1" indent="0">
              <a:buNone/>
            </a:pPr>
            <a:r>
              <a:rPr lang="en-US" sz="1400" b="1" dirty="0"/>
              <a:t>State space of two-space cars</a:t>
            </a:r>
          </a:p>
          <a:p>
            <a:pPr marL="3175" lvl="1" indent="0">
              <a:buNone/>
            </a:pPr>
            <a:r>
              <a:rPr lang="en-US" sz="1400" dirty="0"/>
              <a:t>36×34×32×30×28×26×24×22×20×18×</a:t>
            </a:r>
          </a:p>
          <a:p>
            <a:pPr marL="3175" lvl="1" indent="0">
              <a:buNone/>
            </a:pPr>
            <a:r>
              <a:rPr lang="en-US" sz="1400" dirty="0"/>
              <a:t>16×14×12×10×8×6×4×2 = 1.6783439e+21</a:t>
            </a:r>
          </a:p>
          <a:p>
            <a:pPr marL="3175" lvl="1" indent="0">
              <a:buNone/>
            </a:pPr>
            <a:endParaRPr lang="en-US" sz="1400" dirty="0"/>
          </a:p>
          <a:p>
            <a:pPr marL="3175" lvl="1" indent="0">
              <a:buNone/>
            </a:pPr>
            <a:r>
              <a:rPr lang="en-US" sz="1400" b="1" dirty="0"/>
              <a:t>State space of two-space cars</a:t>
            </a:r>
          </a:p>
          <a:p>
            <a:pPr marL="3175" lvl="1" indent="0">
              <a:buNone/>
            </a:pPr>
            <a:r>
              <a:rPr lang="en-US" sz="1400" dirty="0"/>
              <a:t>36×33×30×27×24×21×18×15×12×9×6×3 = 2.5456109e+14</a:t>
            </a:r>
          </a:p>
          <a:p>
            <a:pPr marL="3175" lvl="1" indent="0">
              <a:buNone/>
            </a:pPr>
            <a:endParaRPr lang="en-US" sz="1400" dirty="0"/>
          </a:p>
          <a:p>
            <a:pPr marL="3175" lvl="1" indent="0">
              <a:buNone/>
            </a:pPr>
            <a:r>
              <a:rPr lang="en-US" sz="1400" b="1" dirty="0"/>
              <a:t>State of board 6x6, game 1</a:t>
            </a:r>
          </a:p>
          <a:p>
            <a:pPr marL="3175" lvl="1" indent="0">
              <a:buNone/>
            </a:pPr>
            <a:r>
              <a:rPr lang="en-US" sz="1400" dirty="0"/>
              <a:t>2 x 2 x 3 x 3 x 5 x 3 x 3 x 5 x 5 x 4 x 3 x 3 x 5 =  7.290.000</a:t>
            </a:r>
          </a:p>
          <a:p>
            <a:pPr marL="3175" lvl="1" indent="0">
              <a:buNone/>
            </a:pPr>
            <a:endParaRPr lang="en-US" sz="1100" dirty="0"/>
          </a:p>
        </p:txBody>
      </p:sp>
      <p:sp>
        <p:nvSpPr>
          <p:cNvPr id="10" name="Arrow: Chevron 33">
            <a:extLst>
              <a:ext uri="{FF2B5EF4-FFF2-40B4-BE49-F238E27FC236}">
                <a16:creationId xmlns:a16="http://schemas.microsoft.com/office/drawing/2014/main" id="{AAADD84F-75E8-DF4C-AC45-42B641E97DE1}"/>
              </a:ext>
            </a:extLst>
          </p:cNvPr>
          <p:cNvSpPr/>
          <p:nvPr/>
        </p:nvSpPr>
        <p:spPr>
          <a:xfrm>
            <a:off x="8693658" y="935052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1" name="Arrow: Chevron 43">
            <a:extLst>
              <a:ext uri="{FF2B5EF4-FFF2-40B4-BE49-F238E27FC236}">
                <a16:creationId xmlns:a16="http://schemas.microsoft.com/office/drawing/2014/main" id="{C666865D-1006-A043-B1EF-D886856B36DA}"/>
              </a:ext>
            </a:extLst>
          </p:cNvPr>
          <p:cNvSpPr/>
          <p:nvPr/>
        </p:nvSpPr>
        <p:spPr>
          <a:xfrm>
            <a:off x="8686799" y="1019192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" name="TextBox 47">
            <a:extLst>
              <a:ext uri="{FF2B5EF4-FFF2-40B4-BE49-F238E27FC236}">
                <a16:creationId xmlns:a16="http://schemas.microsoft.com/office/drawing/2014/main" id="{DA36E638-8C2D-1D4A-AA58-B8C4895F79AE}"/>
              </a:ext>
            </a:extLst>
          </p:cNvPr>
          <p:cNvSpPr txBox="1"/>
          <p:nvPr/>
        </p:nvSpPr>
        <p:spPr>
          <a:xfrm>
            <a:off x="9167230" y="132134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State space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1E38-79B7-EF46-9E08-820810EE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F7F696A-E703-B946-81DC-64062A7EC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6715A2F-7DE4-4C44-B0B5-D6E67D39E1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buNone/>
            </a:pP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2E5D279-4788-234C-A178-572A832AE70A}"/>
              </a:ext>
            </a:extLst>
          </p:cNvPr>
          <p:cNvSpPr txBox="1"/>
          <p:nvPr/>
        </p:nvSpPr>
        <p:spPr>
          <a:xfrm>
            <a:off x="554736" y="1371600"/>
            <a:ext cx="8975027" cy="440055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0E580C8-D815-A947-9953-A54EFBCF5F40}"/>
              </a:ext>
            </a:extLst>
          </p:cNvPr>
          <p:cNvSpPr txBox="1"/>
          <p:nvPr/>
        </p:nvSpPr>
        <p:spPr>
          <a:xfrm>
            <a:off x="1028700" y="1743075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D1FC5F25-62A3-614A-9548-53E0DACAA44A}"/>
              </a:ext>
            </a:extLst>
          </p:cNvPr>
          <p:cNvSpPr txBox="1"/>
          <p:nvPr/>
        </p:nvSpPr>
        <p:spPr>
          <a:xfrm>
            <a:off x="554736" y="1371600"/>
            <a:ext cx="8103489" cy="4100513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Random </a:t>
            </a:r>
            <a:r>
              <a:rPr lang="nl-NL" sz="1600" dirty="0" err="1"/>
              <a:t>algorithm</a:t>
            </a:r>
            <a:r>
              <a:rPr lang="nl-NL" sz="1600" dirty="0"/>
              <a:t> 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NL" sz="1600" dirty="0" err="1"/>
              <a:t>Solved</a:t>
            </a:r>
            <a:r>
              <a:rPr lang="nl-NL" sz="1600" dirty="0"/>
              <a:t> 12x12 board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NL" sz="1600" dirty="0" err="1"/>
              <a:t>Improved</a:t>
            </a:r>
            <a:r>
              <a:rPr lang="nl-NL" sz="1600" dirty="0"/>
              <a:t> random </a:t>
            </a:r>
            <a:r>
              <a:rPr lang="nl-NL" sz="1600" dirty="0" err="1"/>
              <a:t>algorithm</a:t>
            </a:r>
            <a:endParaRPr lang="nl-NL" sz="1600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NL" sz="1600" dirty="0" err="1"/>
              <a:t>Solved</a:t>
            </a:r>
            <a:r>
              <a:rPr lang="nl-NL" sz="1600" dirty="0"/>
              <a:t> 12x12 board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NL" sz="1600" dirty="0" err="1"/>
              <a:t>Breadth</a:t>
            </a:r>
            <a:r>
              <a:rPr lang="nl-NL" sz="1600" dirty="0"/>
              <a:t>-first </a:t>
            </a:r>
            <a:r>
              <a:rPr lang="nl-NL" sz="1600" dirty="0" err="1"/>
              <a:t>algorithm</a:t>
            </a:r>
            <a:endParaRPr lang="nl-NL" sz="1600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NL" sz="1600" dirty="0" err="1"/>
              <a:t>Some</a:t>
            </a:r>
            <a:r>
              <a:rPr lang="nl-NL" sz="1600" dirty="0"/>
              <a:t> 9x9 boards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NL" sz="1600" dirty="0"/>
              <a:t>Depth-first </a:t>
            </a:r>
            <a:r>
              <a:rPr lang="nl-NL" sz="1600" dirty="0" err="1"/>
              <a:t>algorithm</a:t>
            </a:r>
            <a:endParaRPr lang="nl-NL" sz="1600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nl-NL" sz="1600" dirty="0" err="1"/>
              <a:t>Solved</a:t>
            </a:r>
            <a:r>
              <a:rPr lang="nl-NL" sz="1600" dirty="0"/>
              <a:t> 12x12 board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nl-NL" sz="16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A98C666-6E4C-F649-8C4F-BD0EC93D6246}"/>
              </a:ext>
            </a:extLst>
          </p:cNvPr>
          <p:cNvSpPr txBox="1"/>
          <p:nvPr/>
        </p:nvSpPr>
        <p:spPr>
          <a:xfrm>
            <a:off x="3514725" y="1514475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63983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FFBED-8AFE-A94A-9E47-280E4F4B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algorithms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B77C65-F00F-A947-B8A3-92E9F913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63B234B-7D73-7847-8104-D1B60E17C7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l-NL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4E69A52D-05E6-7D49-89DE-4CD050186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48722"/>
              </p:ext>
            </p:extLst>
          </p:nvPr>
        </p:nvGraphicFramePr>
        <p:xfrm>
          <a:off x="1514487" y="1424202"/>
          <a:ext cx="7533704" cy="4710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6590">
                  <a:extLst>
                    <a:ext uri="{9D8B030D-6E8A-4147-A177-3AD203B41FA5}">
                      <a16:colId xmlns:a16="http://schemas.microsoft.com/office/drawing/2014/main" val="2889778419"/>
                    </a:ext>
                  </a:extLst>
                </a:gridCol>
                <a:gridCol w="861114">
                  <a:extLst>
                    <a:ext uri="{9D8B030D-6E8A-4147-A177-3AD203B41FA5}">
                      <a16:colId xmlns:a16="http://schemas.microsoft.com/office/drawing/2014/main" val="346647287"/>
                    </a:ext>
                  </a:extLst>
                </a:gridCol>
                <a:gridCol w="828172">
                  <a:extLst>
                    <a:ext uri="{9D8B030D-6E8A-4147-A177-3AD203B41FA5}">
                      <a16:colId xmlns:a16="http://schemas.microsoft.com/office/drawing/2014/main" val="758258179"/>
                    </a:ext>
                  </a:extLst>
                </a:gridCol>
                <a:gridCol w="872532">
                  <a:extLst>
                    <a:ext uri="{9D8B030D-6E8A-4147-A177-3AD203B41FA5}">
                      <a16:colId xmlns:a16="http://schemas.microsoft.com/office/drawing/2014/main" val="1010996293"/>
                    </a:ext>
                  </a:extLst>
                </a:gridCol>
                <a:gridCol w="852407">
                  <a:extLst>
                    <a:ext uri="{9D8B030D-6E8A-4147-A177-3AD203B41FA5}">
                      <a16:colId xmlns:a16="http://schemas.microsoft.com/office/drawing/2014/main" val="4226866904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1794461153"/>
                    </a:ext>
                  </a:extLst>
                </a:gridCol>
                <a:gridCol w="890732">
                  <a:extLst>
                    <a:ext uri="{9D8B030D-6E8A-4147-A177-3AD203B41FA5}">
                      <a16:colId xmlns:a16="http://schemas.microsoft.com/office/drawing/2014/main" val="3772921145"/>
                    </a:ext>
                  </a:extLst>
                </a:gridCol>
                <a:gridCol w="950747">
                  <a:extLst>
                    <a:ext uri="{9D8B030D-6E8A-4147-A177-3AD203B41FA5}">
                      <a16:colId xmlns:a16="http://schemas.microsoft.com/office/drawing/2014/main" val="2157047799"/>
                    </a:ext>
                  </a:extLst>
                </a:gridCol>
              </a:tblGrid>
              <a:tr h="180346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6x6_1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6x6_2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6x6_3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9x9_4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9x9_5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9x9_6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12x12_7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042049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420462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dirty="0" err="1"/>
                        <a:t>Improved</a:t>
                      </a:r>
                      <a:r>
                        <a:rPr lang="nl-NL" dirty="0"/>
                        <a:t> 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58925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dirty="0" err="1"/>
                        <a:t>Breadth</a:t>
                      </a:r>
                      <a:r>
                        <a:rPr lang="nl-NL" dirty="0"/>
                        <a:t>-first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734231"/>
                  </a:ext>
                </a:extLst>
              </a:tr>
              <a:tr h="726744">
                <a:tc>
                  <a:txBody>
                    <a:bodyPr/>
                    <a:lstStyle/>
                    <a:p>
                      <a:r>
                        <a:rPr lang="nl-NL" dirty="0"/>
                        <a:t>Depth-first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256944"/>
                  </a:ext>
                </a:extLst>
              </a:tr>
            </a:tbl>
          </a:graphicData>
        </a:graphic>
      </p:graphicFrame>
      <p:sp>
        <p:nvSpPr>
          <p:cNvPr id="8" name="Vermenigvuldigen 7">
            <a:extLst>
              <a:ext uri="{FF2B5EF4-FFF2-40B4-BE49-F238E27FC236}">
                <a16:creationId xmlns:a16="http://schemas.microsoft.com/office/drawing/2014/main" id="{C79FDE87-F76F-804D-9767-2C3AEC124545}"/>
              </a:ext>
            </a:extLst>
          </p:cNvPr>
          <p:cNvSpPr/>
          <p:nvPr/>
        </p:nvSpPr>
        <p:spPr>
          <a:xfrm>
            <a:off x="8276094" y="4837180"/>
            <a:ext cx="433953" cy="402956"/>
          </a:xfrm>
          <a:prstGeom prst="mathMultiply">
            <a:avLst/>
          </a:prstGeom>
          <a:solidFill>
            <a:srgbClr val="FF00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1" name="Vermenigvuldigen 10">
            <a:extLst>
              <a:ext uri="{FF2B5EF4-FFF2-40B4-BE49-F238E27FC236}">
                <a16:creationId xmlns:a16="http://schemas.microsoft.com/office/drawing/2014/main" id="{19CB06E0-3CC9-824D-9D8D-C81FA4DBD4D2}"/>
              </a:ext>
            </a:extLst>
          </p:cNvPr>
          <p:cNvSpPr/>
          <p:nvPr/>
        </p:nvSpPr>
        <p:spPr>
          <a:xfrm>
            <a:off x="8276093" y="5556530"/>
            <a:ext cx="433953" cy="402956"/>
          </a:xfrm>
          <a:prstGeom prst="mathMultiply">
            <a:avLst/>
          </a:prstGeom>
          <a:solidFill>
            <a:srgbClr val="FF00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12" name="Lachebekje 11">
            <a:extLst>
              <a:ext uri="{FF2B5EF4-FFF2-40B4-BE49-F238E27FC236}">
                <a16:creationId xmlns:a16="http://schemas.microsoft.com/office/drawing/2014/main" id="{EBA21C2C-C6C0-D44E-B238-620790BFB20E}"/>
              </a:ext>
            </a:extLst>
          </p:cNvPr>
          <p:cNvSpPr/>
          <p:nvPr/>
        </p:nvSpPr>
        <p:spPr>
          <a:xfrm>
            <a:off x="3239145" y="3429000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14" name="Lachebekje 13">
            <a:extLst>
              <a:ext uri="{FF2B5EF4-FFF2-40B4-BE49-F238E27FC236}">
                <a16:creationId xmlns:a16="http://schemas.microsoft.com/office/drawing/2014/main" id="{06DF116D-83F0-5B48-AB85-99EA709CFF9A}"/>
              </a:ext>
            </a:extLst>
          </p:cNvPr>
          <p:cNvSpPr/>
          <p:nvPr/>
        </p:nvSpPr>
        <p:spPr>
          <a:xfrm>
            <a:off x="4088969" y="3428999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15" name="Lachebekje 14">
            <a:extLst>
              <a:ext uri="{FF2B5EF4-FFF2-40B4-BE49-F238E27FC236}">
                <a16:creationId xmlns:a16="http://schemas.microsoft.com/office/drawing/2014/main" id="{13F66E62-F93D-8D47-BD14-C5DC1F7620E5}"/>
              </a:ext>
            </a:extLst>
          </p:cNvPr>
          <p:cNvSpPr/>
          <p:nvPr/>
        </p:nvSpPr>
        <p:spPr>
          <a:xfrm>
            <a:off x="4915426" y="3426722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16" name="Lachebekje 15">
            <a:extLst>
              <a:ext uri="{FF2B5EF4-FFF2-40B4-BE49-F238E27FC236}">
                <a16:creationId xmlns:a16="http://schemas.microsoft.com/office/drawing/2014/main" id="{7B422B44-CB5D-4E41-A3D4-72571EC543FA}"/>
              </a:ext>
            </a:extLst>
          </p:cNvPr>
          <p:cNvSpPr/>
          <p:nvPr/>
        </p:nvSpPr>
        <p:spPr>
          <a:xfrm>
            <a:off x="5765250" y="3428997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17" name="Lachebekje 16">
            <a:extLst>
              <a:ext uri="{FF2B5EF4-FFF2-40B4-BE49-F238E27FC236}">
                <a16:creationId xmlns:a16="http://schemas.microsoft.com/office/drawing/2014/main" id="{E4698B10-2AAF-724C-A6B6-7F7777C1249B}"/>
              </a:ext>
            </a:extLst>
          </p:cNvPr>
          <p:cNvSpPr/>
          <p:nvPr/>
        </p:nvSpPr>
        <p:spPr>
          <a:xfrm>
            <a:off x="7471006" y="3426722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18" name="Lachebekje 17">
            <a:extLst>
              <a:ext uri="{FF2B5EF4-FFF2-40B4-BE49-F238E27FC236}">
                <a16:creationId xmlns:a16="http://schemas.microsoft.com/office/drawing/2014/main" id="{754622F4-ADBA-6B49-A87A-AED7AA5C14A7}"/>
              </a:ext>
            </a:extLst>
          </p:cNvPr>
          <p:cNvSpPr/>
          <p:nvPr/>
        </p:nvSpPr>
        <p:spPr>
          <a:xfrm>
            <a:off x="6633155" y="3426722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19" name="Lachebekje 18">
            <a:extLst>
              <a:ext uri="{FF2B5EF4-FFF2-40B4-BE49-F238E27FC236}">
                <a16:creationId xmlns:a16="http://schemas.microsoft.com/office/drawing/2014/main" id="{CA7E4226-0A29-FA40-A6B1-C9B52F71A270}"/>
              </a:ext>
            </a:extLst>
          </p:cNvPr>
          <p:cNvSpPr/>
          <p:nvPr/>
        </p:nvSpPr>
        <p:spPr>
          <a:xfrm>
            <a:off x="8431077" y="3426722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20" name="Lachebekje 19">
            <a:extLst>
              <a:ext uri="{FF2B5EF4-FFF2-40B4-BE49-F238E27FC236}">
                <a16:creationId xmlns:a16="http://schemas.microsoft.com/office/drawing/2014/main" id="{B5A44226-897A-E14B-8FBB-33999EBE28FB}"/>
              </a:ext>
            </a:extLst>
          </p:cNvPr>
          <p:cNvSpPr/>
          <p:nvPr/>
        </p:nvSpPr>
        <p:spPr>
          <a:xfrm>
            <a:off x="3239145" y="4154837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21" name="Lachebekje 20">
            <a:extLst>
              <a:ext uri="{FF2B5EF4-FFF2-40B4-BE49-F238E27FC236}">
                <a16:creationId xmlns:a16="http://schemas.microsoft.com/office/drawing/2014/main" id="{DA9B4AC7-B823-A348-86E4-CEF3452BCCBF}"/>
              </a:ext>
            </a:extLst>
          </p:cNvPr>
          <p:cNvSpPr/>
          <p:nvPr/>
        </p:nvSpPr>
        <p:spPr>
          <a:xfrm>
            <a:off x="4088969" y="4154836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22" name="Lachebekje 21">
            <a:extLst>
              <a:ext uri="{FF2B5EF4-FFF2-40B4-BE49-F238E27FC236}">
                <a16:creationId xmlns:a16="http://schemas.microsoft.com/office/drawing/2014/main" id="{E73A2505-6A40-554D-A8A4-E2B7A670C314}"/>
              </a:ext>
            </a:extLst>
          </p:cNvPr>
          <p:cNvSpPr/>
          <p:nvPr/>
        </p:nvSpPr>
        <p:spPr>
          <a:xfrm>
            <a:off x="4907795" y="4154835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23" name="Lachebekje 22">
            <a:extLst>
              <a:ext uri="{FF2B5EF4-FFF2-40B4-BE49-F238E27FC236}">
                <a16:creationId xmlns:a16="http://schemas.microsoft.com/office/drawing/2014/main" id="{3D08D3CC-E07F-D04A-A2E0-744F9A0A2B9B}"/>
              </a:ext>
            </a:extLst>
          </p:cNvPr>
          <p:cNvSpPr/>
          <p:nvPr/>
        </p:nvSpPr>
        <p:spPr>
          <a:xfrm>
            <a:off x="5765249" y="4154834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24" name="Lachebekje 23">
            <a:extLst>
              <a:ext uri="{FF2B5EF4-FFF2-40B4-BE49-F238E27FC236}">
                <a16:creationId xmlns:a16="http://schemas.microsoft.com/office/drawing/2014/main" id="{ADD7E983-93CF-3C41-837F-4FDA3AE699EB}"/>
              </a:ext>
            </a:extLst>
          </p:cNvPr>
          <p:cNvSpPr/>
          <p:nvPr/>
        </p:nvSpPr>
        <p:spPr>
          <a:xfrm>
            <a:off x="6629628" y="4154460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25" name="Lachebekje 24">
            <a:extLst>
              <a:ext uri="{FF2B5EF4-FFF2-40B4-BE49-F238E27FC236}">
                <a16:creationId xmlns:a16="http://schemas.microsoft.com/office/drawing/2014/main" id="{052E9DA2-1A71-1946-A483-F7723717E1FC}"/>
              </a:ext>
            </a:extLst>
          </p:cNvPr>
          <p:cNvSpPr/>
          <p:nvPr/>
        </p:nvSpPr>
        <p:spPr>
          <a:xfrm>
            <a:off x="7466778" y="4154460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26" name="Lachebekje 25">
            <a:extLst>
              <a:ext uri="{FF2B5EF4-FFF2-40B4-BE49-F238E27FC236}">
                <a16:creationId xmlns:a16="http://schemas.microsoft.com/office/drawing/2014/main" id="{8A01D724-01D1-6341-9FFC-EF35D667D96B}"/>
              </a:ext>
            </a:extLst>
          </p:cNvPr>
          <p:cNvSpPr/>
          <p:nvPr/>
        </p:nvSpPr>
        <p:spPr>
          <a:xfrm>
            <a:off x="8431076" y="4154460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27" name="Lachebekje 26">
            <a:extLst>
              <a:ext uri="{FF2B5EF4-FFF2-40B4-BE49-F238E27FC236}">
                <a16:creationId xmlns:a16="http://schemas.microsoft.com/office/drawing/2014/main" id="{41B3878C-3A7A-CD40-A5FD-44E6C3DCC651}"/>
              </a:ext>
            </a:extLst>
          </p:cNvPr>
          <p:cNvSpPr/>
          <p:nvPr/>
        </p:nvSpPr>
        <p:spPr>
          <a:xfrm>
            <a:off x="3239145" y="4837180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28" name="Lachebekje 27">
            <a:extLst>
              <a:ext uri="{FF2B5EF4-FFF2-40B4-BE49-F238E27FC236}">
                <a16:creationId xmlns:a16="http://schemas.microsoft.com/office/drawing/2014/main" id="{C6849CE2-5BEF-5642-B3AE-1E4719BEC30D}"/>
              </a:ext>
            </a:extLst>
          </p:cNvPr>
          <p:cNvSpPr/>
          <p:nvPr/>
        </p:nvSpPr>
        <p:spPr>
          <a:xfrm>
            <a:off x="3239145" y="5619508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29" name="Lachebekje 28">
            <a:extLst>
              <a:ext uri="{FF2B5EF4-FFF2-40B4-BE49-F238E27FC236}">
                <a16:creationId xmlns:a16="http://schemas.microsoft.com/office/drawing/2014/main" id="{38D7EC65-9937-0C4B-A903-51B29CE46DCD}"/>
              </a:ext>
            </a:extLst>
          </p:cNvPr>
          <p:cNvSpPr/>
          <p:nvPr/>
        </p:nvSpPr>
        <p:spPr>
          <a:xfrm>
            <a:off x="4088969" y="5619508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30" name="Lachebekje 29">
            <a:extLst>
              <a:ext uri="{FF2B5EF4-FFF2-40B4-BE49-F238E27FC236}">
                <a16:creationId xmlns:a16="http://schemas.microsoft.com/office/drawing/2014/main" id="{A22FAF67-51D1-A748-89F3-2BC84399D830}"/>
              </a:ext>
            </a:extLst>
          </p:cNvPr>
          <p:cNvSpPr/>
          <p:nvPr/>
        </p:nvSpPr>
        <p:spPr>
          <a:xfrm>
            <a:off x="4072061" y="4876059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31" name="Lachebekje 30">
            <a:extLst>
              <a:ext uri="{FF2B5EF4-FFF2-40B4-BE49-F238E27FC236}">
                <a16:creationId xmlns:a16="http://schemas.microsoft.com/office/drawing/2014/main" id="{352AC131-8626-6A4B-AAFF-E946B995CBCC}"/>
              </a:ext>
            </a:extLst>
          </p:cNvPr>
          <p:cNvSpPr/>
          <p:nvPr/>
        </p:nvSpPr>
        <p:spPr>
          <a:xfrm>
            <a:off x="4898288" y="4881892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32" name="Lachebekje 31">
            <a:extLst>
              <a:ext uri="{FF2B5EF4-FFF2-40B4-BE49-F238E27FC236}">
                <a16:creationId xmlns:a16="http://schemas.microsoft.com/office/drawing/2014/main" id="{BD14FFB0-2296-B44F-9EDB-541225E6B2D7}"/>
              </a:ext>
            </a:extLst>
          </p:cNvPr>
          <p:cNvSpPr/>
          <p:nvPr/>
        </p:nvSpPr>
        <p:spPr>
          <a:xfrm>
            <a:off x="4915426" y="5619508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33" name="Lachebekje 32">
            <a:extLst>
              <a:ext uri="{FF2B5EF4-FFF2-40B4-BE49-F238E27FC236}">
                <a16:creationId xmlns:a16="http://schemas.microsoft.com/office/drawing/2014/main" id="{A1505EBB-BE87-4841-89BC-FD608F692489}"/>
              </a:ext>
            </a:extLst>
          </p:cNvPr>
          <p:cNvSpPr/>
          <p:nvPr/>
        </p:nvSpPr>
        <p:spPr>
          <a:xfrm>
            <a:off x="9396984" y="1874237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34" name="Lachebekje 33">
            <a:extLst>
              <a:ext uri="{FF2B5EF4-FFF2-40B4-BE49-F238E27FC236}">
                <a16:creationId xmlns:a16="http://schemas.microsoft.com/office/drawing/2014/main" id="{9F837B2A-21E4-E042-82F1-EDC565E817B9}"/>
              </a:ext>
            </a:extLst>
          </p:cNvPr>
          <p:cNvSpPr/>
          <p:nvPr/>
        </p:nvSpPr>
        <p:spPr>
          <a:xfrm>
            <a:off x="5813157" y="4876059"/>
            <a:ext cx="278969" cy="276999"/>
          </a:xfrm>
          <a:prstGeom prst="smileyFace">
            <a:avLst/>
          </a:prstGeom>
          <a:solidFill>
            <a:srgbClr val="00B05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rgbClr val="FF0000"/>
              </a:solidFill>
            </a:endParaRPr>
          </a:p>
        </p:txBody>
      </p:sp>
      <p:sp>
        <p:nvSpPr>
          <p:cNvPr id="36" name="Vermenigvuldigen 35">
            <a:extLst>
              <a:ext uri="{FF2B5EF4-FFF2-40B4-BE49-F238E27FC236}">
                <a16:creationId xmlns:a16="http://schemas.microsoft.com/office/drawing/2014/main" id="{6A903B7F-D013-4943-BBD5-5789B3B6A0C2}"/>
              </a:ext>
            </a:extLst>
          </p:cNvPr>
          <p:cNvSpPr/>
          <p:nvPr/>
        </p:nvSpPr>
        <p:spPr>
          <a:xfrm>
            <a:off x="9319491" y="2436947"/>
            <a:ext cx="433953" cy="402956"/>
          </a:xfrm>
          <a:prstGeom prst="mathMultiply">
            <a:avLst/>
          </a:prstGeom>
          <a:solidFill>
            <a:srgbClr val="FF00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8CEA8047-090B-8A47-8EB5-FA8FBBCCA29A}"/>
              </a:ext>
            </a:extLst>
          </p:cNvPr>
          <p:cNvSpPr txBox="1"/>
          <p:nvPr/>
        </p:nvSpPr>
        <p:spPr>
          <a:xfrm>
            <a:off x="9872420" y="1874237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/>
              <a:t>Solved</a:t>
            </a:r>
            <a:r>
              <a:rPr lang="nl-NL" sz="1600" dirty="0"/>
              <a:t> board</a:t>
            </a: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73F50F8F-AE9E-D74C-A169-FF7130258822}"/>
              </a:ext>
            </a:extLst>
          </p:cNvPr>
          <p:cNvSpPr txBox="1"/>
          <p:nvPr/>
        </p:nvSpPr>
        <p:spPr>
          <a:xfrm>
            <a:off x="9872420" y="2480004"/>
            <a:ext cx="1565329" cy="40295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/>
              <a:t>Unsolved</a:t>
            </a:r>
            <a:r>
              <a:rPr lang="nl-NL" sz="1600" dirty="0"/>
              <a:t> board</a:t>
            </a:r>
          </a:p>
        </p:txBody>
      </p:sp>
      <p:sp>
        <p:nvSpPr>
          <p:cNvPr id="39" name="Actieknop: Help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A0F39EB-9F7B-0746-A8DE-C1E9BD304A5F}"/>
              </a:ext>
            </a:extLst>
          </p:cNvPr>
          <p:cNvSpPr/>
          <p:nvPr/>
        </p:nvSpPr>
        <p:spPr>
          <a:xfrm>
            <a:off x="6642176" y="4888727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1" name="Vermenigvuldigen 40">
            <a:extLst>
              <a:ext uri="{FF2B5EF4-FFF2-40B4-BE49-F238E27FC236}">
                <a16:creationId xmlns:a16="http://schemas.microsoft.com/office/drawing/2014/main" id="{ABEDBAB7-C523-A842-8821-4F854D01C411}"/>
              </a:ext>
            </a:extLst>
          </p:cNvPr>
          <p:cNvSpPr/>
          <p:nvPr/>
        </p:nvSpPr>
        <p:spPr>
          <a:xfrm>
            <a:off x="5685175" y="5509313"/>
            <a:ext cx="433953" cy="402956"/>
          </a:xfrm>
          <a:prstGeom prst="mathMultiply">
            <a:avLst/>
          </a:prstGeom>
          <a:solidFill>
            <a:srgbClr val="FF00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5" name="Actieknop: Help 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338F68C-1E0E-7F48-8C56-A10370387889}"/>
              </a:ext>
            </a:extLst>
          </p:cNvPr>
          <p:cNvSpPr/>
          <p:nvPr/>
        </p:nvSpPr>
        <p:spPr>
          <a:xfrm>
            <a:off x="6622793" y="5619508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6" name="Actieknop: Help 4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202A08-03F0-8440-A9B7-9F8ACFCC46E2}"/>
              </a:ext>
            </a:extLst>
          </p:cNvPr>
          <p:cNvSpPr/>
          <p:nvPr/>
        </p:nvSpPr>
        <p:spPr>
          <a:xfrm>
            <a:off x="7459135" y="4888727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7" name="Actieknop: Help 4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D14D43F-2666-5842-B24E-BD7990FDDAF2}"/>
              </a:ext>
            </a:extLst>
          </p:cNvPr>
          <p:cNvSpPr/>
          <p:nvPr/>
        </p:nvSpPr>
        <p:spPr>
          <a:xfrm>
            <a:off x="7471794" y="5619508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48" name="Actieknop: Help 4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86E8BD0-59BA-9747-9CF1-4EA2EBB1E71C}"/>
              </a:ext>
            </a:extLst>
          </p:cNvPr>
          <p:cNvSpPr/>
          <p:nvPr/>
        </p:nvSpPr>
        <p:spPr>
          <a:xfrm>
            <a:off x="9397186" y="3156163"/>
            <a:ext cx="278969" cy="273512"/>
          </a:xfrm>
          <a:prstGeom prst="actionButtonHelp">
            <a:avLst/>
          </a:prstGeom>
          <a:solidFill>
            <a:srgbClr val="F17B0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nl-NL" sz="1600" dirty="0" err="1">
              <a:solidFill>
                <a:schemeClr val="bg1"/>
              </a:solidFill>
            </a:endParaRP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E0DF4270-BA69-074C-863C-D92459E90743}"/>
              </a:ext>
            </a:extLst>
          </p:cNvPr>
          <p:cNvSpPr txBox="1"/>
          <p:nvPr/>
        </p:nvSpPr>
        <p:spPr>
          <a:xfrm>
            <a:off x="9872420" y="3149723"/>
            <a:ext cx="1394848" cy="276999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nl-NL" sz="1600" dirty="0" err="1"/>
              <a:t>Unknown</a:t>
            </a:r>
            <a:r>
              <a:rPr lang="nl-NL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87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4D0ABBD-6BB4-4657-A5D3-6B70F0C004B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6124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3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C1FC8AF-AD28-4E0D-AE87-5660FF5479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" name="2. Slide Title">
            <a:extLst>
              <a:ext uri="{FF2B5EF4-FFF2-40B4-BE49-F238E27FC236}">
                <a16:creationId xmlns:a16="http://schemas.microsoft.com/office/drawing/2014/main" id="{77727AC8-5156-4F82-B63F-AB3CF6ECCB6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Game setup</a:t>
            </a:r>
          </a:p>
        </p:txBody>
      </p:sp>
      <p:pic>
        <p:nvPicPr>
          <p:cNvPr id="71684" name="Picture 4" descr="https://raw.githubusercontent.com/floorberkhout/commit4life/master/doc/umlrushhour.png?token=ANCMVMQRARG3DUQXUFM4G5K6C3TYA">
            <a:extLst>
              <a:ext uri="{FF2B5EF4-FFF2-40B4-BE49-F238E27FC236}">
                <a16:creationId xmlns:a16="http://schemas.microsoft.com/office/drawing/2014/main" id="{FCD3EE84-7104-4335-9245-EB19B85DC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3" b="45219"/>
          <a:stretch/>
        </p:blipFill>
        <p:spPr bwMode="auto">
          <a:xfrm>
            <a:off x="554736" y="1951709"/>
            <a:ext cx="4347210" cy="34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 descr="Afbeelding met tekst&#10;&#10;Automatisch gegenereerde beschrijving">
            <a:extLst>
              <a:ext uri="{FF2B5EF4-FFF2-40B4-BE49-F238E27FC236}">
                <a16:creationId xmlns:a16="http://schemas.microsoft.com/office/drawing/2014/main" id="{D95F0E8A-5814-7F4F-88A8-23199F6E12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903732"/>
            <a:ext cx="5579622" cy="55880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13FC233-EFB7-5244-8D03-66AAF71A28A5}"/>
              </a:ext>
            </a:extLst>
          </p:cNvPr>
          <p:cNvSpPr txBox="1"/>
          <p:nvPr/>
        </p:nvSpPr>
        <p:spPr>
          <a:xfrm>
            <a:off x="4152900" y="11684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9174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71640F-AF36-44A5-8DC5-609684D0C8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85642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8" name="think-cell Slide" r:id="rId6" imgW="473" imgH="473" progId="TCLayout.ActiveDocument.1">
                  <p:embed/>
                </p:oleObj>
              </mc:Choice>
              <mc:Fallback>
                <p:oleObj name="think-cell Slide" r:id="rId6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>
            <a:extLst>
              <a:ext uri="{FF2B5EF4-FFF2-40B4-BE49-F238E27FC236}">
                <a16:creationId xmlns:a16="http://schemas.microsoft.com/office/drawing/2014/main" id="{F5208EBC-979E-4B77-913B-5CBB9EFD332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3. Subtitle">
            <a:extLst>
              <a:ext uri="{FF2B5EF4-FFF2-40B4-BE49-F238E27FC236}">
                <a16:creationId xmlns:a16="http://schemas.microsoft.com/office/drawing/2014/main" id="{DAB3984D-17AA-4F7B-A0F1-D55881B3A1F6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Simple graphical</a:t>
            </a:r>
          </a:p>
        </p:txBody>
      </p:sp>
      <p:sp>
        <p:nvSpPr>
          <p:cNvPr id="5" name="AutoShape 2" descr="https://github.com/floorberkhout/commit4life/raw/master/doc/umlrushhour.png">
            <a:extLst>
              <a:ext uri="{FF2B5EF4-FFF2-40B4-BE49-F238E27FC236}">
                <a16:creationId xmlns:a16="http://schemas.microsoft.com/office/drawing/2014/main" id="{F8F5E586-5EF2-4E47-87CA-9C12588A5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11780" cy="281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7ACFB-3356-41B5-A9DA-498DDEE610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9892" y="1576027"/>
            <a:ext cx="5805488" cy="42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1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874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80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Random algorithm is able to give a valid solution for first 6 games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First </a:t>
            </a:r>
            <a:r>
              <a:rPr lang="en-US" sz="1400" b="1" dirty="0"/>
              <a:t>6 boards solved</a:t>
            </a:r>
            <a:r>
              <a:rPr lang="en-US" sz="1400" dirty="0"/>
              <a:t> with a max of 9x9</a:t>
            </a:r>
            <a:endParaRPr lang="en-US" sz="1400" b="1" dirty="0"/>
          </a:p>
          <a:p>
            <a:pPr lvl="1">
              <a:spcAft>
                <a:spcPts val="600"/>
              </a:spcAft>
            </a:pPr>
            <a:r>
              <a:rPr lang="en-US" sz="1400" b="1" dirty="0"/>
              <a:t>Efficiency very low </a:t>
            </a:r>
            <a:r>
              <a:rPr lang="en-US" sz="1400" dirty="0"/>
              <a:t> algorithm does a lot of similar steps</a:t>
            </a:r>
            <a:endParaRPr lang="en-US" sz="1400" b="1" dirty="0"/>
          </a:p>
          <a:p>
            <a:pPr lvl="1">
              <a:spcAft>
                <a:spcPts val="600"/>
              </a:spcAft>
            </a:pPr>
            <a:r>
              <a:rPr lang="en-US" sz="1400" b="1" dirty="0"/>
              <a:t>Room for improvement</a:t>
            </a:r>
          </a:p>
          <a:p>
            <a:pPr lvl="2">
              <a:spcAft>
                <a:spcPts val="600"/>
              </a:spcAft>
            </a:pPr>
            <a:r>
              <a:rPr lang="en-US" sz="1400" dirty="0"/>
              <a:t>Check for win is not efficient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713298" y="4904284"/>
            <a:ext cx="2159519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Pick a random move</a:t>
            </a:r>
            <a:endParaRPr lang="en-US" b="1" dirty="0"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From the list </a:t>
            </a:r>
            <a:r>
              <a:rPr lang="en-US" u="sng" dirty="0">
                <a:cs typeface="+mn-cs"/>
              </a:rPr>
              <a:t>[-1, 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Pick a random car</a:t>
            </a:r>
            <a:endParaRPr lang="en-US" b="1" dirty="0"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From </a:t>
            </a:r>
            <a:r>
              <a:rPr lang="en-US" u="sng" dirty="0">
                <a:cs typeface="+mn-cs"/>
              </a:rPr>
              <a:t>all the cars</a:t>
            </a:r>
            <a:endParaRPr lang="en-US" dirty="0"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796575" y="2272904"/>
            <a:ext cx="2159519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Check if won </a:t>
            </a:r>
            <a:endParaRPr lang="en-US" b="1" dirty="0"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Continue if not won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3056035" y="2547378"/>
            <a:ext cx="2560187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3056039" y="2547375"/>
            <a:ext cx="2560183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3053168" y="2550844"/>
            <a:ext cx="2560186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674161"/>
            <a:ext cx="22777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/>
              <a:t>Random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Description</a:t>
            </a:r>
            <a:endParaRPr lang="en-US" dirty="0"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7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 hidden="1">
            <a:extLst>
              <a:ext uri="{FF2B5EF4-FFF2-40B4-BE49-F238E27FC236}">
                <a16:creationId xmlns:a16="http://schemas.microsoft.com/office/drawing/2014/main" id="{75B3ACA5-822D-4DD8-AD27-A01FCB89231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9"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7" name="Object 2" hidden="1">
                        <a:extLst>
                          <a:ext uri="{FF2B5EF4-FFF2-40B4-BE49-F238E27FC236}">
                            <a16:creationId xmlns:a16="http://schemas.microsoft.com/office/drawing/2014/main" id="{75B3ACA5-822D-4DD8-AD27-A01FCB892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B38CA918-E19D-4D77-A525-FB7769A349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2. Slide Title">
            <a:extLst>
              <a:ext uri="{FF2B5EF4-FFF2-40B4-BE49-F238E27FC236}">
                <a16:creationId xmlns:a16="http://schemas.microsoft.com/office/drawing/2014/main" id="{015E69FB-49E9-4802-8601-954D7DA0143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371047"/>
            <a:ext cx="11082528" cy="731520"/>
          </a:xfrm>
        </p:spPr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advanced </a:t>
            </a:r>
            <a:r>
              <a:rPr lang="en-US" dirty="0"/>
              <a:t>algorithm met </a:t>
            </a:r>
            <a:r>
              <a:rPr lang="en-US" dirty="0" err="1"/>
              <a:t>heuristiek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B12E0-FA5E-4CD7-B72F-2A27D420855C}"/>
              </a:ext>
            </a:extLst>
          </p:cNvPr>
          <p:cNvSpPr txBox="1"/>
          <p:nvPr/>
        </p:nvSpPr>
        <p:spPr>
          <a:xfrm>
            <a:off x="8877300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</a:pPr>
            <a:r>
              <a:rPr lang="en-US" sz="1400" dirty="0"/>
              <a:t>Is expected to need </a:t>
            </a:r>
            <a:r>
              <a:rPr lang="en-US" sz="1400" u="sng" dirty="0"/>
              <a:t>less moves </a:t>
            </a:r>
            <a:r>
              <a:rPr lang="en-US" sz="1400" dirty="0"/>
              <a:t>to solve the game 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Is expected to need </a:t>
            </a:r>
            <a:r>
              <a:rPr lang="en-US" sz="1400" u="sng" dirty="0"/>
              <a:t>more time </a:t>
            </a:r>
            <a:r>
              <a:rPr lang="en-US" sz="1400" dirty="0"/>
              <a:t>for the extra steps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It surely doesn’t find the optimal solution</a:t>
            </a:r>
          </a:p>
          <a:p>
            <a:pPr lvl="1">
              <a:spcAft>
                <a:spcPts val="600"/>
              </a:spcAft>
            </a:pPr>
            <a:endParaRPr lang="en-US" sz="14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0B89E3-22B5-43D6-A017-09A9645E64E8}"/>
              </a:ext>
            </a:extLst>
          </p:cNvPr>
          <p:cNvCxnSpPr/>
          <p:nvPr/>
        </p:nvCxnSpPr>
        <p:spPr>
          <a:xfrm>
            <a:off x="8877300" y="187423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BasicDefault 16">
            <a:extLst>
              <a:ext uri="{FF2B5EF4-FFF2-40B4-BE49-F238E27FC236}">
                <a16:creationId xmlns:a16="http://schemas.microsoft.com/office/drawing/2014/main" id="{F4925639-E01F-42AD-B670-FDCEA949427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565988" y="1737360"/>
            <a:ext cx="8091355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neBasicDefault 16">
            <a:extLst>
              <a:ext uri="{FF2B5EF4-FFF2-40B4-BE49-F238E27FC236}">
                <a16:creationId xmlns:a16="http://schemas.microsoft.com/office/drawing/2014/main" id="{AB9CC399-DFF5-489B-AAB0-4071CA65DC0E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9121140" y="1737360"/>
            <a:ext cx="292687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ustomIcon">
            <a:extLst>
              <a:ext uri="{FF2B5EF4-FFF2-40B4-BE49-F238E27FC236}">
                <a16:creationId xmlns:a16="http://schemas.microsoft.com/office/drawing/2014/main" id="{F6F531E7-40C5-4AAC-A974-4BF691696D1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41065" y="5102149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309EDE-AEC1-4122-A2E6-3715A7DF5F5C}"/>
              </a:ext>
            </a:extLst>
          </p:cNvPr>
          <p:cNvSpPr txBox="1"/>
          <p:nvPr/>
        </p:nvSpPr>
        <p:spPr>
          <a:xfrm>
            <a:off x="5694647" y="4543762"/>
            <a:ext cx="2159519" cy="184665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Pick a random move</a:t>
            </a:r>
            <a:endParaRPr lang="en-US" b="1" dirty="0"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From the list </a:t>
            </a:r>
            <a:r>
              <a:rPr lang="en-US" u="sng" dirty="0">
                <a:cs typeface="+mn-cs"/>
              </a:rPr>
              <a:t>[-1, 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u="sng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If the same car is moved multiple times in a row, this is seen as one 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A99D3-649D-4221-846B-C360932741CF}"/>
              </a:ext>
            </a:extLst>
          </p:cNvPr>
          <p:cNvSpPr txBox="1"/>
          <p:nvPr/>
        </p:nvSpPr>
        <p:spPr>
          <a:xfrm>
            <a:off x="5713298" y="2272904"/>
            <a:ext cx="2447722" cy="5539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Pick a random car</a:t>
            </a:r>
            <a:endParaRPr lang="en-US" b="1" dirty="0">
              <a:cs typeface="+mn-c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From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the moveable cars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51DF6-DD4F-4153-99FF-DD5CCA4CE92B}"/>
              </a:ext>
            </a:extLst>
          </p:cNvPr>
          <p:cNvSpPr txBox="1"/>
          <p:nvPr/>
        </p:nvSpPr>
        <p:spPr>
          <a:xfrm>
            <a:off x="959155" y="1956273"/>
            <a:ext cx="1996939" cy="129266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Check if won </a:t>
            </a:r>
            <a:endParaRPr lang="en-US" b="1" dirty="0">
              <a:cs typeface="+mn-cs"/>
            </a:endParaRP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Continue if not won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+mn-cs"/>
              </a:rPr>
              <a:t>By checking if no other car is blocking the X car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91773-1791-4E75-A418-A78A26FCE1CF}"/>
              </a:ext>
            </a:extLst>
          </p:cNvPr>
          <p:cNvSpPr txBox="1"/>
          <p:nvPr/>
        </p:nvSpPr>
        <p:spPr>
          <a:xfrm>
            <a:off x="1054615" y="4904284"/>
            <a:ext cx="1901478" cy="110799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Input the move in the game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cs typeface="+mn-cs"/>
              </a:rPr>
              <a:t>If possible perform the move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C8594D0-8D84-49D5-88C1-9338DB081BF4}"/>
              </a:ext>
            </a:extLst>
          </p:cNvPr>
          <p:cNvSpPr/>
          <p:nvPr/>
        </p:nvSpPr>
        <p:spPr>
          <a:xfrm rot="16200000">
            <a:off x="2969908" y="2663029"/>
            <a:ext cx="2732445" cy="2542427"/>
          </a:xfrm>
          <a:prstGeom prst="arc">
            <a:avLst>
              <a:gd name="adj1" fmla="val 16591666"/>
              <a:gd name="adj2" fmla="val 21204306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E00F59AC-5B07-4271-9CD3-6FF78EBDA4ED}"/>
              </a:ext>
            </a:extLst>
          </p:cNvPr>
          <p:cNvSpPr/>
          <p:nvPr/>
        </p:nvSpPr>
        <p:spPr>
          <a:xfrm rot="5400000">
            <a:off x="2969908" y="2492835"/>
            <a:ext cx="2732442" cy="2542427"/>
          </a:xfrm>
          <a:prstGeom prst="arc">
            <a:avLst>
              <a:gd name="adj1" fmla="val 16596109"/>
              <a:gd name="adj2" fmla="val 21193407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0B649FF2-FF7C-471D-8624-8286B34BE919}"/>
              </a:ext>
            </a:extLst>
          </p:cNvPr>
          <p:cNvSpPr/>
          <p:nvPr/>
        </p:nvSpPr>
        <p:spPr>
          <a:xfrm rot="16200000">
            <a:off x="2969911" y="2492834"/>
            <a:ext cx="2732440" cy="2542427"/>
          </a:xfrm>
          <a:prstGeom prst="arc">
            <a:avLst>
              <a:gd name="adj1" fmla="val 11194517"/>
              <a:gd name="adj2" fmla="val 15800478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F3AE8152-0715-4376-ACEF-3C9961886881}"/>
              </a:ext>
            </a:extLst>
          </p:cNvPr>
          <p:cNvSpPr/>
          <p:nvPr/>
        </p:nvSpPr>
        <p:spPr>
          <a:xfrm rot="5400000">
            <a:off x="2967038" y="2666499"/>
            <a:ext cx="2732443" cy="2542427"/>
          </a:xfrm>
          <a:prstGeom prst="arc">
            <a:avLst>
              <a:gd name="adj1" fmla="val 11189150"/>
              <a:gd name="adj2" fmla="val 15796120"/>
            </a:avLst>
          </a:prstGeom>
          <a:ln w="12700" cap="flat">
            <a:solidFill>
              <a:schemeClr val="tx1"/>
            </a:solidFill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6">
            <a:extLst>
              <a:ext uri="{FF2B5EF4-FFF2-40B4-BE49-F238E27FC236}">
                <a16:creationId xmlns:a16="http://schemas.microsoft.com/office/drawing/2014/main" id="{F62B9A23-52C2-44A7-A860-2E9089B49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60" y="3366385"/>
            <a:ext cx="22777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0" rIns="182880" bIns="0" numCol="1" anchor="ctr" anchorCtr="0" compatLnSpc="1">
            <a:prstTxWarp prst="textNoShape">
              <a:avLst/>
            </a:prstTxWarp>
            <a:spAutoFit/>
          </a:bodyPr>
          <a:lstStyle>
            <a:lvl1pPr marL="0" indent="0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749808" indent="-130175" algn="l" defTabSz="89535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ctr" defTabSz="677830"/>
            <a:r>
              <a:rPr lang="en-US" sz="2000" b="1" dirty="0"/>
              <a:t>Random</a:t>
            </a:r>
          </a:p>
          <a:p>
            <a:pPr algn="ctr" defTabSz="677830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advanced</a:t>
            </a:r>
            <a:r>
              <a:rPr lang="en-US" sz="2000" b="1" dirty="0"/>
              <a:t> algorithm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09CA70E-0BFB-4576-B6AC-970DF4C5A397}"/>
              </a:ext>
            </a:extLst>
          </p:cNvPr>
          <p:cNvSpPr>
            <a:spLocks noChangeAspect="1"/>
          </p:cNvSpPr>
          <p:nvPr/>
        </p:nvSpPr>
        <p:spPr>
          <a:xfrm>
            <a:off x="5105274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8E9AB5-0E74-46D6-96FB-A2283C63514A}"/>
              </a:ext>
            </a:extLst>
          </p:cNvPr>
          <p:cNvSpPr>
            <a:spLocks noChangeAspect="1"/>
          </p:cNvSpPr>
          <p:nvPr/>
        </p:nvSpPr>
        <p:spPr>
          <a:xfrm>
            <a:off x="5105274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9E6F23-E7CC-4225-BC92-5124DB1E9301}"/>
              </a:ext>
            </a:extLst>
          </p:cNvPr>
          <p:cNvSpPr>
            <a:spLocks noChangeAspect="1"/>
          </p:cNvSpPr>
          <p:nvPr/>
        </p:nvSpPr>
        <p:spPr>
          <a:xfrm>
            <a:off x="3317078" y="2533779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152A6C9-DF5D-4B9B-872F-1C5629F57FDD}"/>
              </a:ext>
            </a:extLst>
          </p:cNvPr>
          <p:cNvSpPr>
            <a:spLocks noChangeAspect="1"/>
          </p:cNvSpPr>
          <p:nvPr/>
        </p:nvSpPr>
        <p:spPr>
          <a:xfrm>
            <a:off x="3317078" y="4819031"/>
            <a:ext cx="245147" cy="311236"/>
          </a:xfrm>
          <a:prstGeom prst="ellipse">
            <a:avLst/>
          </a:prstGeom>
          <a:solidFill>
            <a:schemeClr val="accent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25" name="CustomIcon">
            <a:extLst>
              <a:ext uri="{FF2B5EF4-FFF2-40B4-BE49-F238E27FC236}">
                <a16:creationId xmlns:a16="http://schemas.microsoft.com/office/drawing/2014/main" id="{C26A6654-519D-430B-A6CE-5E3916E886D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9452" y="2307703"/>
            <a:ext cx="551213" cy="609600"/>
          </a:xfrm>
          <a:prstGeom prst="rect">
            <a:avLst/>
          </a:prstGeom>
        </p:spPr>
      </p:pic>
      <p:pic>
        <p:nvPicPr>
          <p:cNvPr id="30" name="CustomIcon">
            <a:extLst>
              <a:ext uri="{FF2B5EF4-FFF2-40B4-BE49-F238E27FC236}">
                <a16:creationId xmlns:a16="http://schemas.microsoft.com/office/drawing/2014/main" id="{2F98A230-1ADA-4899-A2FA-26EF9949CF5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6427" y="2297511"/>
            <a:ext cx="551213" cy="609600"/>
          </a:xfrm>
          <a:prstGeom prst="rect">
            <a:avLst/>
          </a:prstGeom>
        </p:spPr>
      </p:pic>
      <p:pic>
        <p:nvPicPr>
          <p:cNvPr id="32" name="CustomIcon">
            <a:extLst>
              <a:ext uri="{FF2B5EF4-FFF2-40B4-BE49-F238E27FC236}">
                <a16:creationId xmlns:a16="http://schemas.microsoft.com/office/drawing/2014/main" id="{E0F17016-5979-423F-A54B-B4B0D1C3AEE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0969" y="5153482"/>
            <a:ext cx="551213" cy="609600"/>
          </a:xfrm>
          <a:prstGeom prst="rect">
            <a:avLst/>
          </a:prstGeom>
        </p:spPr>
      </p:pic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DCF0AFE2-1835-43B0-8B98-D870BE197EA4}"/>
              </a:ext>
            </a:extLst>
          </p:cNvPr>
          <p:cNvSpPr/>
          <p:nvPr/>
        </p:nvSpPr>
        <p:spPr>
          <a:xfrm>
            <a:off x="8693658" y="155448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11C0134-3EA8-419D-87C2-A470E6C22F45}"/>
              </a:ext>
            </a:extLst>
          </p:cNvPr>
          <p:cNvSpPr/>
          <p:nvPr/>
        </p:nvSpPr>
        <p:spPr>
          <a:xfrm>
            <a:off x="8686799" y="163862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1B0A76-DB79-43E6-8B69-6E5DF5392E7B}"/>
              </a:ext>
            </a:extLst>
          </p:cNvPr>
          <p:cNvSpPr txBox="1"/>
          <p:nvPr/>
        </p:nvSpPr>
        <p:spPr>
          <a:xfrm>
            <a:off x="565988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Description</a:t>
            </a:r>
            <a:endParaRPr lang="en-US" dirty="0"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3E8F0F-60D2-4D9E-BE1B-CAC410FB8A47}"/>
              </a:ext>
            </a:extLst>
          </p:cNvPr>
          <p:cNvSpPr txBox="1"/>
          <p:nvPr/>
        </p:nvSpPr>
        <p:spPr>
          <a:xfrm>
            <a:off x="9167230" y="1395084"/>
            <a:ext cx="2447722" cy="3077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cs typeface="+mn-cs"/>
              </a:rPr>
              <a:t>Take-aways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" hidden="1">
            <a:extLst>
              <a:ext uri="{FF2B5EF4-FFF2-40B4-BE49-F238E27FC236}">
                <a16:creationId xmlns:a16="http://schemas.microsoft.com/office/drawing/2014/main" id="{F335BC2E-68E6-43FC-ACED-AE46FEFCA151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7" name="think-cell Slide" r:id="rId21" imgW="592" imgH="591" progId="TCLayout.ActiveDocument.1">
                  <p:embed/>
                </p:oleObj>
              </mc:Choice>
              <mc:Fallback>
                <p:oleObj name="think-cell Slide" r:id="rId21" imgW="592" imgH="591" progId="TCLayout.ActiveDocument.1">
                  <p:embed/>
                  <p:pic>
                    <p:nvPicPr>
                      <p:cNvPr id="6" name="Object 2" hidden="1">
                        <a:extLst>
                          <a:ext uri="{FF2B5EF4-FFF2-40B4-BE49-F238E27FC236}">
                            <a16:creationId xmlns:a16="http://schemas.microsoft.com/office/drawing/2014/main" id="{F335BC2E-68E6-43FC-ACED-AE46FEFCA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AD4AD15D-56CF-4D77-8F3A-A842E4773D4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2500" b="1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0960F38-886A-4B67-A89F-0B6E28C1BCBA}"/>
              </a:ext>
            </a:extLst>
          </p:cNvPr>
          <p:cNvSpPr txBox="1"/>
          <p:nvPr/>
        </p:nvSpPr>
        <p:spPr>
          <a:xfrm>
            <a:off x="6610373" y="2039846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0</a:t>
            </a:r>
            <a:r>
              <a:rPr lang="en-US" sz="1100" dirty="0"/>
              <a:t>: A-1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3B34520-13F1-433B-B2B6-0FF5427F518D}"/>
              </a:ext>
            </a:extLst>
          </p:cNvPr>
          <p:cNvSpPr txBox="1"/>
          <p:nvPr/>
        </p:nvSpPr>
        <p:spPr>
          <a:xfrm>
            <a:off x="6607595" y="2572021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1</a:t>
            </a:r>
            <a:r>
              <a:rPr lang="en-US" sz="1100" dirty="0"/>
              <a:t>: B-1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4DB988C-D38C-46BA-AE97-DBD554C84230}"/>
              </a:ext>
            </a:extLst>
          </p:cNvPr>
          <p:cNvSpPr txBox="1"/>
          <p:nvPr/>
        </p:nvSpPr>
        <p:spPr>
          <a:xfrm>
            <a:off x="6486429" y="5085007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0</a:t>
            </a:r>
            <a:r>
              <a:rPr lang="en-US" sz="1100" dirty="0"/>
              <a:t>: B-1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9BF6507-9DCA-4F17-BFFA-99762B4E19DE}"/>
              </a:ext>
            </a:extLst>
          </p:cNvPr>
          <p:cNvSpPr txBox="1"/>
          <p:nvPr/>
        </p:nvSpPr>
        <p:spPr>
          <a:xfrm>
            <a:off x="6486429" y="5662693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dirty="0"/>
              <a:t>1: A-1</a:t>
            </a:r>
          </a:p>
        </p:txBody>
      </p:sp>
      <p:sp>
        <p:nvSpPr>
          <p:cNvPr id="461846" name="2. Slide Title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21067"/>
            <a:ext cx="11082528" cy="731520"/>
          </a:xfrm>
        </p:spPr>
        <p:txBody>
          <a:bodyPr/>
          <a:lstStyle/>
          <a:p>
            <a:r>
              <a:rPr lang="en-US" dirty="0"/>
              <a:t>Breadth-first &amp; depth-first</a:t>
            </a:r>
          </a:p>
        </p:txBody>
      </p:sp>
      <p:sp>
        <p:nvSpPr>
          <p:cNvPr id="79" name="Graphic 14">
            <a:extLst>
              <a:ext uri="{FF2B5EF4-FFF2-40B4-BE49-F238E27FC236}">
                <a16:creationId xmlns:a16="http://schemas.microsoft.com/office/drawing/2014/main" id="{6A3D48FB-1411-483E-B881-0774FFDDD439}"/>
              </a:ext>
            </a:extLst>
          </p:cNvPr>
          <p:cNvSpPr>
            <a:spLocks noChangeAspect="1"/>
          </p:cNvSpPr>
          <p:nvPr/>
        </p:nvSpPr>
        <p:spPr>
          <a:xfrm>
            <a:off x="6943214" y="1857151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0" name="Graphic 14">
            <a:extLst>
              <a:ext uri="{FF2B5EF4-FFF2-40B4-BE49-F238E27FC236}">
                <a16:creationId xmlns:a16="http://schemas.microsoft.com/office/drawing/2014/main" id="{D30368B3-1111-4CF6-BAA8-D31A4911ABC7}"/>
              </a:ext>
            </a:extLst>
          </p:cNvPr>
          <p:cNvSpPr>
            <a:spLocks noChangeAspect="1"/>
          </p:cNvSpPr>
          <p:nvPr/>
        </p:nvSpPr>
        <p:spPr>
          <a:xfrm>
            <a:off x="6943214" y="4947239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EA973B-4931-4A42-9472-EB0AD77F4722}"/>
              </a:ext>
            </a:extLst>
          </p:cNvPr>
          <p:cNvCxnSpPr>
            <a:cxnSpLocks/>
          </p:cNvCxnSpPr>
          <p:nvPr/>
        </p:nvCxnSpPr>
        <p:spPr>
          <a:xfrm>
            <a:off x="3859094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raphic 14">
            <a:extLst>
              <a:ext uri="{FF2B5EF4-FFF2-40B4-BE49-F238E27FC236}">
                <a16:creationId xmlns:a16="http://schemas.microsoft.com/office/drawing/2014/main" id="{9ACE0CC1-B2D2-4FC8-8047-8977D20AD610}"/>
              </a:ext>
            </a:extLst>
          </p:cNvPr>
          <p:cNvSpPr>
            <a:spLocks noChangeAspect="1"/>
          </p:cNvSpPr>
          <p:nvPr/>
        </p:nvSpPr>
        <p:spPr>
          <a:xfrm>
            <a:off x="8311107" y="2384903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3" name="Graphic 14">
            <a:extLst>
              <a:ext uri="{FF2B5EF4-FFF2-40B4-BE49-F238E27FC236}">
                <a16:creationId xmlns:a16="http://schemas.microsoft.com/office/drawing/2014/main" id="{55371AB9-83B8-43D4-B06C-0E3F4640EFD1}"/>
              </a:ext>
            </a:extLst>
          </p:cNvPr>
          <p:cNvSpPr>
            <a:spLocks noChangeAspect="1"/>
          </p:cNvSpPr>
          <p:nvPr/>
        </p:nvSpPr>
        <p:spPr>
          <a:xfrm>
            <a:off x="8311107" y="4421615"/>
            <a:ext cx="1363483" cy="1051528"/>
          </a:xfrm>
          <a:custGeom>
            <a:avLst/>
            <a:gdLst>
              <a:gd name="connsiteX0" fmla="*/ 8885715 w 8882670"/>
              <a:gd name="connsiteY0" fmla="*/ 6854879 h 6850388"/>
              <a:gd name="connsiteX1" fmla="*/ 1796172 w 8882670"/>
              <a:gd name="connsiteY1" fmla="*/ 6854879 h 6850388"/>
              <a:gd name="connsiteX2" fmla="*/ 0 w 8882670"/>
              <a:gd name="connsiteY2" fmla="*/ 3427478 h 6850388"/>
              <a:gd name="connsiteX3" fmla="*/ 1796172 w 8882670"/>
              <a:gd name="connsiteY3" fmla="*/ 0 h 6850388"/>
              <a:gd name="connsiteX4" fmla="*/ 8885715 w 8882670"/>
              <a:gd name="connsiteY4" fmla="*/ 0 h 685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2670" h="6850388">
                <a:moveTo>
                  <a:pt x="8885715" y="6854879"/>
                </a:moveTo>
                <a:lnTo>
                  <a:pt x="1796172" y="6854879"/>
                </a:lnTo>
                <a:lnTo>
                  <a:pt x="0" y="3427478"/>
                </a:lnTo>
                <a:lnTo>
                  <a:pt x="1796172" y="0"/>
                </a:lnTo>
                <a:lnTo>
                  <a:pt x="8885715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F908A09-17D8-4167-8E8D-EF05FC87E79B}"/>
              </a:ext>
            </a:extLst>
          </p:cNvPr>
          <p:cNvSpPr>
            <a:spLocks noChangeAspect="1"/>
          </p:cNvSpPr>
          <p:nvPr/>
        </p:nvSpPr>
        <p:spPr>
          <a:xfrm>
            <a:off x="4511618" y="2382083"/>
            <a:ext cx="2423523" cy="3090672"/>
          </a:xfrm>
          <a:custGeom>
            <a:avLst/>
            <a:gdLst>
              <a:gd name="connsiteX0" fmla="*/ 2404789 w 2403000"/>
              <a:gd name="connsiteY0" fmla="*/ 3064939 h 3064500"/>
              <a:gd name="connsiteX1" fmla="*/ 801056 w 2403000"/>
              <a:gd name="connsiteY1" fmla="*/ 3064939 h 3064500"/>
              <a:gd name="connsiteX2" fmla="*/ 0 w 2403000"/>
              <a:gd name="connsiteY2" fmla="*/ 1532486 h 3064500"/>
              <a:gd name="connsiteX3" fmla="*/ 801056 w 2403000"/>
              <a:gd name="connsiteY3" fmla="*/ 0 h 3064500"/>
              <a:gd name="connsiteX4" fmla="*/ 2404789 w 2403000"/>
              <a:gd name="connsiteY4" fmla="*/ 0 h 306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3000" h="3064500">
                <a:moveTo>
                  <a:pt x="2404789" y="3064939"/>
                </a:moveTo>
                <a:lnTo>
                  <a:pt x="801056" y="3064939"/>
                </a:lnTo>
                <a:lnTo>
                  <a:pt x="0" y="1532486"/>
                </a:lnTo>
                <a:lnTo>
                  <a:pt x="801056" y="0"/>
                </a:lnTo>
                <a:lnTo>
                  <a:pt x="2404789" y="0"/>
                </a:lnTo>
              </a:path>
            </a:pathLst>
          </a:custGeom>
          <a:noFill/>
          <a:ln w="6350" cap="sq">
            <a:solidFill>
              <a:srgbClr val="7F7F7F"/>
            </a:solidFill>
            <a:prstDash val="solid"/>
            <a:miter/>
          </a:ln>
        </p:spPr>
        <p:txBody>
          <a:bodyPr rtlCol="0" anchor="ctr"/>
          <a:lstStyle/>
          <a:p>
            <a:endParaRPr lang="en-US" sz="11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F5691-9DC8-48FA-936B-C6D13BDC779E}"/>
              </a:ext>
            </a:extLst>
          </p:cNvPr>
          <p:cNvSpPr txBox="1"/>
          <p:nvPr/>
        </p:nvSpPr>
        <p:spPr>
          <a:xfrm>
            <a:off x="554735" y="2574275"/>
            <a:ext cx="2514600" cy="216982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100" b="1" dirty="0"/>
              <a:t>Algorithm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Take the node highest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Identify all possible moves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Create the corresponding nodes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Compare the new nodes with nodes earlier up the tree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Check if the game is won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Shut of nodes that represent a board state that was achieved before</a:t>
            </a:r>
          </a:p>
          <a:p>
            <a:pPr marL="231775" lvl="1" indent="-228600">
              <a:buFont typeface="+mj-lt"/>
              <a:buAutoNum type="arabicPeriod"/>
            </a:pPr>
            <a:r>
              <a:rPr lang="en-US" sz="1100" dirty="0"/>
              <a:t>Repeat</a:t>
            </a:r>
          </a:p>
          <a:p>
            <a:pPr lvl="1"/>
            <a:endParaRPr lang="en-US" sz="1100" dirty="0"/>
          </a:p>
        </p:txBody>
      </p:sp>
      <p:sp>
        <p:nvSpPr>
          <p:cNvPr id="97" name="TrackerNumBlue 7">
            <a:extLst>
              <a:ext uri="{FF2B5EF4-FFF2-40B4-BE49-F238E27FC236}">
                <a16:creationId xmlns:a16="http://schemas.microsoft.com/office/drawing/2014/main" id="{93BEFD07-4176-4B60-8805-0A14AF08ED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719424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087EBB-B7BC-46EE-B624-EE77D9826B99}"/>
              </a:ext>
            </a:extLst>
          </p:cNvPr>
          <p:cNvCxnSpPr/>
          <p:nvPr/>
        </p:nvCxnSpPr>
        <p:spPr>
          <a:xfrm>
            <a:off x="3459480" y="1931386"/>
            <a:ext cx="0" cy="4206523"/>
          </a:xfrm>
          <a:prstGeom prst="straightConnector1">
            <a:avLst/>
          </a:prstGeom>
          <a:ln w="190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BasicDefault 16">
            <a:extLst>
              <a:ext uri="{FF2B5EF4-FFF2-40B4-BE49-F238E27FC236}">
                <a16:creationId xmlns:a16="http://schemas.microsoft.com/office/drawing/2014/main" id="{5B567202-AEB6-436A-B3CF-15734F72DD8D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565988" y="1600200"/>
            <a:ext cx="2503347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BasicDefault 16">
            <a:extLst>
              <a:ext uri="{FF2B5EF4-FFF2-40B4-BE49-F238E27FC236}">
                <a16:creationId xmlns:a16="http://schemas.microsoft.com/office/drawing/2014/main" id="{160F70C4-612A-4952-97DA-9AC207258779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3943350" y="1600200"/>
            <a:ext cx="7693914" cy="0"/>
          </a:xfrm>
          <a:prstGeom prst="straightConnector1">
            <a:avLst/>
          </a:prstGeom>
          <a:ln w="6350" cap="sq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Arrow: Chevron 100">
            <a:extLst>
              <a:ext uri="{FF2B5EF4-FFF2-40B4-BE49-F238E27FC236}">
                <a16:creationId xmlns:a16="http://schemas.microsoft.com/office/drawing/2014/main" id="{F280A2FA-95A3-4711-8099-D0003F883C28}"/>
              </a:ext>
            </a:extLst>
          </p:cNvPr>
          <p:cNvSpPr/>
          <p:nvPr/>
        </p:nvSpPr>
        <p:spPr>
          <a:xfrm>
            <a:off x="3275838" y="1303020"/>
            <a:ext cx="484632" cy="484632"/>
          </a:xfrm>
          <a:prstGeom prst="chevron">
            <a:avLst/>
          </a:prstGeom>
          <a:solidFill>
            <a:schemeClr val="accent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0D10-C1C1-46AB-B756-4FE262499328}"/>
              </a:ext>
            </a:extLst>
          </p:cNvPr>
          <p:cNvSpPr txBox="1"/>
          <p:nvPr/>
        </p:nvSpPr>
        <p:spPr>
          <a:xfrm>
            <a:off x="3943350" y="1396424"/>
            <a:ext cx="2447722" cy="16927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cs typeface="+mn-cs"/>
              </a:rPr>
              <a:t>Visualization</a:t>
            </a:r>
            <a:endParaRPr lang="en-US" sz="1100" dirty="0">
              <a:cs typeface="+mn-cs"/>
            </a:endParaRPr>
          </a:p>
        </p:txBody>
      </p:sp>
      <p:sp>
        <p:nvSpPr>
          <p:cNvPr id="107" name="Arrow: Chevron 106">
            <a:extLst>
              <a:ext uri="{FF2B5EF4-FFF2-40B4-BE49-F238E27FC236}">
                <a16:creationId xmlns:a16="http://schemas.microsoft.com/office/drawing/2014/main" id="{7840F745-A24A-4049-B3C6-12D4A7DA8119}"/>
              </a:ext>
            </a:extLst>
          </p:cNvPr>
          <p:cNvSpPr/>
          <p:nvPr/>
        </p:nvSpPr>
        <p:spPr>
          <a:xfrm>
            <a:off x="3270988" y="1387160"/>
            <a:ext cx="343341" cy="343341"/>
          </a:xfrm>
          <a:prstGeom prst="chevron">
            <a:avLst/>
          </a:prstGeom>
          <a:solidFill>
            <a:schemeClr val="accent3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dirty="0" err="1">
              <a:solidFill>
                <a:schemeClr val="bg1"/>
              </a:solidFill>
            </a:endParaRPr>
          </a:p>
        </p:txBody>
      </p:sp>
      <p:sp>
        <p:nvSpPr>
          <p:cNvPr id="108" name="TrackerNumBlue 7">
            <a:extLst>
              <a:ext uri="{FF2B5EF4-FFF2-40B4-BE49-F238E27FC236}">
                <a16:creationId xmlns:a16="http://schemas.microsoft.com/office/drawing/2014/main" id="{D29B6976-668B-4BC4-9151-2663492394E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7211" y="5303744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0.2</a:t>
            </a:r>
          </a:p>
        </p:txBody>
      </p:sp>
      <p:sp>
        <p:nvSpPr>
          <p:cNvPr id="113" name="TrackerNumBlue 7">
            <a:extLst>
              <a:ext uri="{FF2B5EF4-FFF2-40B4-BE49-F238E27FC236}">
                <a16:creationId xmlns:a16="http://schemas.microsoft.com/office/drawing/2014/main" id="{F235AF7F-78F1-41F2-8692-B1A20B16927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167211" y="224046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5EF64F-9703-412E-9973-4195F2950030}"/>
              </a:ext>
            </a:extLst>
          </p:cNvPr>
          <p:cNvSpPr txBox="1"/>
          <p:nvPr/>
        </p:nvSpPr>
        <p:spPr>
          <a:xfrm>
            <a:off x="4587810" y="2824040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0</a:t>
            </a:r>
            <a:r>
              <a:rPr lang="en-US" sz="1100" dirty="0"/>
              <a:t>: A-1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90D6A21-22A3-402D-B3DB-88E00726C7C2}"/>
              </a:ext>
            </a:extLst>
          </p:cNvPr>
          <p:cNvSpPr txBox="1"/>
          <p:nvPr/>
        </p:nvSpPr>
        <p:spPr>
          <a:xfrm>
            <a:off x="554735" y="1690128"/>
            <a:ext cx="2514600" cy="100027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buNone/>
            </a:pPr>
            <a:r>
              <a:rPr lang="en-US" sz="1100" b="1" dirty="0"/>
              <a:t>Description</a:t>
            </a:r>
          </a:p>
          <a:p>
            <a:pPr lvl="1"/>
            <a:r>
              <a:rPr lang="en-US" sz="1100" b="1" dirty="0"/>
              <a:t>Nodes </a:t>
            </a:r>
            <a:r>
              <a:rPr lang="en-US" sz="1100" dirty="0"/>
              <a:t>represent board states</a:t>
            </a:r>
          </a:p>
          <a:p>
            <a:pPr lvl="1"/>
            <a:r>
              <a:rPr lang="en-US" sz="1100" b="1" dirty="0"/>
              <a:t>Branches</a:t>
            </a:r>
            <a:r>
              <a:rPr lang="en-US" sz="1100" dirty="0"/>
              <a:t> represent moves </a:t>
            </a:r>
          </a:p>
          <a:p>
            <a:pPr lvl="1"/>
            <a:r>
              <a:rPr lang="en-US" sz="1100" b="1" dirty="0"/>
              <a:t>Level </a:t>
            </a:r>
            <a:r>
              <a:rPr lang="en-US" sz="1100" dirty="0"/>
              <a:t>represents number of moves</a:t>
            </a:r>
            <a:endParaRPr lang="en-US" sz="1100" b="1" dirty="0"/>
          </a:p>
          <a:p>
            <a:pPr lvl="1"/>
            <a:endParaRPr lang="en-US" sz="11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485B1CD-3C23-448B-AA88-CA27052F8D92}"/>
              </a:ext>
            </a:extLst>
          </p:cNvPr>
          <p:cNvCxnSpPr>
            <a:cxnSpLocks/>
          </p:cNvCxnSpPr>
          <p:nvPr/>
        </p:nvCxnSpPr>
        <p:spPr>
          <a:xfrm>
            <a:off x="4513223" y="3927419"/>
            <a:ext cx="654129" cy="0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rackerNumBlue 7">
            <a:extLst>
              <a:ext uri="{FF2B5EF4-FFF2-40B4-BE49-F238E27FC236}">
                <a16:creationId xmlns:a16="http://schemas.microsoft.com/office/drawing/2014/main" id="{8DC48BED-CE48-42B4-9A15-490C24968D7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042832" y="378774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4B9E81-EBB2-488C-AECD-EE97B4C089C5}"/>
              </a:ext>
            </a:extLst>
          </p:cNvPr>
          <p:cNvSpPr txBox="1"/>
          <p:nvPr/>
        </p:nvSpPr>
        <p:spPr>
          <a:xfrm>
            <a:off x="4587810" y="3751499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1</a:t>
            </a:r>
            <a:r>
              <a:rPr lang="en-US" sz="1100" dirty="0"/>
              <a:t>: B-1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AD5C58C-652F-4D4C-8177-9A5CFA19D110}"/>
              </a:ext>
            </a:extLst>
          </p:cNvPr>
          <p:cNvSpPr txBox="1"/>
          <p:nvPr/>
        </p:nvSpPr>
        <p:spPr>
          <a:xfrm>
            <a:off x="4565998" y="4980595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2</a:t>
            </a:r>
            <a:r>
              <a:rPr lang="en-US" sz="1100" dirty="0"/>
              <a:t>: K+1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3CF7E4B-92C6-48E5-8758-C4602FA5C5E4}"/>
              </a:ext>
            </a:extLst>
          </p:cNvPr>
          <p:cNvSpPr txBox="1"/>
          <p:nvPr/>
        </p:nvSpPr>
        <p:spPr>
          <a:xfrm>
            <a:off x="6308849" y="3751499"/>
            <a:ext cx="478780" cy="16927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lvl="5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lvl="6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lvl="7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lvl="8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100" b="1" dirty="0"/>
              <a:t>1</a:t>
            </a:r>
            <a:r>
              <a:rPr lang="en-US" sz="1100" dirty="0"/>
              <a:t>: B+1</a:t>
            </a:r>
          </a:p>
        </p:txBody>
      </p:sp>
      <p:sp>
        <p:nvSpPr>
          <p:cNvPr id="147" name="Legend1">
            <a:extLst>
              <a:ext uri="{FF2B5EF4-FFF2-40B4-BE49-F238E27FC236}">
                <a16:creationId xmlns:a16="http://schemas.microsoft.com/office/drawing/2014/main" id="{B6848864-E0F6-423C-8197-13969C4CD498}"/>
              </a:ext>
            </a:extLst>
          </p:cNvPr>
          <p:cNvSpPr txBox="1"/>
          <p:nvPr/>
        </p:nvSpPr>
        <p:spPr>
          <a:xfrm>
            <a:off x="8945887" y="389114"/>
            <a:ext cx="928139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New board state</a:t>
            </a:r>
            <a:endParaRPr lang="en-US" sz="1000" dirty="0"/>
          </a:p>
        </p:txBody>
      </p:sp>
      <p:sp>
        <p:nvSpPr>
          <p:cNvPr id="150" name="Legend2">
            <a:extLst>
              <a:ext uri="{FF2B5EF4-FFF2-40B4-BE49-F238E27FC236}">
                <a16:creationId xmlns:a16="http://schemas.microsoft.com/office/drawing/2014/main" id="{D12D3967-8B8F-4A93-BAD2-3E23277DBA4E}"/>
              </a:ext>
            </a:extLst>
          </p:cNvPr>
          <p:cNvSpPr txBox="1"/>
          <p:nvPr/>
        </p:nvSpPr>
        <p:spPr>
          <a:xfrm>
            <a:off x="8945887" y="768612"/>
            <a:ext cx="1920398" cy="153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Similar board state (shut off node)</a:t>
            </a:r>
            <a:endParaRPr lang="en-US" sz="1000" dirty="0"/>
          </a:p>
        </p:txBody>
      </p:sp>
      <p:sp>
        <p:nvSpPr>
          <p:cNvPr id="157" name="TrackerNumBlue 7">
            <a:extLst>
              <a:ext uri="{FF2B5EF4-FFF2-40B4-BE49-F238E27FC236}">
                <a16:creationId xmlns:a16="http://schemas.microsoft.com/office/drawing/2014/main" id="{BF674A74-31EE-462C-A2DA-20350D19D37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540581" y="335676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158" name="TrackerNumBlue 7">
            <a:extLst>
              <a:ext uri="{FF2B5EF4-FFF2-40B4-BE49-F238E27FC236}">
                <a16:creationId xmlns:a16="http://schemas.microsoft.com/office/drawing/2014/main" id="{60D849D9-E161-457B-93AA-8F446AF5492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540581" y="690136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sp>
        <p:nvSpPr>
          <p:cNvPr id="159" name="TrackerNumBlue 7">
            <a:extLst>
              <a:ext uri="{FF2B5EF4-FFF2-40B4-BE49-F238E27FC236}">
                <a16:creationId xmlns:a16="http://schemas.microsoft.com/office/drawing/2014/main" id="{B69A0736-7A74-462F-96BA-B01C5437B0C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783592" y="377282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1.1.0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1F2D549-2317-48A2-A780-3CFF63B56D2D}"/>
              </a:ext>
            </a:extLst>
          </p:cNvPr>
          <p:cNvCxnSpPr>
            <a:cxnSpLocks/>
            <a:endCxn id="159" idx="2"/>
          </p:cNvCxnSpPr>
          <p:nvPr/>
        </p:nvCxnSpPr>
        <p:spPr>
          <a:xfrm flipV="1">
            <a:off x="5322172" y="3912495"/>
            <a:ext cx="1461420" cy="14924"/>
          </a:xfrm>
          <a:prstGeom prst="line">
            <a:avLst/>
          </a:prstGeom>
          <a:ln w="6350" cap="sq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rackerNumBlue 7">
            <a:extLst>
              <a:ext uri="{FF2B5EF4-FFF2-40B4-BE49-F238E27FC236}">
                <a16:creationId xmlns:a16="http://schemas.microsoft.com/office/drawing/2014/main" id="{D6FE793A-41D8-4C5A-82F4-3AC0C263203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7089153" y="4807569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1.2.0</a:t>
            </a:r>
          </a:p>
        </p:txBody>
      </p:sp>
      <p:sp>
        <p:nvSpPr>
          <p:cNvPr id="166" name="TrackerNumBlue 7">
            <a:extLst>
              <a:ext uri="{FF2B5EF4-FFF2-40B4-BE49-F238E27FC236}">
                <a16:creationId xmlns:a16="http://schemas.microsoft.com/office/drawing/2014/main" id="{99A732CB-3622-41CF-8F3A-E9A631A0DD6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7062932" y="581138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1.2.1</a:t>
            </a:r>
          </a:p>
        </p:txBody>
      </p:sp>
      <p:sp>
        <p:nvSpPr>
          <p:cNvPr id="167" name="TrackerNumBlue 7">
            <a:extLst>
              <a:ext uri="{FF2B5EF4-FFF2-40B4-BE49-F238E27FC236}">
                <a16:creationId xmlns:a16="http://schemas.microsoft.com/office/drawing/2014/main" id="{9D2EC98C-F145-4FBD-9DE5-E955D1A8A52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049812" y="1705475"/>
            <a:ext cx="279340" cy="279340"/>
          </a:xfrm>
          <a:prstGeom prst="ellipse">
            <a:avLst/>
          </a:prstGeom>
          <a:solidFill>
            <a:schemeClr val="bg1"/>
          </a:solidFill>
          <a:ln w="6350" cap="sq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1"/>
                </a:solidFill>
              </a:rPr>
              <a:t>0.0.0</a:t>
            </a:r>
          </a:p>
        </p:txBody>
      </p:sp>
      <p:sp>
        <p:nvSpPr>
          <p:cNvPr id="168" name="TrackerNumBlue 7">
            <a:extLst>
              <a:ext uri="{FF2B5EF4-FFF2-40B4-BE49-F238E27FC236}">
                <a16:creationId xmlns:a16="http://schemas.microsoft.com/office/drawing/2014/main" id="{C5F33C7F-A96E-43DC-A90D-786D2C8A663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049812" y="2790335"/>
            <a:ext cx="279340" cy="279340"/>
          </a:xfrm>
          <a:prstGeom prst="ellipse">
            <a:avLst/>
          </a:prstGeom>
          <a:solidFill>
            <a:schemeClr val="accent1"/>
          </a:solidFill>
          <a:ln w="6350" cap="sq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6350" cap="sq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bg1"/>
                </a:solidFill>
              </a:rPr>
              <a:t>0.1.0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09BB3E-98CE-437A-82C9-6FB1053F7474}"/>
              </a:ext>
            </a:extLst>
          </p:cNvPr>
          <p:cNvSpPr/>
          <p:nvPr/>
        </p:nvSpPr>
        <p:spPr>
          <a:xfrm>
            <a:off x="7364368" y="1634700"/>
            <a:ext cx="2860112" cy="470895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5000"/>
                </a:schemeClr>
              </a:gs>
              <a:gs pos="74000">
                <a:schemeClr val="tx2"/>
              </a:gs>
              <a:gs pos="83000">
                <a:schemeClr val="bg2"/>
              </a:gs>
              <a:gs pos="100000">
                <a:schemeClr val="bg2"/>
              </a:gs>
            </a:gsLst>
            <a:lin ang="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1A86B0-F0CC-4F5B-8BA4-A38A43592A29}"/>
              </a:ext>
            </a:extLst>
          </p:cNvPr>
          <p:cNvSpPr/>
          <p:nvPr/>
        </p:nvSpPr>
        <p:spPr>
          <a:xfrm>
            <a:off x="7355786" y="1686111"/>
            <a:ext cx="1230443" cy="336616"/>
          </a:xfrm>
          <a:prstGeom prst="rect">
            <a:avLst/>
          </a:prstGeom>
          <a:solidFill>
            <a:schemeClr val="tx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41271C7A-685F-8D43-835A-2DDBFD107940}"/>
              </a:ext>
            </a:extLst>
          </p:cNvPr>
          <p:cNvSpPr txBox="1"/>
          <p:nvPr/>
        </p:nvSpPr>
        <p:spPr>
          <a:xfrm>
            <a:off x="9530447" y="1874236"/>
            <a:ext cx="2102894" cy="4206523"/>
          </a:xfrm>
          <a:prstGeom prst="rect">
            <a:avLst/>
          </a:prstGeom>
        </p:spPr>
        <p:txBody>
          <a:bodyPr vert="horz" wrap="square" lIns="274320" tIns="0" rIns="0" bIns="0" rtlCol="0" anchor="t">
            <a:no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marL="3175" lvl="1" indent="0">
              <a:spcAft>
                <a:spcPts val="600"/>
              </a:spcAft>
              <a:buNone/>
            </a:pPr>
            <a:endParaRPr lang="en-US" sz="1400" dirty="0"/>
          </a:p>
          <a:p>
            <a:pPr lvl="1">
              <a:spcAft>
                <a:spcPts val="600"/>
              </a:spcAft>
            </a:pPr>
            <a:endParaRPr lang="en-US" sz="14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75783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EMPLATELASTEDITED" val="2019-11-01 10:40 A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Plc7ajwLYcU5YeJC_YZ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pUKWTuKq6zfHRuH23G5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rackerNumBl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xf0C6t4KTYaFG6OeSqt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BasicDefault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6bVDesT3Adm8RD0_bPWDw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wTF52Slk2EgA.x.bEETA"/>
  <p:tag name="SHAPENAME" val="2. Slide Titl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sNjkj9p_DyuC6OEkKx4w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ey0c6djQ0GlCxShCmyMlg"/>
  <p:tag name="SHAPENAME" val="2. Slide Tit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 White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B89EF835-3564-4FB3-A7E4-97DE50749BA2}"/>
    </a:ext>
  </a:extLst>
</a:theme>
</file>

<file path=ppt/theme/theme2.xml><?xml version="1.0" encoding="utf-8"?>
<a:theme xmlns:a="http://schemas.openxmlformats.org/drawingml/2006/main" name="Contrast">
  <a:themeElements>
    <a:clrScheme name="Scheme Blue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OneFirm-English (United States)-Wide.potx" id="{50FC1F8C-36A8-43E0-A709-09110D5475E7}" vid="{00C64DB9-B4DC-496F-9AB5-5DAD18BDE97C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4816</TotalTime>
  <Words>730</Words>
  <Application>Microsoft Macintosh PowerPoint</Application>
  <PresentationFormat>Breedbeeld</PresentationFormat>
  <Paragraphs>226</Paragraphs>
  <Slides>14</Slides>
  <Notes>6</Notes>
  <HiddenSlides>3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1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Rushhour</vt:lpstr>
      <vt:lpstr>Rushhour</vt:lpstr>
      <vt:lpstr>Our algorithms</vt:lpstr>
      <vt:lpstr>Our algorithms</vt:lpstr>
      <vt:lpstr>Game setup</vt:lpstr>
      <vt:lpstr>Visualization</vt:lpstr>
      <vt:lpstr>Random algorithm is able to give a valid solution for first 6 games</vt:lpstr>
      <vt:lpstr>Random advanced algorithm met heuristiek </vt:lpstr>
      <vt:lpstr>Breadth-first &amp; depth-first</vt:lpstr>
      <vt:lpstr>Random algorithm test</vt:lpstr>
      <vt:lpstr>Comparison of the algorithms</vt:lpstr>
      <vt:lpstr>Comparison of the algorithms</vt:lpstr>
      <vt:lpstr>Looking forward</vt:lpstr>
      <vt:lpstr>Project planning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Firm Template</dc:title>
  <dc:subject/>
  <dc:creator>Bart Zeeuw van der Laan</dc:creator>
  <cp:keywords/>
  <dc:description/>
  <cp:lastModifiedBy>Moerkerken, Paloma van</cp:lastModifiedBy>
  <cp:revision>115</cp:revision>
  <cp:lastPrinted>2018-10-30T20:37:12Z</cp:lastPrinted>
  <dcterms:created xsi:type="dcterms:W3CDTF">2020-01-08T13:33:45Z</dcterms:created>
  <dcterms:modified xsi:type="dcterms:W3CDTF">2020-01-22T11:55:34Z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2019-11-01 10:40 AM</vt:lpwstr>
  </property>
  <property fmtid="{D5CDD505-2E9C-101B-9397-08002B2CF9AE}" pid="8" name="TemplateCreated">
    <vt:lpwstr>2019-02-27 01:18 PM</vt:lpwstr>
  </property>
</Properties>
</file>