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2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3"/>
  </p:notesMasterIdLst>
  <p:handoutMasterIdLst>
    <p:handoutMasterId r:id="rId14"/>
  </p:handoutMasterIdLst>
  <p:sldIdLst>
    <p:sldId id="3882" r:id="rId3"/>
    <p:sldId id="3879" r:id="rId4"/>
    <p:sldId id="3881" r:id="rId5"/>
    <p:sldId id="3878" r:id="rId6"/>
    <p:sldId id="3702" r:id="rId7"/>
    <p:sldId id="3701" r:id="rId8"/>
    <p:sldId id="3864" r:id="rId9"/>
    <p:sldId id="3877" r:id="rId10"/>
    <p:sldId id="3778" r:id="rId11"/>
    <p:sldId id="3880" r:id="rId12"/>
  </p:sldIdLst>
  <p:sldSz cx="12192000" cy="6858000"/>
  <p:notesSz cx="7102475" cy="938847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1" autoAdjust="0"/>
  </p:normalViewPr>
  <p:slideViewPr>
    <p:cSldViewPr snapToGrid="0" snapToObjects="1">
      <p:cViewPr>
        <p:scale>
          <a:sx n="75" d="100"/>
          <a:sy n="75" d="100"/>
        </p:scale>
        <p:origin x="250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22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22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4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4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5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image" Target="../media/image9.png"/><Relationship Id="rId3" Type="http://schemas.openxmlformats.org/officeDocument/2006/relationships/tags" Target="../tags/tag271.xml"/><Relationship Id="rId21" Type="http://schemas.openxmlformats.org/officeDocument/2006/relationships/image" Target="../media/image12.png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image" Target="../media/image8.jpeg"/><Relationship Id="rId2" Type="http://schemas.openxmlformats.org/officeDocument/2006/relationships/tags" Target="../tags/tag270.xml"/><Relationship Id="rId16" Type="http://schemas.openxmlformats.org/officeDocument/2006/relationships/image" Target="../media/image7.emf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18.v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5" Type="http://schemas.openxmlformats.org/officeDocument/2006/relationships/tags" Target="../tags/tag273.xml"/><Relationship Id="rId15" Type="http://schemas.openxmlformats.org/officeDocument/2006/relationships/oleObject" Target="../embeddings/oleObject18.bin"/><Relationship Id="rId10" Type="http://schemas.openxmlformats.org/officeDocument/2006/relationships/tags" Target="../tags/tag278.xml"/><Relationship Id="rId19" Type="http://schemas.openxmlformats.org/officeDocument/2006/relationships/image" Target="../media/image10.png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377.xml"/><Relationship Id="rId21" Type="http://schemas.openxmlformats.org/officeDocument/2006/relationships/tags" Target="../tags/tag372.xml"/><Relationship Id="rId34" Type="http://schemas.openxmlformats.org/officeDocument/2006/relationships/tags" Target="../tags/tag385.xml"/><Relationship Id="rId42" Type="http://schemas.openxmlformats.org/officeDocument/2006/relationships/tags" Target="../tags/tag393.xml"/><Relationship Id="rId47" Type="http://schemas.openxmlformats.org/officeDocument/2006/relationships/tags" Target="../tags/tag398.xml"/><Relationship Id="rId50" Type="http://schemas.openxmlformats.org/officeDocument/2006/relationships/tags" Target="../tags/tag401.xml"/><Relationship Id="rId55" Type="http://schemas.openxmlformats.org/officeDocument/2006/relationships/tags" Target="../tags/tag406.xml"/><Relationship Id="rId63" Type="http://schemas.openxmlformats.org/officeDocument/2006/relationships/slideLayout" Target="../slideLayouts/slideLayout2.xml"/><Relationship Id="rId7" Type="http://schemas.openxmlformats.org/officeDocument/2006/relationships/tags" Target="../tags/tag358.xml"/><Relationship Id="rId2" Type="http://schemas.openxmlformats.org/officeDocument/2006/relationships/tags" Target="../tags/tag353.xml"/><Relationship Id="rId16" Type="http://schemas.openxmlformats.org/officeDocument/2006/relationships/tags" Target="../tags/tag367.xml"/><Relationship Id="rId29" Type="http://schemas.openxmlformats.org/officeDocument/2006/relationships/tags" Target="../tags/tag380.xml"/><Relationship Id="rId11" Type="http://schemas.openxmlformats.org/officeDocument/2006/relationships/tags" Target="../tags/tag362.xml"/><Relationship Id="rId24" Type="http://schemas.openxmlformats.org/officeDocument/2006/relationships/tags" Target="../tags/tag375.xml"/><Relationship Id="rId32" Type="http://schemas.openxmlformats.org/officeDocument/2006/relationships/tags" Target="../tags/tag383.xml"/><Relationship Id="rId37" Type="http://schemas.openxmlformats.org/officeDocument/2006/relationships/tags" Target="../tags/tag388.xml"/><Relationship Id="rId40" Type="http://schemas.openxmlformats.org/officeDocument/2006/relationships/tags" Target="../tags/tag391.xml"/><Relationship Id="rId45" Type="http://schemas.openxmlformats.org/officeDocument/2006/relationships/tags" Target="../tags/tag396.xml"/><Relationship Id="rId53" Type="http://schemas.openxmlformats.org/officeDocument/2006/relationships/tags" Target="../tags/tag404.xml"/><Relationship Id="rId58" Type="http://schemas.openxmlformats.org/officeDocument/2006/relationships/tags" Target="../tags/tag409.xml"/><Relationship Id="rId5" Type="http://schemas.openxmlformats.org/officeDocument/2006/relationships/tags" Target="../tags/tag356.xml"/><Relationship Id="rId61" Type="http://schemas.openxmlformats.org/officeDocument/2006/relationships/tags" Target="../tags/tag412.xml"/><Relationship Id="rId19" Type="http://schemas.openxmlformats.org/officeDocument/2006/relationships/tags" Target="../tags/tag370.xml"/><Relationship Id="rId14" Type="http://schemas.openxmlformats.org/officeDocument/2006/relationships/tags" Target="../tags/tag365.xml"/><Relationship Id="rId22" Type="http://schemas.openxmlformats.org/officeDocument/2006/relationships/tags" Target="../tags/tag373.xml"/><Relationship Id="rId27" Type="http://schemas.openxmlformats.org/officeDocument/2006/relationships/tags" Target="../tags/tag378.xml"/><Relationship Id="rId30" Type="http://schemas.openxmlformats.org/officeDocument/2006/relationships/tags" Target="../tags/tag381.xml"/><Relationship Id="rId35" Type="http://schemas.openxmlformats.org/officeDocument/2006/relationships/tags" Target="../tags/tag386.xml"/><Relationship Id="rId43" Type="http://schemas.openxmlformats.org/officeDocument/2006/relationships/tags" Target="../tags/tag394.xml"/><Relationship Id="rId48" Type="http://schemas.openxmlformats.org/officeDocument/2006/relationships/tags" Target="../tags/tag399.xml"/><Relationship Id="rId56" Type="http://schemas.openxmlformats.org/officeDocument/2006/relationships/tags" Target="../tags/tag407.xml"/><Relationship Id="rId64" Type="http://schemas.openxmlformats.org/officeDocument/2006/relationships/oleObject" Target="../embeddings/oleObject27.bin"/><Relationship Id="rId8" Type="http://schemas.openxmlformats.org/officeDocument/2006/relationships/tags" Target="../tags/tag359.xml"/><Relationship Id="rId51" Type="http://schemas.openxmlformats.org/officeDocument/2006/relationships/tags" Target="../tags/tag402.xml"/><Relationship Id="rId3" Type="http://schemas.openxmlformats.org/officeDocument/2006/relationships/tags" Target="../tags/tag354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5" Type="http://schemas.openxmlformats.org/officeDocument/2006/relationships/tags" Target="../tags/tag376.xml"/><Relationship Id="rId33" Type="http://schemas.openxmlformats.org/officeDocument/2006/relationships/tags" Target="../tags/tag384.xml"/><Relationship Id="rId38" Type="http://schemas.openxmlformats.org/officeDocument/2006/relationships/tags" Target="../tags/tag389.xml"/><Relationship Id="rId46" Type="http://schemas.openxmlformats.org/officeDocument/2006/relationships/tags" Target="../tags/tag397.xml"/><Relationship Id="rId59" Type="http://schemas.openxmlformats.org/officeDocument/2006/relationships/tags" Target="../tags/tag410.xml"/><Relationship Id="rId20" Type="http://schemas.openxmlformats.org/officeDocument/2006/relationships/tags" Target="../tags/tag371.xml"/><Relationship Id="rId41" Type="http://schemas.openxmlformats.org/officeDocument/2006/relationships/tags" Target="../tags/tag392.xml"/><Relationship Id="rId54" Type="http://schemas.openxmlformats.org/officeDocument/2006/relationships/tags" Target="../tags/tag405.xml"/><Relationship Id="rId62" Type="http://schemas.openxmlformats.org/officeDocument/2006/relationships/tags" Target="../tags/tag413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57.xml"/><Relationship Id="rId15" Type="http://schemas.openxmlformats.org/officeDocument/2006/relationships/tags" Target="../tags/tag366.xml"/><Relationship Id="rId23" Type="http://schemas.openxmlformats.org/officeDocument/2006/relationships/tags" Target="../tags/tag374.xml"/><Relationship Id="rId28" Type="http://schemas.openxmlformats.org/officeDocument/2006/relationships/tags" Target="../tags/tag379.xml"/><Relationship Id="rId36" Type="http://schemas.openxmlformats.org/officeDocument/2006/relationships/tags" Target="../tags/tag387.xml"/><Relationship Id="rId49" Type="http://schemas.openxmlformats.org/officeDocument/2006/relationships/tags" Target="../tags/tag400.xml"/><Relationship Id="rId57" Type="http://schemas.openxmlformats.org/officeDocument/2006/relationships/tags" Target="../tags/tag408.xml"/><Relationship Id="rId10" Type="http://schemas.openxmlformats.org/officeDocument/2006/relationships/tags" Target="../tags/tag361.xml"/><Relationship Id="rId31" Type="http://schemas.openxmlformats.org/officeDocument/2006/relationships/tags" Target="../tags/tag382.xml"/><Relationship Id="rId44" Type="http://schemas.openxmlformats.org/officeDocument/2006/relationships/tags" Target="../tags/tag395.xml"/><Relationship Id="rId52" Type="http://schemas.openxmlformats.org/officeDocument/2006/relationships/tags" Target="../tags/tag403.xml"/><Relationship Id="rId60" Type="http://schemas.openxmlformats.org/officeDocument/2006/relationships/tags" Target="../tags/tag411.xml"/><Relationship Id="rId65" Type="http://schemas.openxmlformats.org/officeDocument/2006/relationships/image" Target="../media/image7.emf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3" Type="http://schemas.openxmlformats.org/officeDocument/2006/relationships/tags" Target="../tags/tag364.xml"/><Relationship Id="rId18" Type="http://schemas.openxmlformats.org/officeDocument/2006/relationships/tags" Target="../tags/tag369.xml"/><Relationship Id="rId39" Type="http://schemas.openxmlformats.org/officeDocument/2006/relationships/tags" Target="../tags/tag3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2" Type="http://schemas.openxmlformats.org/officeDocument/2006/relationships/tags" Target="../tags/tag282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9.v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5" Type="http://schemas.openxmlformats.org/officeDocument/2006/relationships/tags" Target="../tags/tag285.xml"/><Relationship Id="rId15" Type="http://schemas.openxmlformats.org/officeDocument/2006/relationships/image" Target="../media/image7.emf"/><Relationship Id="rId10" Type="http://schemas.openxmlformats.org/officeDocument/2006/relationships/tags" Target="../tags/tag290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tags" Target="../tags/tag309.xml"/><Relationship Id="rId3" Type="http://schemas.openxmlformats.org/officeDocument/2006/relationships/tags" Target="../tags/tag294.xml"/><Relationship Id="rId21" Type="http://schemas.openxmlformats.org/officeDocument/2006/relationships/tags" Target="../tags/tag312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20" Type="http://schemas.openxmlformats.org/officeDocument/2006/relationships/tags" Target="../tags/tag311.xml"/><Relationship Id="rId1" Type="http://schemas.openxmlformats.org/officeDocument/2006/relationships/vmlDrawing" Target="../drawings/vmlDrawing20.v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24" Type="http://schemas.openxmlformats.org/officeDocument/2006/relationships/image" Target="../media/image7.emf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23" Type="http://schemas.openxmlformats.org/officeDocument/2006/relationships/oleObject" Target="../embeddings/oleObject20.bin"/><Relationship Id="rId10" Type="http://schemas.openxmlformats.org/officeDocument/2006/relationships/tags" Target="../tags/tag301.xml"/><Relationship Id="rId19" Type="http://schemas.openxmlformats.org/officeDocument/2006/relationships/tags" Target="../tags/tag310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14.xml"/><Relationship Id="rId7" Type="http://schemas.openxmlformats.org/officeDocument/2006/relationships/image" Target="../media/image7.emf"/><Relationship Id="rId2" Type="http://schemas.openxmlformats.org/officeDocument/2006/relationships/tags" Target="../tags/tag3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17.xml"/><Relationship Id="rId7" Type="http://schemas.openxmlformats.org/officeDocument/2006/relationships/image" Target="../media/image7.emf"/><Relationship Id="rId2" Type="http://schemas.openxmlformats.org/officeDocument/2006/relationships/tags" Target="../tags/tag31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20.xml"/><Relationship Id="rId7" Type="http://schemas.openxmlformats.org/officeDocument/2006/relationships/image" Target="../media/image7.emf"/><Relationship Id="rId2" Type="http://schemas.openxmlformats.org/officeDocument/2006/relationships/tags" Target="../tags/tag319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image" Target="../media/image7.emf"/><Relationship Id="rId18" Type="http://schemas.openxmlformats.org/officeDocument/2006/relationships/image" Target="../media/image21.png"/><Relationship Id="rId3" Type="http://schemas.openxmlformats.org/officeDocument/2006/relationships/tags" Target="../tags/tag323.xml"/><Relationship Id="rId21" Type="http://schemas.openxmlformats.org/officeDocument/2006/relationships/image" Target="../media/image24.svg"/><Relationship Id="rId7" Type="http://schemas.openxmlformats.org/officeDocument/2006/relationships/tags" Target="../tags/tag327.xml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0.svg"/><Relationship Id="rId2" Type="http://schemas.openxmlformats.org/officeDocument/2006/relationships/tags" Target="../tags/tag32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24.vml"/><Relationship Id="rId6" Type="http://schemas.openxmlformats.org/officeDocument/2006/relationships/tags" Target="../tags/tag3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25.xml"/><Relationship Id="rId15" Type="http://schemas.openxmlformats.org/officeDocument/2006/relationships/image" Target="../media/image18.svg"/><Relationship Id="rId10" Type="http://schemas.openxmlformats.org/officeDocument/2006/relationships/tags" Target="../tags/tag330.xml"/><Relationship Id="rId19" Type="http://schemas.openxmlformats.org/officeDocument/2006/relationships/image" Target="../media/image22.svg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3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6.svg"/><Relationship Id="rId2" Type="http://schemas.openxmlformats.org/officeDocument/2006/relationships/tags" Target="../tags/tag331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35.xml"/><Relationship Id="rId11" Type="http://schemas.openxmlformats.org/officeDocument/2006/relationships/image" Target="../media/image25.png"/><Relationship Id="rId5" Type="http://schemas.openxmlformats.org/officeDocument/2006/relationships/tags" Target="../tags/tag334.xml"/><Relationship Id="rId10" Type="http://schemas.openxmlformats.org/officeDocument/2006/relationships/image" Target="../media/image7.emf"/><Relationship Id="rId4" Type="http://schemas.openxmlformats.org/officeDocument/2006/relationships/tags" Target="../tags/tag333.xml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tags" Target="../tags/tag352.xml"/><Relationship Id="rId3" Type="http://schemas.openxmlformats.org/officeDocument/2006/relationships/tags" Target="../tags/tag337.xml"/><Relationship Id="rId21" Type="http://schemas.openxmlformats.org/officeDocument/2006/relationships/oleObject" Target="../embeddings/oleObject26.bin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20" Type="http://schemas.openxmlformats.org/officeDocument/2006/relationships/notesSlide" Target="../notesSlides/notesSlide2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10" Type="http://schemas.openxmlformats.org/officeDocument/2006/relationships/tags" Target="../tags/tag344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Relationship Id="rId2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689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800" dirty="0" err="1"/>
              <a:t>Statespace</a:t>
            </a:r>
            <a:r>
              <a:rPr lang="en-US" sz="2800" dirty="0"/>
              <a:t> can be considered as all possible board states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199068"/>
            <a:ext cx="7305319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Board specific an upper bound </a:t>
            </a:r>
            <a:r>
              <a:rPr lang="en-US" sz="2000" b="1" dirty="0" err="1">
                <a:cs typeface="+mn-cs"/>
              </a:rPr>
              <a:t>statespace</a:t>
            </a:r>
            <a:r>
              <a:rPr lang="en-US" sz="2000" b="1" dirty="0">
                <a:cs typeface="+mn-cs"/>
              </a:rPr>
              <a:t> is a function of all possible car positions and is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r>
              <a:rPr lang="en-US" sz="1400" b="1" baseline="30000" dirty="0"/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Cars can be placed on top of each other for simplicity (this overestimates the space)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Horizontal cars can only move in their row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/>
                <a:t>Logic similar to horizontal cars that can be in every place of their row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Calculated by the product of all separate cars </a:t>
            </a:r>
            <a:r>
              <a:rPr lang="en-US" sz="1400" dirty="0" err="1"/>
              <a:t>possitions</a:t>
            </a:r>
            <a:r>
              <a:rPr lang="en-US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4. Footnote">
            <a:extLst>
              <a:ext uri="{FF2B5EF4-FFF2-40B4-BE49-F238E27FC236}">
                <a16:creationId xmlns:a16="http://schemas.microsoft.com/office/drawing/2014/main" id="{EBE99EF4-506F-4348-8145-8D1C37391D7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3972" y="6515853"/>
            <a:ext cx="7278624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203200" marR="0" lvl="0" indent="-212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>
                <a:latin typeface="+mn-lt"/>
                <a:ea typeface="+mn-ea"/>
                <a:cs typeface="Arial" panose="020B0604020202020204" pitchFamily="34" charset="0"/>
              </a:rPr>
              <a:t>1.	This oversimplifies the amount of all possible states. Potentially resulting in a higher amount of combinations than would be valid</a:t>
            </a:r>
            <a:endParaRPr lang="en-US" sz="1050" kern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>
            <a:extLst>
              <a:ext uri="{FF2B5EF4-FFF2-40B4-BE49-F238E27FC236}">
                <a16:creationId xmlns:a16="http://schemas.microsoft.com/office/drawing/2014/main" id="{EDEB9B50-5971-436D-BDB7-A03E460261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68346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think-cell Slide" r:id="rId64" imgW="473" imgH="473" progId="TCLayout.ActiveDocument.1">
                  <p:embed/>
                </p:oleObj>
              </mc:Choice>
              <mc:Fallback>
                <p:oleObj name="think-cell Slide" r:id="rId6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 hidden="1">
            <a:extLst>
              <a:ext uri="{FF2B5EF4-FFF2-40B4-BE49-F238E27FC236}">
                <a16:creationId xmlns:a16="http://schemas.microsoft.com/office/drawing/2014/main" id="{03968B60-1B51-42C5-BDC6-3570A9F14A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D594D1E-9E59-4D3A-A5FE-560C86120B6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4759"/>
            <a:ext cx="11082528" cy="731520"/>
          </a:xfrm>
        </p:spPr>
        <p:txBody>
          <a:bodyPr/>
          <a:lstStyle/>
          <a:p>
            <a:r>
              <a:rPr lang="en-US" dirty="0"/>
              <a:t>Algorithm overview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FD57E8-9314-4F3E-BC9E-E52CA7C99CFD}"/>
              </a:ext>
            </a:extLst>
          </p:cNvPr>
          <p:cNvGrpSpPr/>
          <p:nvPr/>
        </p:nvGrpSpPr>
        <p:grpSpPr>
          <a:xfrm>
            <a:off x="958788" y="1643221"/>
            <a:ext cx="10661712" cy="4071780"/>
            <a:chOff x="571500" y="1397000"/>
            <a:chExt cx="11049000" cy="431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9309E3-75AC-4C28-BEC4-B54C7074A2D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71500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52C5FF-4C1E-45E3-993F-A24E40B44AD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71500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Text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7666D1-C53F-4CE1-A404-D25B5EE41B7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571500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Text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C43D9-707F-4DFA-86F1-DB0F77B6D73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71500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Text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EE0488-DB37-4C3C-A2D1-E47F2BCB26F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571500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Text</a:t>
              </a:r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D5657A-129B-4D67-9715-0813EAA9635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984375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2E223D-867F-4877-AD62-C19AD385F40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984375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FB83BC-CFEF-4ECD-94BB-E054E56BDC84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984375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1D04EC-12AA-4204-9BB1-50D175D6224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984375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238AF-D613-41DC-863B-5E7FEF7A926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984375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0F797B-AEB2-4C2A-9117-CA42345F928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397250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901BF4-3C17-4010-8A39-183F1B032D7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397250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FD26DE-47BD-4833-B3B2-64E3D6B1B02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397250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394168-DDEE-4930-B122-12658B6236A0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397250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AE24AA-2B85-4825-B0E2-EC57AB164A96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397250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917D33-BE24-4BB9-B18E-6998A55511E9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4810125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BE2130-039F-43A3-B4D4-6D37FB2C31A2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4810125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C09377-07E4-45EA-B72B-D03B7FE44AFB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4810125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6C2EDB-5CC8-450F-AB50-A039BEEC1EF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4810125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90BF2-B339-4556-A474-5993EEEBA1D9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4810125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26C36C-A3EC-4E31-80AA-4C8266C982A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6223000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DADFE-AE7E-4F89-BEDB-C7F9556853C5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6223000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16BE8-3E10-476D-B6A6-CE6FA28D9E9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6223000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A31F6D-52DA-451F-A88A-A6F3D03FBFD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6223000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FA9EA8-57B2-470A-BE5C-0AE5CE3BC034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6223000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C8C2A0-3B51-4987-875A-B4AE226A85DA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7635875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C6F1A1-9DBE-436F-85FC-78835DC87F67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7635875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FC5B9F-FEAE-4349-8C9F-9DAF9D641353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7635875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6488C8-025B-4A74-99C6-F77D154CD3A2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7635875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0A039E-05DD-4DAF-B57A-6DF7C70FBA5D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7635875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27CC7C-7050-4D2E-A7E3-EB77DEFAD249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9048750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3BE340-297F-4B15-8A78-79069052FA9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9048750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4A68BD-634E-40E9-B5AD-BC5553E41BB4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9048750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3DD3F6-F414-4970-8647-D222B83286BF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9048750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E94AAB-8A38-4165-B6D2-939D0DC13268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9048750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165A81-FE63-4A7E-87DB-C858452FAABC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10461625" y="1397000"/>
              <a:ext cx="1158875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Title</a:t>
              </a:r>
              <a:endParaRPr 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127931-857A-43EE-A8A0-28BD94A66AA0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0461625" y="177022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32C6C7-78ED-403F-934F-DD3A2AFC895D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10461625" y="278816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F57960-99F7-47E0-B9DC-E1FCAB1F34C1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0461625" y="3806111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35352B-6135-4AB4-92C8-D69CE7598389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10461625" y="4824056"/>
              <a:ext cx="1158875" cy="89094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Text</a:t>
              </a:r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6B773F-BF09-4BC7-8DCF-AC825B64473A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3358D1-EDA5-4624-9998-77FA130BE6B6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9CA37A5-7707-4525-9063-8BAE66B9EEA1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B803EE-8C12-4CA0-8D9C-27D9F0D42090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BC4BFC-36D1-413A-BD24-614F8EE8A2A2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3EEA83-61A9-4802-9209-997E46CB48CE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A6FBA8-E8DD-4642-B2DF-091E11173564}"/>
                </a:ext>
              </a:extLst>
            </p:cNvPr>
            <p:cNvCxnSpPr/>
            <p:nvPr>
              <p:custDataLst>
                <p:tags r:id="rId51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0B97084-CFED-4BAC-AB76-4EA762F67905}"/>
                </a:ext>
              </a:extLst>
            </p:cNvPr>
            <p:cNvCxnSpPr/>
            <p:nvPr>
              <p:custDataLst>
                <p:tags r:id="rId52"/>
              </p:custDataLst>
            </p:nvPr>
          </p:nvCxnSpPr>
          <p:spPr>
            <a:xfrm>
              <a:off x="571500" y="1706721"/>
              <a:ext cx="11049000" cy="0"/>
            </a:xfrm>
            <a:prstGeom prst="line">
              <a:avLst/>
            </a:prstGeom>
            <a:ln w="12700" cap="sq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4A6A1-050D-4E10-AD5D-F401FA3CCAAD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>
            <a:xfrm>
              <a:off x="571500" y="2724666"/>
              <a:ext cx="11049000" cy="0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5E9A7D7-188E-493A-A5AE-F51443F32532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>
              <a:off x="571500" y="3742611"/>
              <a:ext cx="11049000" cy="0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161880-104D-4D99-B76A-901431A3E49D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>
              <a:off x="571500" y="4760556"/>
              <a:ext cx="11049000" cy="0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ED6C42-2722-4F25-B9A3-878EFEEBF7F8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>
              <a:off x="1920875" y="1397000"/>
              <a:ext cx="0" cy="4318001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9BCA13-9CF1-47C8-81CC-D194A28A31A4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>
              <a:off x="3333750" y="1397000"/>
              <a:ext cx="0" cy="4318001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A66537-8E4A-42BA-9D93-842980907789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>
              <a:off x="4746625" y="1397000"/>
              <a:ext cx="0" cy="4318001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EFE10E-9067-4DA5-A618-412758E5E77B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>
              <a:off x="6159500" y="1397000"/>
              <a:ext cx="0" cy="4318001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45F626-DB2F-43F0-9D6A-4D2D420EFE00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>
              <a:off x="7572375" y="1397000"/>
              <a:ext cx="0" cy="4318001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4C4530-2068-4AF3-AC43-C77BA0520A28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>
              <a:off x="8985250" y="1397000"/>
              <a:ext cx="0" cy="4318001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46EB01F-CBF8-46BB-96C6-7544EC26AC3A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>
              <a:off x="10398125" y="1397000"/>
              <a:ext cx="0" cy="4318001"/>
            </a:xfrm>
            <a:prstGeom prst="line">
              <a:avLst/>
            </a:prstGeom>
            <a:ln w="6350" cap="sq">
              <a:solidFill>
                <a:srgbClr val="7F7F7F"/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28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39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Not storing nodes saves memory but uses extra processing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4205354"/>
            <a:ext cx="1485522" cy="1858095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950520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232780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4224622"/>
            <a:ext cx="1926731" cy="1838827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854951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56034" y="4127333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3210767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9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7" y="321552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7" y="197076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8936" y="4224622"/>
            <a:ext cx="2167236" cy="1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0017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8274304" cy="731520"/>
          </a:xfrm>
        </p:spPr>
        <p:txBody>
          <a:bodyPr/>
          <a:lstStyle/>
          <a:p>
            <a:r>
              <a:rPr lang="en-US" dirty="0"/>
              <a:t>Due to the nature of the problem we choose Random and Iterative algorithms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</a:t>
            </a:r>
            <a:r>
              <a:rPr lang="en-US" sz="1200" dirty="0" err="1"/>
              <a:t>optmal</a:t>
            </a:r>
            <a:r>
              <a:rPr lang="en-US" sz="1200" dirty="0"/>
              <a:t>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9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29352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0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pic>
        <p:nvPicPr>
          <p:cNvPr id="71684" name="Picture 4" descr="https://raw.githubusercontent.com/floorberkhout/commit4life/master/doc/umlrushhour.png?token=ANCMVMQRARG3DUQXUFM4G5K6C3TYA">
            <a:extLst>
              <a:ext uri="{FF2B5EF4-FFF2-40B4-BE49-F238E27FC236}">
                <a16:creationId xmlns:a16="http://schemas.microsoft.com/office/drawing/2014/main" id="{FCD3EE84-7104-4335-9245-EB19B85D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89" y="394155"/>
            <a:ext cx="7559421" cy="63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4371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First </a:t>
            </a:r>
            <a:r>
              <a:rPr lang="en-US" sz="1400" b="1" dirty="0"/>
              <a:t>6 boards solved</a:t>
            </a:r>
            <a:r>
              <a:rPr lang="en-US" sz="1400" dirty="0"/>
              <a:t> with a max of 9x9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Efficiency very low </a:t>
            </a:r>
            <a:r>
              <a:rPr lang="en-US" sz="1400" dirty="0"/>
              <a:t> algorithm does a lot of similar steps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Room for improvement</a:t>
            </a:r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move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the list </a:t>
            </a:r>
            <a:r>
              <a:rPr lang="en-US" u="sng" dirty="0"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car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</a:t>
            </a:r>
            <a:r>
              <a:rPr lang="en-US" u="sng" dirty="0">
                <a:cs typeface="+mn-cs"/>
              </a:rPr>
              <a:t>all the cars</a:t>
            </a:r>
            <a:endParaRPr lang="en-US" dirty="0"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Check if won </a:t>
            </a:r>
            <a:endParaRPr lang="en-US" b="1" dirty="0"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723028" y="2556832"/>
            <a:ext cx="322620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723028" y="2556832"/>
            <a:ext cx="3226203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723028" y="2556832"/>
            <a:ext cx="322620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720160" y="2560299"/>
            <a:ext cx="322620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674161"/>
            <a:ext cx="22777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/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Description</a:t>
            </a:r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248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749FE8-0DBF-4E94-8EA2-F6D1399137A9}"/>
              </a:ext>
            </a:extLst>
          </p:cNvPr>
          <p:cNvSpPr>
            <a:spLocks noChangeAspect="1"/>
          </p:cNvSpPr>
          <p:nvPr/>
        </p:nvSpPr>
        <p:spPr>
          <a:xfrm>
            <a:off x="7359820" y="3486580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8997894" y="2947923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>
                <a:solidFill>
                  <a:srgbClr val="FFFFFF"/>
                </a:solidFill>
                <a:latin typeface="Arial"/>
              </a:rPr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01525DE-64A1-4AC5-82E3-5431EA9226C1}"/>
              </a:ext>
            </a:extLst>
          </p:cNvPr>
          <p:cNvSpPr>
            <a:spLocks noChangeAspect="1"/>
          </p:cNvSpPr>
          <p:nvPr/>
        </p:nvSpPr>
        <p:spPr>
          <a:xfrm>
            <a:off x="10626404" y="240926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Simple gameplay possible</a:t>
            </a:r>
          </a:p>
          <a:p>
            <a:r>
              <a:rPr lang="en-US" sz="1400" dirty="0"/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Random algorithm</a:t>
            </a:r>
          </a:p>
          <a:p>
            <a:r>
              <a:rPr lang="en-US" sz="1400" dirty="0"/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5850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Advanced algorithms</a:t>
            </a:r>
          </a:p>
          <a:p>
            <a:r>
              <a:rPr lang="en-US" sz="1400" dirty="0"/>
              <a:t>Algorithms with higher performance able to solve all boards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Create random boards</a:t>
            </a:r>
          </a:p>
          <a:p>
            <a:r>
              <a:rPr lang="en-US" sz="1400" dirty="0"/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59178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871173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33937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2</a:t>
            </a:r>
          </a:p>
        </p:txBody>
      </p:sp>
      <p:pic>
        <p:nvPicPr>
          <p:cNvPr id="12" name="CustomIcon">
            <a:extLst>
              <a:ext uri="{FF2B5EF4-FFF2-40B4-BE49-F238E27FC236}">
                <a16:creationId xmlns:a16="http://schemas.microsoft.com/office/drawing/2014/main" id="{771461C6-B41F-4E7E-80B1-E729A7B950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3070" y="3427181"/>
            <a:ext cx="1799016" cy="17990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2605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8756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39846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2021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85007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62693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dirty="0"/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Possible advanced algorithm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2874724"/>
            <a:ext cx="2514600" cy="216982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Repeat</a:t>
            </a:r>
          </a:p>
          <a:p>
            <a:pPr lvl="1"/>
            <a:endParaRPr lang="en-US" sz="1100" dirty="0"/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810466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cs typeface="+mn-cs"/>
              </a:rPr>
              <a:t>Visualization</a:t>
            </a:r>
            <a:endParaRPr lang="en-US" sz="1100" dirty="0"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24040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690128"/>
            <a:ext cx="2514600" cy="10002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Description</a:t>
            </a:r>
          </a:p>
          <a:p>
            <a:pPr lvl="1"/>
            <a:r>
              <a:rPr lang="en-US" sz="1100" b="1" dirty="0"/>
              <a:t>Nodes </a:t>
            </a:r>
            <a:r>
              <a:rPr lang="en-US" sz="1100" dirty="0"/>
              <a:t>represent board states</a:t>
            </a:r>
          </a:p>
          <a:p>
            <a:pPr lvl="1"/>
            <a:r>
              <a:rPr lang="en-US" sz="1100" b="1" dirty="0"/>
              <a:t>Branches</a:t>
            </a:r>
            <a:r>
              <a:rPr lang="en-US" sz="1100" dirty="0"/>
              <a:t> represent moves </a:t>
            </a:r>
          </a:p>
          <a:p>
            <a:pPr lvl="1"/>
            <a:r>
              <a:rPr lang="en-US" sz="1100" b="1" dirty="0"/>
              <a:t>Level </a:t>
            </a:r>
            <a:r>
              <a:rPr lang="en-US" sz="1100" dirty="0"/>
              <a:t>represents number of moves</a:t>
            </a:r>
            <a:endParaRPr lang="en-US" sz="1100" b="1" dirty="0"/>
          </a:p>
          <a:p>
            <a:pPr lvl="1"/>
            <a:endParaRPr lang="en-US" sz="11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0595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2</a:t>
            </a:r>
            <a:r>
              <a:rPr lang="en-US" sz="11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928139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New board state</a:t>
            </a:r>
            <a:endParaRPr lang="en-US" sz="1000" dirty="0"/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1920398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Similar board state (shut off node)</a:t>
            </a:r>
            <a:endParaRPr lang="en-US" sz="1000" dirty="0"/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grpSp>
        <p:nvGrpSpPr>
          <p:cNvPr id="44" name="sticker">
            <a:extLst>
              <a:ext uri="{FF2B5EF4-FFF2-40B4-BE49-F238E27FC236}">
                <a16:creationId xmlns:a16="http://schemas.microsoft.com/office/drawing/2014/main" id="{44E5B64C-DDCD-4F87-8CA1-144063A3AF91}"/>
              </a:ext>
            </a:extLst>
          </p:cNvPr>
          <p:cNvGrpSpPr/>
          <p:nvPr/>
        </p:nvGrpSpPr>
        <p:grpSpPr>
          <a:xfrm>
            <a:off x="9963275" y="1254816"/>
            <a:ext cx="1548501" cy="264688"/>
            <a:chOff x="558192" y="1289273"/>
            <a:chExt cx="1548501" cy="264688"/>
          </a:xfrm>
        </p:grpSpPr>
        <p:sp>
          <p:nvSpPr>
            <p:cNvPr id="161" name="StickerRectangle">
              <a:extLst>
                <a:ext uri="{FF2B5EF4-FFF2-40B4-BE49-F238E27FC236}">
                  <a16:creationId xmlns:a16="http://schemas.microsoft.com/office/drawing/2014/main" id="{741262A2-86C9-40FA-8C1C-9ACF1CD0D9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8192" y="1289273"/>
              <a:ext cx="1548501" cy="26468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1600" b="1" spc="50">
                  <a:ln w="3175">
                    <a:noFill/>
                  </a:ln>
                  <a:solidFill>
                    <a:schemeClr val="tx1"/>
                  </a:solidFill>
                </a:rPr>
                <a:t>Not exhaustive</a:t>
              </a:r>
              <a:endParaRPr lang="en-US" sz="14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2" name="StickerUnderline">
              <a:extLst>
                <a:ext uri="{FF2B5EF4-FFF2-40B4-BE49-F238E27FC236}">
                  <a16:creationId xmlns:a16="http://schemas.microsoft.com/office/drawing/2014/main" id="{94885020-3182-4F2D-9C65-9B3370F85933}"/>
                </a:ext>
              </a:extLst>
            </p:cNvPr>
            <p:cNvCxnSpPr>
              <a:cxnSpLocks noChangeShapeType="1"/>
              <a:stCxn id="161" idx="4"/>
              <a:endCxn id="161" idx="6"/>
            </p:cNvCxnSpPr>
            <p:nvPr/>
          </p:nvCxnSpPr>
          <p:spPr bwMode="gray">
            <a:xfrm>
              <a:off x="558192" y="1553961"/>
              <a:ext cx="1548501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3586760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0591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CyKI_wnw3fCE6aGOmzA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5"/>
  <p:tag name="WIDTH" val="91.25"/>
  <p:tag name="HEIGHT" val="19.38748"/>
  <p:tag name="TOP" val="11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5"/>
  <p:tag name="WIDTH" val="91.25"/>
  <p:tag name="TOP" val="139.3875"/>
  <p:tag name="HEIGHT" val="70.1531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5"/>
  <p:tag name="WIDTH" val="91.25"/>
  <p:tag name="TOP" val="219.5406"/>
  <p:tag name="HEIGHT" val="70.1531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5"/>
  <p:tag name="WIDTH" val="91.25"/>
  <p:tag name="TOP" val="299.6938"/>
  <p:tag name="HEIGHT" val="70.153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5"/>
  <p:tag name="WIDTH" val="91.25"/>
  <p:tag name="TOP" val="379.8469"/>
  <p:tag name="HEIGHT" val="70.1531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156.25"/>
  <p:tag name="WIDTH" val="91.25"/>
  <p:tag name="HEIGHT" val="19.38748"/>
  <p:tag name="TOP" val="11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156.25"/>
  <p:tag name="WIDTH" val="91.25"/>
  <p:tag name="TOP" val="139.3875"/>
  <p:tag name="HEIGHT" val="70.15313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156.25"/>
  <p:tag name="WIDTH" val="91.25"/>
  <p:tag name="TOP" val="219.5406"/>
  <p:tag name="HEIGHT" val="70.15313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156.25"/>
  <p:tag name="WIDTH" val="91.25"/>
  <p:tag name="TOP" val="299.6938"/>
  <p:tag name="HEIGHT" val="70.1531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156.25"/>
  <p:tag name="WIDTH" val="91.25"/>
  <p:tag name="TOP" val="379.8469"/>
  <p:tag name="HEIGHT" val="70.1531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267.5"/>
  <p:tag name="WIDTH" val="91.25"/>
  <p:tag name="HEIGHT" val="19.38748"/>
  <p:tag name="TOP" val="11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267.5"/>
  <p:tag name="WIDTH" val="91.25"/>
  <p:tag name="TOP" val="139.3875"/>
  <p:tag name="HEIGHT" val="70.1531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267.5"/>
  <p:tag name="WIDTH" val="91.25"/>
  <p:tag name="TOP" val="219.5406"/>
  <p:tag name="HEIGHT" val="70.15313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267.5"/>
  <p:tag name="WIDTH" val="91.25"/>
  <p:tag name="TOP" val="299.6938"/>
  <p:tag name="HEIGHT" val="70.1531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267.5"/>
  <p:tag name="WIDTH" val="91.25"/>
  <p:tag name="TOP" val="379.8469"/>
  <p:tag name="HEIGHT" val="70.15313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378.75"/>
  <p:tag name="WIDTH" val="91.25"/>
  <p:tag name="HEIGHT" val="19.38748"/>
  <p:tag name="TOP" val="11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378.75"/>
  <p:tag name="WIDTH" val="91.25"/>
  <p:tag name="TOP" val="139.3875"/>
  <p:tag name="HEIGHT" val="70.1531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378.75"/>
  <p:tag name="WIDTH" val="91.25"/>
  <p:tag name="TOP" val="219.5406"/>
  <p:tag name="HEIGHT" val="70.1531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378.75"/>
  <p:tag name="WIDTH" val="91.25"/>
  <p:tag name="TOP" val="299.6938"/>
  <p:tag name="HEIGHT" val="70.1531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378.75"/>
  <p:tag name="WIDTH" val="91.25"/>
  <p:tag name="TOP" val="379.8469"/>
  <p:tag name="HEIGHT" val="70.1531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90"/>
  <p:tag name="WIDTH" val="91.25"/>
  <p:tag name="HEIGHT" val="19.38748"/>
  <p:tag name="TOP" val="11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90"/>
  <p:tag name="WIDTH" val="91.25"/>
  <p:tag name="TOP" val="139.3875"/>
  <p:tag name="HEIGHT" val="70.15313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90"/>
  <p:tag name="WIDTH" val="91.25"/>
  <p:tag name="TOP" val="219.5406"/>
  <p:tag name="HEIGHT" val="70.15313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90"/>
  <p:tag name="WIDTH" val="91.25"/>
  <p:tag name="TOP" val="299.6938"/>
  <p:tag name="HEIGHT" val="70.153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490"/>
  <p:tag name="WIDTH" val="91.25"/>
  <p:tag name="TOP" val="379.8469"/>
  <p:tag name="HEIGHT" val="70.1531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601.25"/>
  <p:tag name="WIDTH" val="91.25"/>
  <p:tag name="HEIGHT" val="19.38748"/>
  <p:tag name="TOP" val="11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601.25"/>
  <p:tag name="WIDTH" val="91.25"/>
  <p:tag name="TOP" val="139.3875"/>
  <p:tag name="HEIGHT" val="70.1531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601.25"/>
  <p:tag name="WIDTH" val="91.25"/>
  <p:tag name="TOP" val="219.5406"/>
  <p:tag name="HEIGHT" val="70.1531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601.25"/>
  <p:tag name="WIDTH" val="91.25"/>
  <p:tag name="TOP" val="299.6938"/>
  <p:tag name="HEIGHT" val="70.15313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601.25"/>
  <p:tag name="WIDTH" val="91.25"/>
  <p:tag name="TOP" val="379.8469"/>
  <p:tag name="HEIGHT" val="70.15313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712.5"/>
  <p:tag name="WIDTH" val="91.25"/>
  <p:tag name="HEIGHT" val="19.38748"/>
  <p:tag name="TOP" val="11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712.5"/>
  <p:tag name="WIDTH" val="91.25"/>
  <p:tag name="TOP" val="139.3875"/>
  <p:tag name="HEIGHT" val="70.15313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712.5"/>
  <p:tag name="WIDTH" val="91.25"/>
  <p:tag name="TOP" val="219.5406"/>
  <p:tag name="HEIGHT" val="70.1531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712.5"/>
  <p:tag name="WIDTH" val="91.25"/>
  <p:tag name="TOP" val="299.6938"/>
  <p:tag name="HEIGHT" val="70.153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712.5"/>
  <p:tag name="WIDTH" val="91.25"/>
  <p:tag name="TOP" val="379.8469"/>
  <p:tag name="HEIGHT" val="70.1531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823.75"/>
  <p:tag name="WIDTH" val="91.25"/>
  <p:tag name="HEIGHT" val="19.38748"/>
  <p:tag name="TOP" val="11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823.75"/>
  <p:tag name="WIDTH" val="91.25"/>
  <p:tag name="TOP" val="139.3875"/>
  <p:tag name="HEIGHT" val="70.1531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823.75"/>
  <p:tag name="WIDTH" val="91.25"/>
  <p:tag name="TOP" val="219.5406"/>
  <p:tag name="HEIGHT" val="70.1531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823.75"/>
  <p:tag name="WIDTH" val="91.25"/>
  <p:tag name="TOP" val="299.6938"/>
  <p:tag name="HEIGHT" val="70.15313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408866598461227"/>
  <p:tag name="LEFT" val="823.75"/>
  <p:tag name="WIDTH" val="91.25"/>
  <p:tag name="TOP" val="379.8469"/>
  <p:tag name="HEIGHT" val="70.15313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408866598461227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408866598461227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408866598461227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408866598461227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VDiv"/>
  <p:tag name="MTNUMBER" val="0.408866598461227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VDiv"/>
  <p:tag name="MTNUMBER" val="0.408866598461227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VDiv"/>
  <p:tag name="MTNUMBER" val="0.4088665984612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VDiv"/>
  <p:tag name="MTNUMBER" val="0.408866598461227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VDiv"/>
  <p:tag name="MTNUMBER" val="0.408866598461227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VDiv"/>
  <p:tag name="MTNUMBER" val="0.408866598461227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VDiv"/>
  <p:tag name="MTNUMBER" val="0.40886659846122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9919</TotalTime>
  <Words>514</Words>
  <Application>Microsoft Office PowerPoint</Application>
  <PresentationFormat>Widescreen</PresentationFormat>
  <Paragraphs>167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Georgia</vt:lpstr>
      <vt:lpstr>Segoe UI</vt:lpstr>
      <vt:lpstr>Wingdings</vt:lpstr>
      <vt:lpstr>White</vt:lpstr>
      <vt:lpstr>Contrast</vt:lpstr>
      <vt:lpstr>think-cell Slide</vt:lpstr>
      <vt:lpstr>Statespace can be considered as all possible board states</vt:lpstr>
      <vt:lpstr>Not storing nodes saves memory but uses extra processing time</vt:lpstr>
      <vt:lpstr>Due to the nature of the problem we choose Random and Iterative algorithms</vt:lpstr>
      <vt:lpstr>Rushhour</vt:lpstr>
      <vt:lpstr>Game setup</vt:lpstr>
      <vt:lpstr>Visualization</vt:lpstr>
      <vt:lpstr>Random algorithm is able to give a valid solution for first 6 games</vt:lpstr>
      <vt:lpstr>Project planning</vt:lpstr>
      <vt:lpstr>Possible advanced algorithm</vt:lpstr>
      <vt:lpstr>Algorithm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Bart Zeeuw van der Laan</cp:lastModifiedBy>
  <cp:revision>102</cp:revision>
  <cp:lastPrinted>2018-10-30T20:37:12Z</cp:lastPrinted>
  <dcterms:created xsi:type="dcterms:W3CDTF">2020-01-08T13:33:45Z</dcterms:created>
  <dcterms:modified xsi:type="dcterms:W3CDTF">2020-01-28T10:51:38Z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