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7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8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9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9"/>
  </p:notesMasterIdLst>
  <p:handoutMasterIdLst>
    <p:handoutMasterId r:id="rId20"/>
  </p:handoutMasterIdLst>
  <p:sldIdLst>
    <p:sldId id="3878" r:id="rId3"/>
    <p:sldId id="3892" r:id="rId4"/>
    <p:sldId id="3702" r:id="rId5"/>
    <p:sldId id="3891" r:id="rId6"/>
    <p:sldId id="3701" r:id="rId7"/>
    <p:sldId id="3894" r:id="rId8"/>
    <p:sldId id="3888" r:id="rId9"/>
    <p:sldId id="3864" r:id="rId10"/>
    <p:sldId id="3879" r:id="rId11"/>
    <p:sldId id="3880" r:id="rId12"/>
    <p:sldId id="3890" r:id="rId13"/>
    <p:sldId id="3893" r:id="rId14"/>
    <p:sldId id="3881" r:id="rId15"/>
    <p:sldId id="3882" r:id="rId16"/>
    <p:sldId id="3883" r:id="rId17"/>
    <p:sldId id="3886" r:id="rId18"/>
  </p:sldIdLst>
  <p:sldSz cx="12192000" cy="6858000"/>
  <p:notesSz cx="7102475" cy="938847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700"/>
    <a:srgbClr val="1F40E6"/>
    <a:srgbClr val="E6E6E6"/>
    <a:srgbClr val="D0D0D0"/>
    <a:srgbClr val="051C2C"/>
    <a:srgbClr val="000000"/>
    <a:srgbClr val="7F7F7F"/>
    <a:srgbClr val="AFC3FF"/>
    <a:srgbClr val="0D317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27" autoAdjust="0"/>
    <p:restoredTop sz="96296" autoAdjust="0"/>
  </p:normalViewPr>
  <p:slideViewPr>
    <p:cSldViewPr snapToGrid="0" snapToObjects="1">
      <p:cViewPr>
        <p:scale>
          <a:sx n="104" d="100"/>
          <a:sy n="104" d="100"/>
        </p:scale>
        <p:origin x="-296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27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Teveel 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Depth random </a:t>
            </a:r>
            <a:r>
              <a:rPr lang="en-US" dirty="0" err="1"/>
              <a:t>maken</a:t>
            </a:r>
            <a:endParaRPr lang="en-US" dirty="0"/>
          </a:p>
          <a:p>
            <a:pPr eaLnBrk="1" hangingPunct="1"/>
            <a:r>
              <a:rPr lang="en-US" dirty="0"/>
              <a:t>Random </a:t>
            </a:r>
            <a:r>
              <a:rPr lang="en-US" dirty="0" err="1"/>
              <a:t>prunen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borden</a:t>
            </a:r>
            <a:endParaRPr lang="en-US" dirty="0"/>
          </a:p>
          <a:p>
            <a:pPr eaLnBrk="1" hangingPunct="1"/>
            <a:r>
              <a:rPr lang="en-US" dirty="0"/>
              <a:t>Minder </a:t>
            </a:r>
            <a:r>
              <a:rPr lang="en-US" dirty="0" err="1"/>
              <a:t>tekst</a:t>
            </a:r>
            <a:endParaRPr lang="en-US" dirty="0"/>
          </a:p>
          <a:p>
            <a:pPr eaLnBrk="1" hangingPunct="1"/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wat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kort!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Niet nodig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Geef </a:t>
            </a:r>
            <a:r>
              <a:rPr lang="nl-NL" dirty="0" err="1"/>
              <a:t>avarages</a:t>
            </a:r>
            <a:r>
              <a:rPr lang="nl-NL" dirty="0"/>
              <a:t> van de </a:t>
            </a:r>
            <a:r>
              <a:rPr lang="nl-NL" dirty="0" err="1"/>
              <a:t>alforithmes</a:t>
            </a:r>
            <a:r>
              <a:rPr lang="nl-NL" dirty="0"/>
              <a:t> weer!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Tijdens runnen praten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Random 1000 x </a:t>
            </a:r>
            <a:r>
              <a:rPr lang="en-US" dirty="0" err="1"/>
              <a:t>runnen</a:t>
            </a:r>
            <a:endParaRPr lang="en-US" dirty="0"/>
          </a:p>
          <a:p>
            <a:pPr eaLnBrk="1" hangingPunct="1"/>
            <a:r>
              <a:rPr lang="en-US" dirty="0" err="1"/>
              <a:t>Pstat</a:t>
            </a:r>
            <a:endParaRPr lang="en-US" dirty="0"/>
          </a:p>
          <a:p>
            <a:pPr eaLnBrk="1" hangingPunct="1"/>
            <a:r>
              <a:rPr lang="en-US" dirty="0"/>
              <a:t>Python3 time </a:t>
            </a:r>
            <a:r>
              <a:rPr lang="en-US" dirty="0" err="1"/>
              <a:t>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? </a:t>
            </a:r>
            <a:r>
              <a:rPr lang="en-US" dirty="0" err="1"/>
              <a:t>Bedenken</a:t>
            </a:r>
            <a:r>
              <a:rPr lang="en-US" dirty="0"/>
              <a:t> hoe</a:t>
            </a:r>
          </a:p>
          <a:p>
            <a:pPr eaLnBrk="1" hangingPunct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6x6!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4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1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9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9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3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6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2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5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5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3" Type="http://schemas.openxmlformats.org/officeDocument/2006/relationships/tags" Target="../tags/tag355.xml"/><Relationship Id="rId21" Type="http://schemas.openxmlformats.org/officeDocument/2006/relationships/oleObject" Target="../embeddings/oleObject24.bin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10" Type="http://schemas.openxmlformats.org/officeDocument/2006/relationships/tags" Target="../tags/tag36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mp4"/><Relationship Id="rId7" Type="http://schemas.openxmlformats.org/officeDocument/2006/relationships/image" Target="../media/image2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12" Type="http://schemas.openxmlformats.org/officeDocument/2006/relationships/tags" Target="../tags/tag381.xml"/><Relationship Id="rId2" Type="http://schemas.openxmlformats.org/officeDocument/2006/relationships/tags" Target="../tags/tag371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26.vml"/><Relationship Id="rId6" Type="http://schemas.openxmlformats.org/officeDocument/2006/relationships/tags" Target="../tags/tag375.xml"/><Relationship Id="rId11" Type="http://schemas.openxmlformats.org/officeDocument/2006/relationships/tags" Target="../tags/tag380.xml"/><Relationship Id="rId5" Type="http://schemas.openxmlformats.org/officeDocument/2006/relationships/tags" Target="../tags/tag374.xml"/><Relationship Id="rId15" Type="http://schemas.openxmlformats.org/officeDocument/2006/relationships/image" Target="../media/image7.emf"/><Relationship Id="rId10" Type="http://schemas.openxmlformats.org/officeDocument/2006/relationships/tags" Target="../tags/tag379.xml"/><Relationship Id="rId4" Type="http://schemas.openxmlformats.org/officeDocument/2006/relationships/tags" Target="../tags/tag373.xml"/><Relationship Id="rId9" Type="http://schemas.openxmlformats.org/officeDocument/2006/relationships/tags" Target="../tags/tag378.xml"/><Relationship Id="rId1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86.xml"/><Relationship Id="rId11" Type="http://schemas.openxmlformats.org/officeDocument/2006/relationships/image" Target="../media/image29.png"/><Relationship Id="rId5" Type="http://schemas.openxmlformats.org/officeDocument/2006/relationships/tags" Target="../tags/tag385.xml"/><Relationship Id="rId10" Type="http://schemas.openxmlformats.org/officeDocument/2006/relationships/image" Target="../media/image7.emf"/><Relationship Id="rId4" Type="http://schemas.openxmlformats.org/officeDocument/2006/relationships/tags" Target="../tags/tag384.xml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10" Type="http://schemas.openxmlformats.org/officeDocument/2006/relationships/image" Target="../media/image7.emf"/><Relationship Id="rId4" Type="http://schemas.openxmlformats.org/officeDocument/2006/relationships/tags" Target="../tags/tag389.xml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93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32.png"/><Relationship Id="rId2" Type="http://schemas.openxmlformats.org/officeDocument/2006/relationships/tags" Target="../tags/tag392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95.xml"/><Relationship Id="rId10" Type="http://schemas.openxmlformats.org/officeDocument/2006/relationships/image" Target="../media/image7.emf"/><Relationship Id="rId4" Type="http://schemas.openxmlformats.org/officeDocument/2006/relationships/tags" Target="../tags/tag394.xml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39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96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svg"/><Relationship Id="rId5" Type="http://schemas.openxmlformats.org/officeDocument/2006/relationships/tags" Target="../tags/tag399.xml"/><Relationship Id="rId10" Type="http://schemas.openxmlformats.org/officeDocument/2006/relationships/image" Target="../media/image33.png"/><Relationship Id="rId4" Type="http://schemas.openxmlformats.org/officeDocument/2006/relationships/tags" Target="../tags/tag398.xml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274.xml"/><Relationship Id="rId21" Type="http://schemas.openxmlformats.org/officeDocument/2006/relationships/image" Target="../media/image12.png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image" Target="../media/image8.jpeg"/><Relationship Id="rId2" Type="http://schemas.openxmlformats.org/officeDocument/2006/relationships/tags" Target="../tags/tag273.xml"/><Relationship Id="rId16" Type="http://schemas.openxmlformats.org/officeDocument/2006/relationships/image" Target="../media/image7.emf"/><Relationship Id="rId20" Type="http://schemas.openxmlformats.org/officeDocument/2006/relationships/image" Target="../media/image11.svg"/><Relationship Id="rId1" Type="http://schemas.openxmlformats.org/officeDocument/2006/relationships/vmlDrawing" Target="../drawings/vmlDrawing19.v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281.xml"/><Relationship Id="rId19" Type="http://schemas.openxmlformats.org/officeDocument/2006/relationships/image" Target="../media/image10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85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84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286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88.xml"/><Relationship Id="rId7" Type="http://schemas.openxmlformats.org/officeDocument/2006/relationships/image" Target="../media/image7.emf"/><Relationship Id="rId2" Type="http://schemas.openxmlformats.org/officeDocument/2006/relationships/tags" Target="../tags/tag28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3" Type="http://schemas.openxmlformats.org/officeDocument/2006/relationships/tags" Target="../tags/tag291.xml"/><Relationship Id="rId21" Type="http://schemas.openxmlformats.org/officeDocument/2006/relationships/tags" Target="../tags/tag309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tags" Target="../tags/tag308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image" Target="../media/image7.emf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23" Type="http://schemas.openxmlformats.org/officeDocument/2006/relationships/oleObject" Target="../embeddings/oleObject22.bin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" Type="http://schemas.openxmlformats.org/officeDocument/2006/relationships/tags" Target="../tags/tag312.xml"/><Relationship Id="rId21" Type="http://schemas.openxmlformats.org/officeDocument/2006/relationships/tags" Target="../tags/tag330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37.xml"/><Relationship Id="rId21" Type="http://schemas.openxmlformats.org/officeDocument/2006/relationships/image" Target="../media/image25.svg"/><Relationship Id="rId7" Type="http://schemas.openxmlformats.org/officeDocument/2006/relationships/tags" Target="../tags/tag341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36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3.vml"/><Relationship Id="rId6" Type="http://schemas.openxmlformats.org/officeDocument/2006/relationships/tags" Target="../tags/tag3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9.xml"/><Relationship Id="rId15" Type="http://schemas.openxmlformats.org/officeDocument/2006/relationships/image" Target="../media/image19.svg"/><Relationship Id="rId10" Type="http://schemas.openxmlformats.org/officeDocument/2006/relationships/tags" Target="../tags/tag344.xml"/><Relationship Id="rId19" Type="http://schemas.openxmlformats.org/officeDocument/2006/relationships/image" Target="../media/image23.sv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image" Target="../media/image7.emf"/><Relationship Id="rId18" Type="http://schemas.openxmlformats.org/officeDocument/2006/relationships/image" Target="../media/image22.png"/><Relationship Id="rId3" Type="http://schemas.openxmlformats.org/officeDocument/2006/relationships/tags" Target="../tags/tag346.xml"/><Relationship Id="rId21" Type="http://schemas.openxmlformats.org/officeDocument/2006/relationships/image" Target="../media/image25.svg"/><Relationship Id="rId7" Type="http://schemas.openxmlformats.org/officeDocument/2006/relationships/tags" Target="../tags/tag350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1.svg"/><Relationship Id="rId2" Type="http://schemas.openxmlformats.org/officeDocument/2006/relationships/tags" Target="../tags/tag34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vmlDrawing" Target="../drawings/vmlDrawing24.vml"/><Relationship Id="rId6" Type="http://schemas.openxmlformats.org/officeDocument/2006/relationships/tags" Target="../tags/tag34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8.xml"/><Relationship Id="rId15" Type="http://schemas.openxmlformats.org/officeDocument/2006/relationships/image" Target="../media/image19.svg"/><Relationship Id="rId10" Type="http://schemas.openxmlformats.org/officeDocument/2006/relationships/tags" Target="../tags/tag353.xml"/><Relationship Id="rId19" Type="http://schemas.openxmlformats.org/officeDocument/2006/relationships/image" Target="../media/image23.svg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7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231825"/>
            <a:ext cx="2514600" cy="11541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Bart </a:t>
            </a:r>
            <a:r>
              <a:rPr lang="en-US" sz="1300" dirty="0" err="1">
                <a:latin typeface="Euphemia" panose="020B0503040102020104" pitchFamily="34" charset="0"/>
              </a:rPr>
              <a:t>Zeeuw</a:t>
            </a:r>
            <a:r>
              <a:rPr lang="en-US" sz="1300" dirty="0">
                <a:latin typeface="Euphemia" panose="020B0503040102020104" pitchFamily="34" charset="0"/>
              </a:rPr>
              <a:t> van der </a:t>
            </a:r>
            <a:r>
              <a:rPr lang="en-US" sz="1300" dirty="0" err="1">
                <a:latin typeface="Euphemia" panose="020B0503040102020104" pitchFamily="34" charset="0"/>
              </a:rPr>
              <a:t>Laan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Paloma van </a:t>
            </a:r>
            <a:r>
              <a:rPr lang="en-US" sz="1300" dirty="0" err="1">
                <a:latin typeface="Euphemia" panose="020B0503040102020104" pitchFamily="34" charset="0"/>
              </a:rPr>
              <a:t>Moerkerken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Floor </a:t>
            </a:r>
            <a:r>
              <a:rPr lang="en-US" sz="1300" dirty="0" err="1">
                <a:latin typeface="Euphemia" panose="020B0503040102020104" pitchFamily="34" charset="0"/>
              </a:rPr>
              <a:t>Berkhout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7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47540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0</a:t>
            </a: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9715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1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92701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0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70387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latin typeface="Euphemia" panose="020B0503040102020104" pitchFamily="34" charset="0"/>
              </a:rPr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3060143"/>
            <a:ext cx="2514600" cy="30777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Repeat</a:t>
            </a:r>
          </a:p>
          <a:p>
            <a:pPr lvl="1"/>
            <a:endParaRPr lang="en-US" sz="1100" dirty="0">
              <a:latin typeface="Euphemia" panose="020B0503040102020104" pitchFamily="34" charset="0"/>
            </a:endParaRPr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Euphemia" panose="020B0503040102020104" pitchFamily="34" charset="0"/>
                <a:cs typeface="+mn-cs"/>
              </a:rPr>
              <a:t>Visualization</a:t>
            </a:r>
            <a:endParaRPr lang="en-US" sz="1100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31734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0</a:t>
            </a:r>
            <a:r>
              <a:rPr lang="en-US" sz="10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729355"/>
            <a:ext cx="2514600" cy="13542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Description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Nodes </a:t>
            </a:r>
            <a:r>
              <a:rPr lang="en-US" sz="1300" dirty="0">
                <a:latin typeface="Euphemia" panose="020B0503040102020104" pitchFamily="34" charset="0"/>
              </a:rPr>
              <a:t>represent board states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Branches</a:t>
            </a:r>
            <a:r>
              <a:rPr lang="en-US" sz="1300" dirty="0">
                <a:latin typeface="Euphemia" panose="020B0503040102020104" pitchFamily="34" charset="0"/>
              </a:rPr>
              <a:t> represent moves 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Level </a:t>
            </a:r>
            <a:r>
              <a:rPr lang="en-US" sz="1300" dirty="0">
                <a:latin typeface="Euphemia" panose="020B0503040102020104" pitchFamily="34" charset="0"/>
              </a:rPr>
              <a:t>represents number of moves</a:t>
            </a:r>
            <a:endParaRPr lang="en-US" sz="1300" b="1" dirty="0">
              <a:latin typeface="Euphemia" panose="020B0503040102020104" pitchFamily="34" charset="0"/>
            </a:endParaRPr>
          </a:p>
          <a:p>
            <a:pPr lvl="1"/>
            <a:endParaRPr lang="en-US" sz="1300" dirty="0">
              <a:latin typeface="Euphemia" panose="020B05030401020201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8289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2</a:t>
            </a:r>
            <a:r>
              <a:rPr lang="en-US" sz="10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1016304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New board state</a:t>
            </a:r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2149627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Similar board state (shut off node)</a:t>
            </a:r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ABC2E-8DD3-954F-9224-1666277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Board 6 x 6, game 1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7BADD3-1C00-2F40-B24B-B7248ED8C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output_Tny7oL.mp4" descr="output_Tny7oL.mp4">
            <a:hlinkClick r:id="" action="ppaction://media"/>
            <a:extLst>
              <a:ext uri="{FF2B5EF4-FFF2-40B4-BE49-F238E27FC236}">
                <a16:creationId xmlns:a16="http://schemas.microsoft.com/office/drawing/2014/main" id="{2AF49D21-C837-D949-8C1F-152C5AE283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7241" t="8714" r="17523"/>
          <a:stretch/>
        </p:blipFill>
        <p:spPr>
          <a:xfrm>
            <a:off x="6942640" y="1834019"/>
            <a:ext cx="4346918" cy="4562035"/>
          </a:xfrm>
          <a:prstGeom prst="rect">
            <a:avLst/>
          </a:prstGeom>
        </p:spPr>
      </p:pic>
      <p:sp>
        <p:nvSpPr>
          <p:cNvPr id="8" name="Ondertitel 7">
            <a:extLst>
              <a:ext uri="{FF2B5EF4-FFF2-40B4-BE49-F238E27FC236}">
                <a16:creationId xmlns:a16="http://schemas.microsoft.com/office/drawing/2014/main" id="{2504A8D1-AF53-0E44-8F79-E31FEA73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230" y="1557020"/>
            <a:ext cx="1104611" cy="276999"/>
          </a:xfrm>
        </p:spPr>
        <p:txBody>
          <a:bodyPr/>
          <a:lstStyle/>
          <a:p>
            <a:r>
              <a:rPr lang="nl-NL" dirty="0">
                <a:latin typeface="Euphemia" panose="020B0503040102020104" pitchFamily="34" charset="0"/>
              </a:rPr>
              <a:t>Depth-first</a:t>
            </a:r>
          </a:p>
        </p:txBody>
      </p:sp>
      <p:pic>
        <p:nvPicPr>
          <p:cNvPr id="9" name="output_099hvH.mp4" descr="output_099hvH.mp4">
            <a:hlinkClick r:id="" action="ppaction://media"/>
            <a:extLst>
              <a:ext uri="{FF2B5EF4-FFF2-40B4-BE49-F238E27FC236}">
                <a16:creationId xmlns:a16="http://schemas.microsoft.com/office/drawing/2014/main" id="{77D29A8D-EDE8-534D-B9B4-A3123548732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17319" t="10848" r="18969"/>
          <a:stretch/>
        </p:blipFill>
        <p:spPr>
          <a:xfrm>
            <a:off x="1189305" y="1944224"/>
            <a:ext cx="4241908" cy="445182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80182A5-80A2-D646-9C6D-A8D2EE23BF98}"/>
              </a:ext>
            </a:extLst>
          </p:cNvPr>
          <p:cNvSpPr txBox="1"/>
          <p:nvPr/>
        </p:nvSpPr>
        <p:spPr>
          <a:xfrm>
            <a:off x="6231988" y="647113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14" name="Ondertitel 7">
            <a:extLst>
              <a:ext uri="{FF2B5EF4-FFF2-40B4-BE49-F238E27FC236}">
                <a16:creationId xmlns:a16="http://schemas.microsoft.com/office/drawing/2014/main" id="{A5335FF7-88E6-D847-B485-B1E218C6A47D}"/>
              </a:ext>
            </a:extLst>
          </p:cNvPr>
          <p:cNvSpPr txBox="1">
            <a:spLocks/>
          </p:cNvSpPr>
          <p:nvPr/>
        </p:nvSpPr>
        <p:spPr>
          <a:xfrm>
            <a:off x="8565844" y="1568594"/>
            <a:ext cx="1451851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nl-NL" dirty="0" err="1">
                <a:latin typeface="Euphemia" panose="020B0503040102020104" pitchFamily="34" charset="0"/>
              </a:rPr>
              <a:t>Breadth</a:t>
            </a:r>
            <a:r>
              <a:rPr lang="nl-NL" dirty="0">
                <a:latin typeface="Euphemia" panose="020B0503040102020104" pitchFamily="34" charset="0"/>
              </a:rPr>
              <a:t>-first</a:t>
            </a:r>
          </a:p>
        </p:txBody>
      </p:sp>
    </p:spTree>
    <p:extLst>
      <p:ext uri="{BB962C8B-B14F-4D97-AF65-F5344CB8AC3E}">
        <p14:creationId xmlns:p14="http://schemas.microsoft.com/office/powerpoint/2010/main" val="1248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3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Not storing nodes saves memory but uses extra processing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4CB3-A4C2-461C-A68C-435ECBB81C58}"/>
              </a:ext>
            </a:extLst>
          </p:cNvPr>
          <p:cNvSpPr txBox="1">
            <a:spLocks/>
          </p:cNvSpPr>
          <p:nvPr/>
        </p:nvSpPr>
        <p:spPr>
          <a:xfrm>
            <a:off x="554736" y="4205354"/>
            <a:ext cx="1485522" cy="1858095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 err="1">
                <a:solidFill>
                  <a:schemeClr val="lt1"/>
                </a:solidFill>
              </a:rPr>
              <a:t>Resuls</a:t>
            </a:r>
            <a:endParaRPr lang="en-US" sz="1200" b="1" dirty="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695686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Stores objects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950520"/>
            <a:ext cx="1926731" cy="107952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Computes objects every 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2A8D3-7586-4EFA-9487-5A9D70E3E0D3}"/>
              </a:ext>
            </a:extLst>
          </p:cNvPr>
          <p:cNvGrpSpPr/>
          <p:nvPr/>
        </p:nvGrpSpPr>
        <p:grpSpPr>
          <a:xfrm>
            <a:off x="4265135" y="1364305"/>
            <a:ext cx="6277153" cy="277232"/>
            <a:chOff x="3648278" y="1364305"/>
            <a:chExt cx="5233572" cy="2311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03288-F4E0-4BEF-AB17-407321C4B39F}"/>
                </a:ext>
              </a:extLst>
            </p:cNvPr>
            <p:cNvSpPr txBox="1"/>
            <p:nvPr/>
          </p:nvSpPr>
          <p:spPr>
            <a:xfrm>
              <a:off x="364827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Standard</a:t>
              </a:r>
              <a:endParaRPr lang="en-US" sz="1200" dirty="0"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643412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Memory saver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643412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BasicDefault 16">
              <a:extLst>
                <a:ext uri="{FF2B5EF4-FFF2-40B4-BE49-F238E27FC236}">
                  <a16:creationId xmlns:a16="http://schemas.microsoft.com/office/drawing/2014/main" id="{C1A6A69D-D9AF-4B3E-8D77-006DFFC119CE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364827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702245"/>
            <a:ext cx="1485522" cy="232780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Working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0C0504-44A3-4A99-9DD3-A74E5C67DC71}"/>
              </a:ext>
            </a:extLst>
          </p:cNvPr>
          <p:cNvSpPr txBox="1">
            <a:spLocks/>
          </p:cNvSpPr>
          <p:nvPr/>
        </p:nvSpPr>
        <p:spPr>
          <a:xfrm>
            <a:off x="2136090" y="4224622"/>
            <a:ext cx="1926731" cy="1838827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Plots</a:t>
            </a:r>
          </a:p>
        </p:txBody>
      </p:sp>
      <p:cxnSp>
        <p:nvCxnSpPr>
          <p:cNvPr id="32" name="LineBasicDefault 16">
            <a:extLst>
              <a:ext uri="{FF2B5EF4-FFF2-40B4-BE49-F238E27FC236}">
                <a16:creationId xmlns:a16="http://schemas.microsoft.com/office/drawing/2014/main" id="{212D98E2-446A-43C8-A5EF-895016B7084F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062820" y="2854951"/>
            <a:ext cx="6479468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56034" y="4127333"/>
            <a:ext cx="9878274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heckmark 60">
            <a:extLst>
              <a:ext uri="{FF2B5EF4-FFF2-40B4-BE49-F238E27FC236}">
                <a16:creationId xmlns:a16="http://schemas.microsoft.com/office/drawing/2014/main" id="{7FA93562-0ED1-4BE5-970B-DA78D50EE0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53520" y="3210767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43017C99-55F0-41B2-B5A1-5B64BD8B91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6090" y="2028549"/>
            <a:ext cx="551210" cy="572360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3827" y="321552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5" name="X 57">
            <a:extLst>
              <a:ext uri="{FF2B5EF4-FFF2-40B4-BE49-F238E27FC236}">
                <a16:creationId xmlns:a16="http://schemas.microsoft.com/office/drawing/2014/main" id="{D22CA29A-FE8D-4435-A339-8FEE8C7D1E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551257" y="1970762"/>
            <a:ext cx="555735" cy="55496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12D67FA-5780-4A23-9ECD-687D2F59C6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8936" y="4224622"/>
            <a:ext cx="2167236" cy="16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3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0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8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9640"/>
              </p:ext>
            </p:extLst>
          </p:nvPr>
        </p:nvGraphicFramePr>
        <p:xfrm>
          <a:off x="554736" y="1996720"/>
          <a:ext cx="2503346" cy="43686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95920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Random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Advanced random </a:t>
                      </a: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28599"/>
              </p:ext>
            </p:extLst>
          </p:nvPr>
        </p:nvGraphicFramePr>
        <p:xfrm>
          <a:off x="3291785" y="1997061"/>
          <a:ext cx="8128002" cy="43686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9851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Moves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Time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317</a:t>
                      </a: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5548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4.95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2.33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332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0.06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4154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4.96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20039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3.82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1.086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0.954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607B321-F67E-F148-AB44-205223FA0C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709"/>
          <a:stretch/>
        </p:blipFill>
        <p:spPr>
          <a:xfrm>
            <a:off x="3358538" y="1273829"/>
            <a:ext cx="7311390" cy="5115666"/>
          </a:xfrm>
          <a:prstGeom prst="rect">
            <a:avLst/>
          </a:prstGeom>
        </p:spPr>
      </p:pic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64F7E3FB-1BB8-7042-805D-ED145B0C6DE5}"/>
              </a:ext>
            </a:extLst>
          </p:cNvPr>
          <p:cNvSpPr/>
          <p:nvPr/>
        </p:nvSpPr>
        <p:spPr>
          <a:xfrm>
            <a:off x="4436035" y="1618177"/>
            <a:ext cx="212561" cy="208569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79B46FFC-AE12-E44D-B948-32720C2A1252}"/>
              </a:ext>
            </a:extLst>
          </p:cNvPr>
          <p:cNvSpPr/>
          <p:nvPr/>
        </p:nvSpPr>
        <p:spPr>
          <a:xfrm>
            <a:off x="8877371" y="4031012"/>
            <a:ext cx="212562" cy="1587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5" name="Ruit 14">
            <a:extLst>
              <a:ext uri="{FF2B5EF4-FFF2-40B4-BE49-F238E27FC236}">
                <a16:creationId xmlns:a16="http://schemas.microsoft.com/office/drawing/2014/main" id="{14CCA344-0346-F941-A52F-93EDC5EB8004}"/>
              </a:ext>
            </a:extLst>
          </p:cNvPr>
          <p:cNvSpPr/>
          <p:nvPr/>
        </p:nvSpPr>
        <p:spPr>
          <a:xfrm>
            <a:off x="9585397" y="5455684"/>
            <a:ext cx="212562" cy="20857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4" name="5-puntige ster 13">
            <a:extLst>
              <a:ext uri="{FF2B5EF4-FFF2-40B4-BE49-F238E27FC236}">
                <a16:creationId xmlns:a16="http://schemas.microsoft.com/office/drawing/2014/main" id="{0EAD3901-1C24-4744-9796-2FC67D1D3587}"/>
              </a:ext>
            </a:extLst>
          </p:cNvPr>
          <p:cNvSpPr/>
          <p:nvPr/>
        </p:nvSpPr>
        <p:spPr>
          <a:xfrm>
            <a:off x="8771090" y="5457344"/>
            <a:ext cx="212562" cy="208569"/>
          </a:xfrm>
          <a:prstGeom prst="star5">
            <a:avLst/>
          </a:prstGeom>
          <a:solidFill>
            <a:srgbClr val="F0A7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985B182-3A11-3349-99B0-98D8094F1BD8}"/>
              </a:ext>
            </a:extLst>
          </p:cNvPr>
          <p:cNvSpPr txBox="1"/>
          <p:nvPr/>
        </p:nvSpPr>
        <p:spPr>
          <a:xfrm>
            <a:off x="910816" y="1788360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11A50E1-C26E-FA40-B2C5-160669711A14}"/>
              </a:ext>
            </a:extLst>
          </p:cNvPr>
          <p:cNvSpPr/>
          <p:nvPr/>
        </p:nvSpPr>
        <p:spPr>
          <a:xfrm>
            <a:off x="4312493" y="3044746"/>
            <a:ext cx="1811538" cy="11646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pic>
        <p:nvPicPr>
          <p:cNvPr id="23" name="Afbeelding 2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E60F41D-6B5B-7B49-B73C-2394DC550B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284" t="45577" r="73064" b="40484"/>
          <a:stretch/>
        </p:blipFill>
        <p:spPr>
          <a:xfrm>
            <a:off x="565988" y="2587266"/>
            <a:ext cx="2447722" cy="1540889"/>
          </a:xfrm>
          <a:prstGeom prst="rect">
            <a:avLst/>
          </a:prstGeom>
        </p:spPr>
      </p:pic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4AB0EC-2911-414A-A90A-DC46D3192E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736" y="4583737"/>
            <a:ext cx="2490931" cy="15408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9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7363427" y="3475627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938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Simple gameplay possible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Random algorithm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44655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Advanced algorithms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Optimization memory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Data 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Create random boards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64936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915241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67023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E6515D02-93CA-7143-8B48-F283B871054D}"/>
              </a:ext>
            </a:extLst>
          </p:cNvPr>
          <p:cNvSpPr>
            <a:spLocks noChangeAspect="1"/>
          </p:cNvSpPr>
          <p:nvPr/>
        </p:nvSpPr>
        <p:spPr>
          <a:xfrm>
            <a:off x="8893268" y="3058959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BFB421D7-B8C9-C84B-85CF-E00E0741E10D}"/>
              </a:ext>
            </a:extLst>
          </p:cNvPr>
          <p:cNvSpPr>
            <a:spLocks noChangeAspect="1"/>
          </p:cNvSpPr>
          <p:nvPr/>
        </p:nvSpPr>
        <p:spPr>
          <a:xfrm>
            <a:off x="10670471" y="2435862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pic>
        <p:nvPicPr>
          <p:cNvPr id="3" name="Graphic 2" descr="Lopen">
            <a:extLst>
              <a:ext uri="{FF2B5EF4-FFF2-40B4-BE49-F238E27FC236}">
                <a16:creationId xmlns:a16="http://schemas.microsoft.com/office/drawing/2014/main" id="{5DE8B435-F8EE-9F46-AD7F-DE5EBDB89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2833" y="3351975"/>
            <a:ext cx="1917928" cy="191792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335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800" dirty="0" err="1"/>
              <a:t>Statespace</a:t>
            </a:r>
            <a:r>
              <a:rPr lang="en-US" sz="2800" dirty="0"/>
              <a:t> can be considered as all possible board states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FF8BF-F998-4776-AE46-F34F01F43166}"/>
              </a:ext>
            </a:extLst>
          </p:cNvPr>
          <p:cNvGrpSpPr/>
          <p:nvPr/>
        </p:nvGrpSpPr>
        <p:grpSpPr>
          <a:xfrm>
            <a:off x="2619777" y="2689860"/>
            <a:ext cx="3377882" cy="3590774"/>
            <a:chOff x="2220278" y="1517030"/>
            <a:chExt cx="4143800" cy="4404964"/>
          </a:xfrm>
        </p:grpSpPr>
        <p:pic>
          <p:nvPicPr>
            <p:cNvPr id="7" name="Picture 307" descr="https://theorie.mprog.nl/course/cases/Rush%20Hour/Rushhour6x6_1.jpg">
              <a:extLst>
                <a:ext uri="{FF2B5EF4-FFF2-40B4-BE49-F238E27FC236}">
                  <a16:creationId xmlns:a16="http://schemas.microsoft.com/office/drawing/2014/main" id="{50B22BD6-DD88-49C1-A705-FBD4EA1D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78" y="1517030"/>
              <a:ext cx="4143800" cy="44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D62883-9B22-4D34-B134-81FE97F399DC}"/>
                </a:ext>
              </a:extLst>
            </p:cNvPr>
            <p:cNvSpPr/>
            <p:nvPr/>
          </p:nvSpPr>
          <p:spPr>
            <a:xfrm>
              <a:off x="2501795" y="1846578"/>
              <a:ext cx="3604260" cy="5588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38100" cap="sq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ED8FF-0A66-4FC3-A49B-82706FEA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6328" y="1870709"/>
              <a:ext cx="1085850" cy="552450"/>
            </a:xfrm>
            <a:prstGeom prst="rect">
              <a:avLst/>
            </a:prstGeom>
          </p:spPr>
        </p:pic>
        <p:pic>
          <p:nvPicPr>
            <p:cNvPr id="8" name="CustomIcon">
              <a:extLst>
                <a:ext uri="{FF2B5EF4-FFF2-40B4-BE49-F238E27FC236}">
                  <a16:creationId xmlns:a16="http://schemas.microsoft.com/office/drawing/2014/main" id="{48F8ADF3-B111-43AA-ABE5-72DCAF42435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29543" y="1896109"/>
              <a:ext cx="439420" cy="4394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/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𝑠𝑡𝑎𝑡𝑒𝑠𝑝𝑎𝑐𝑒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𝑏𝑜𝑎𝑟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blipFill>
                <a:blip r:embed="rId21"/>
                <a:stretch>
                  <a:fillRect r="-33696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/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blipFill>
                <a:blip r:embed="rId22"/>
                <a:stretch>
                  <a:fillRect l="-5369" r="-146309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B6CFC-44EA-427C-A976-34287769FACC}"/>
              </a:ext>
            </a:extLst>
          </p:cNvPr>
          <p:cNvCxnSpPr/>
          <p:nvPr/>
        </p:nvCxnSpPr>
        <p:spPr>
          <a:xfrm>
            <a:off x="8019454" y="2093662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BasicDefault 16">
            <a:extLst>
              <a:ext uri="{FF2B5EF4-FFF2-40B4-BE49-F238E27FC236}">
                <a16:creationId xmlns:a16="http://schemas.microsoft.com/office/drawing/2014/main" id="{13352C97-DB77-46DB-8E9F-BA4BAB1FD69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849120"/>
            <a:ext cx="70946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6CB005D-D1D7-48EC-8A4E-3101B438FFED}"/>
              </a:ext>
            </a:extLst>
          </p:cNvPr>
          <p:cNvSpPr/>
          <p:nvPr/>
        </p:nvSpPr>
        <p:spPr>
          <a:xfrm>
            <a:off x="7682972" y="166624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902687-981F-47D4-ABE7-E36182DC6869}"/>
              </a:ext>
            </a:extLst>
          </p:cNvPr>
          <p:cNvSpPr/>
          <p:nvPr/>
        </p:nvSpPr>
        <p:spPr>
          <a:xfrm>
            <a:off x="7676113" y="175038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EA2-2C25-45C0-9B6C-E6832043BE58}"/>
              </a:ext>
            </a:extLst>
          </p:cNvPr>
          <p:cNvSpPr txBox="1"/>
          <p:nvPr/>
        </p:nvSpPr>
        <p:spPr>
          <a:xfrm>
            <a:off x="565987" y="1199068"/>
            <a:ext cx="7305319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Board specific an upper bound </a:t>
            </a:r>
            <a:r>
              <a:rPr lang="en-US" sz="2000" b="1" dirty="0" err="1">
                <a:cs typeface="+mn-cs"/>
              </a:rPr>
              <a:t>statespace</a:t>
            </a:r>
            <a:r>
              <a:rPr lang="en-US" sz="2000" b="1" dirty="0">
                <a:cs typeface="+mn-cs"/>
              </a:rPr>
              <a:t> is a function of all possible car positions and is</a:t>
            </a:r>
            <a:endParaRPr lang="en-US" dirty="0"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B45ED6-4B36-4340-8D4A-26C429E52D66}"/>
              </a:ext>
            </a:extLst>
          </p:cNvPr>
          <p:cNvGrpSpPr/>
          <p:nvPr/>
        </p:nvGrpSpPr>
        <p:grpSpPr>
          <a:xfrm>
            <a:off x="8325750" y="1506844"/>
            <a:ext cx="3816473" cy="425048"/>
            <a:chOff x="9167230" y="1395084"/>
            <a:chExt cx="2974993" cy="3422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7C5FEB-9595-445B-AB4B-3C426C3E8A39}"/>
                </a:ext>
              </a:extLst>
            </p:cNvPr>
            <p:cNvSpPr txBox="1"/>
            <p:nvPr/>
          </p:nvSpPr>
          <p:spPr>
            <a:xfrm>
              <a:off x="9167230" y="1395084"/>
              <a:ext cx="2447722" cy="30777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cs typeface="+mn-cs"/>
                </a:rPr>
                <a:t>Generic formula</a:t>
              </a:r>
              <a:endParaRPr lang="en-US" dirty="0">
                <a:cs typeface="+mn-cs"/>
              </a:endParaRPr>
            </a:p>
          </p:txBody>
        </p:sp>
        <p:cxnSp>
          <p:nvCxnSpPr>
            <p:cNvPr id="29" name="LineBasicDefault 16">
              <a:extLst>
                <a:ext uri="{FF2B5EF4-FFF2-40B4-BE49-F238E27FC236}">
                  <a16:creationId xmlns:a16="http://schemas.microsoft.com/office/drawing/2014/main" id="{BB2A39F9-9FA4-41E1-AB9A-0C4A275FE53A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167230" y="1737360"/>
              <a:ext cx="2974993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7D377-62BE-4A3C-B060-C64513FD3F99}"/>
              </a:ext>
            </a:extLst>
          </p:cNvPr>
          <p:cNvSpPr txBox="1"/>
          <p:nvPr/>
        </p:nvSpPr>
        <p:spPr>
          <a:xfrm>
            <a:off x="6292499" y="2682004"/>
            <a:ext cx="1578807" cy="92306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No limits assumed</a:t>
            </a:r>
            <a:endParaRPr lang="en-US" sz="1400" b="1" baseline="30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Cars can be placed on top of each other for simplicity (this overestimates the space)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C005E-3C81-464F-8AC6-C08A5A7EAF72}"/>
              </a:ext>
            </a:extLst>
          </p:cNvPr>
          <p:cNvCxnSpPr>
            <a:cxnSpLocks/>
          </p:cNvCxnSpPr>
          <p:nvPr/>
        </p:nvCxnSpPr>
        <p:spPr>
          <a:xfrm>
            <a:off x="6444899" y="2375602"/>
            <a:ext cx="0" cy="1617278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479EEE-4E54-47BB-924B-55004D2EFE7C}"/>
              </a:ext>
            </a:extLst>
          </p:cNvPr>
          <p:cNvSpPr txBox="1"/>
          <p:nvPr/>
        </p:nvSpPr>
        <p:spPr>
          <a:xfrm>
            <a:off x="532972" y="2382734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Car can be in </a:t>
            </a:r>
            <a:r>
              <a:rPr lang="en-US" sz="1400" b="1" dirty="0" err="1"/>
              <a:t>board</a:t>
            </a:r>
            <a:r>
              <a:rPr lang="en-US" sz="1400" b="1" baseline="-25000" dirty="0" err="1"/>
              <a:t>length</a:t>
            </a:r>
            <a:r>
              <a:rPr lang="en-US" sz="1400" b="1" dirty="0"/>
              <a:t> – 1 positions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Horizontal cars can only move in their row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DABA4-7004-4518-8B95-812D84C86F76}"/>
              </a:ext>
            </a:extLst>
          </p:cNvPr>
          <p:cNvCxnSpPr>
            <a:cxnSpLocks/>
          </p:cNvCxnSpPr>
          <p:nvPr/>
        </p:nvCxnSpPr>
        <p:spPr>
          <a:xfrm>
            <a:off x="2159959" y="2332849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egment 38">
            <a:extLst>
              <a:ext uri="{FF2B5EF4-FFF2-40B4-BE49-F238E27FC236}">
                <a16:creationId xmlns:a16="http://schemas.microsoft.com/office/drawing/2014/main" id="{F87B83CA-9D2C-4F07-AE88-69DD1E920B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92499" y="4402337"/>
            <a:ext cx="1578807" cy="1535111"/>
            <a:chOff x="1016000" y="779124"/>
            <a:chExt cx="2463800" cy="13094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CA4BD-0826-49A1-901C-ECBED850AB25}"/>
                </a:ext>
              </a:extLst>
            </p:cNvPr>
            <p:cNvSpPr txBox="1"/>
            <p:nvPr/>
          </p:nvSpPr>
          <p:spPr>
            <a:xfrm>
              <a:off x="1016000" y="1016000"/>
              <a:ext cx="2463800" cy="787400"/>
            </a:xfrm>
            <a:prstGeom prst="rect">
              <a:avLst/>
            </a:prstGeom>
          </p:spPr>
          <p:txBody>
            <a:bodyPr vert="horz" wrap="square" lIns="27432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Vertical cars same logic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/>
                <a:t>Logic similar to horizontal cars that can be in every place of their row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A49C43-18F5-4441-85DA-653F0A9EB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827" y="779124"/>
              <a:ext cx="0" cy="1309499"/>
            </a:xfrm>
            <a:prstGeom prst="straightConnector1">
              <a:avLst/>
            </a:prstGeom>
            <a:ln w="4572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FD4EB8-A8B8-4AD0-B185-E1255FCE4CD8}"/>
              </a:ext>
            </a:extLst>
          </p:cNvPr>
          <p:cNvSpPr txBox="1"/>
          <p:nvPr/>
        </p:nvSpPr>
        <p:spPr>
          <a:xfrm>
            <a:off x="532972" y="4613161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Possible states is a function of positions of all cars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Calculated by the product of all separate cars </a:t>
            </a:r>
            <a:r>
              <a:rPr lang="en-US" sz="1400" dirty="0" err="1"/>
              <a:t>possitions</a:t>
            </a:r>
            <a:r>
              <a:rPr lang="en-US" sz="14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C3CE2F-A50C-4510-91B5-3C5C7C9F81A8}"/>
              </a:ext>
            </a:extLst>
          </p:cNvPr>
          <p:cNvCxnSpPr>
            <a:cxnSpLocks/>
          </p:cNvCxnSpPr>
          <p:nvPr/>
        </p:nvCxnSpPr>
        <p:spPr>
          <a:xfrm>
            <a:off x="2159959" y="4352452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SpecialityBullet 57">
            <a:extLst>
              <a:ext uri="{FF2B5EF4-FFF2-40B4-BE49-F238E27FC236}">
                <a16:creationId xmlns:a16="http://schemas.microsoft.com/office/drawing/2014/main" id="{4BAF0388-0E92-4946-B562-D1B66D9B81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9959" y="3167487"/>
            <a:ext cx="1270000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neSpecialityBullet 57">
            <a:extLst>
              <a:ext uri="{FF2B5EF4-FFF2-40B4-BE49-F238E27FC236}">
                <a16:creationId xmlns:a16="http://schemas.microsoft.com/office/drawing/2014/main" id="{5BE661BC-AE96-4DB9-ABC0-1BE38101750C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159959" y="4964871"/>
            <a:ext cx="1527085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SpecialityBullet 57">
            <a:extLst>
              <a:ext uri="{FF2B5EF4-FFF2-40B4-BE49-F238E27FC236}">
                <a16:creationId xmlns:a16="http://schemas.microsoft.com/office/drawing/2014/main" id="{B64E9E4A-7210-420D-968C-D866ECD7F1E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5552731" y="3193044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SpecialityBullet 57">
            <a:extLst>
              <a:ext uri="{FF2B5EF4-FFF2-40B4-BE49-F238E27FC236}">
                <a16:creationId xmlns:a16="http://schemas.microsoft.com/office/drawing/2014/main" id="{5D11DC0C-B614-4878-9C4D-6C9EF84F910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552731" y="4613161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8B408F-2B1B-4C93-BCCB-43EAE88205AE}"/>
              </a:ext>
            </a:extLst>
          </p:cNvPr>
          <p:cNvCxnSpPr>
            <a:cxnSpLocks/>
          </p:cNvCxnSpPr>
          <p:nvPr/>
        </p:nvCxnSpPr>
        <p:spPr>
          <a:xfrm>
            <a:off x="11072532" y="4964871"/>
            <a:ext cx="381000" cy="0"/>
          </a:xfrm>
          <a:prstGeom prst="straightConnector1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3A78A698-3294-0642-9465-EF25CABD5311}"/>
              </a:ext>
            </a:extLst>
          </p:cNvPr>
          <p:cNvSpPr txBox="1"/>
          <p:nvPr/>
        </p:nvSpPr>
        <p:spPr>
          <a:xfrm>
            <a:off x="8301121" y="3773650"/>
            <a:ext cx="2805197" cy="7040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6x6, game 1</a:t>
            </a:r>
            <a:r>
              <a:rPr lang="en-US" sz="1400" dirty="0">
                <a:latin typeface="Euphemia" panose="020B0503040102020104" pitchFamily="34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2 x 2 x 3 x 3 x 5 x 3 x 3 x 5 x 5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x 4 x 3 x 3 x 5 =  7.290.000</a:t>
            </a:r>
          </a:p>
        </p:txBody>
      </p:sp>
    </p:spTree>
    <p:extLst>
      <p:ext uri="{BB962C8B-B14F-4D97-AF65-F5344CB8AC3E}">
        <p14:creationId xmlns:p14="http://schemas.microsoft.com/office/powerpoint/2010/main" val="11225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pic>
        <p:nvPicPr>
          <p:cNvPr id="9" name="Afbeelding 8" descr="Afbeelding met tekst, kaart&#10;&#10;Automatisch gegenereerde beschrijving">
            <a:extLst>
              <a:ext uri="{FF2B5EF4-FFF2-40B4-BE49-F238E27FC236}">
                <a16:creationId xmlns:a16="http://schemas.microsoft.com/office/drawing/2014/main" id="{09A6C250-5AB5-A84E-897C-549D8BBC05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661" b="28081"/>
          <a:stretch/>
        </p:blipFill>
        <p:spPr>
          <a:xfrm>
            <a:off x="476824" y="2257412"/>
            <a:ext cx="4338500" cy="2928937"/>
          </a:xfrm>
          <a:prstGeom prst="rect">
            <a:avLst/>
          </a:prstGeo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2C145830-D8D5-1441-B8A6-74FB8677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1506" b="6804"/>
          <a:stretch/>
        </p:blipFill>
        <p:spPr>
          <a:xfrm>
            <a:off x="448248" y="5013381"/>
            <a:ext cx="4367074" cy="581591"/>
          </a:xfrm>
          <a:prstGeom prst="rect">
            <a:avLst/>
          </a:prstGeom>
        </p:spPr>
      </p:pic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99EB8AE-03D3-9143-81F9-5E679337D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4963" y="2014276"/>
            <a:ext cx="7157037" cy="3415208"/>
          </a:xfrm>
          <a:prstGeom prst="rect">
            <a:avLst/>
          </a:prstGeom>
        </p:spPr>
      </p:pic>
      <p:pic>
        <p:nvPicPr>
          <p:cNvPr id="14" name="Afbeelding 1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7066719-C236-D94F-9ABF-A5EBECA46D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3295" b="86472"/>
          <a:stretch/>
        </p:blipFill>
        <p:spPr>
          <a:xfrm>
            <a:off x="554736" y="1243013"/>
            <a:ext cx="4338500" cy="8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A65D2-3C81-C54F-A1CE-4E8176D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2EB673-BCE2-134E-A577-2C1FD7F8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3AAFD6-4D99-1545-9B09-91D5E779FB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04347C0-AA6C-1D41-9FA0-3911F0E1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3313"/>
            <a:ext cx="7067550" cy="49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7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8274304" cy="731520"/>
          </a:xfrm>
        </p:spPr>
        <p:txBody>
          <a:bodyPr/>
          <a:lstStyle/>
          <a:p>
            <a:r>
              <a:rPr lang="en-US" dirty="0"/>
              <a:t>Due to the nature of the problem we choose Random and Iterative algorithms</a:t>
            </a: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91809" y="627405"/>
            <a:ext cx="277868" cy="277482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24" name="Checkmark 60">
            <a:extLst>
              <a:ext uri="{FF2B5EF4-FFF2-40B4-BE49-F238E27FC236}">
                <a16:creationId xmlns:a16="http://schemas.microsoft.com/office/drawing/2014/main" id="{20D0482C-74C9-4E4D-B6BC-AF272DEC6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991809" y="230805"/>
            <a:ext cx="246842" cy="256313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94CA5AA7-23EE-4EF8-A323-62D70EA0B40A}"/>
              </a:ext>
            </a:extLst>
          </p:cNvPr>
          <p:cNvSpPr txBox="1"/>
          <p:nvPr/>
        </p:nvSpPr>
        <p:spPr>
          <a:xfrm>
            <a:off x="10312907" y="251239"/>
            <a:ext cx="666849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selected</a:t>
            </a:r>
            <a:endParaRPr lang="en-US" sz="1400" dirty="0"/>
          </a:p>
        </p:txBody>
      </p:sp>
      <p:sp>
        <p:nvSpPr>
          <p:cNvPr id="38" name="Legend2">
            <a:extLst>
              <a:ext uri="{FF2B5EF4-FFF2-40B4-BE49-F238E27FC236}">
                <a16:creationId xmlns:a16="http://schemas.microsoft.com/office/drawing/2014/main" id="{9DA1B9D9-7428-4FBD-AD79-9F573ADD1D4B}"/>
              </a:ext>
            </a:extLst>
          </p:cNvPr>
          <p:cNvSpPr txBox="1"/>
          <p:nvPr/>
        </p:nvSpPr>
        <p:spPr>
          <a:xfrm>
            <a:off x="10312907" y="658424"/>
            <a:ext cx="965008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not selected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560218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20556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Greedy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560218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Random</a:t>
            </a:r>
          </a:p>
        </p:txBody>
      </p: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54736" y="289306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245C8-15A6-4545-B210-547C60ED261B}"/>
              </a:ext>
            </a:extLst>
          </p:cNvPr>
          <p:cNvSpPr txBox="1"/>
          <p:nvPr/>
        </p:nvSpPr>
        <p:spPr>
          <a:xfrm>
            <a:off x="554736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Class</a:t>
            </a:r>
            <a:endParaRPr lang="en-US" sz="1200" dirty="0"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3288-F4E0-4BEF-AB17-407321C4B39F}"/>
              </a:ext>
            </a:extLst>
          </p:cNvPr>
          <p:cNvSpPr txBox="1"/>
          <p:nvPr/>
        </p:nvSpPr>
        <p:spPr>
          <a:xfrm>
            <a:off x="4265135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Selected</a:t>
            </a:r>
            <a:endParaRPr lang="en-US" sz="1200" dirty="0"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7ABFD-3267-4B0A-846B-5D02C10B7FFB}"/>
              </a:ext>
            </a:extLst>
          </p:cNvPr>
          <p:cNvGrpSpPr/>
          <p:nvPr/>
        </p:nvGrpSpPr>
        <p:grpSpPr>
          <a:xfrm>
            <a:off x="5717219" y="1333941"/>
            <a:ext cx="4825069" cy="189025"/>
            <a:chOff x="7606487" y="1295512"/>
            <a:chExt cx="2935801" cy="34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7606487" y="1295512"/>
              <a:ext cx="2935801" cy="290282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Rationale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7606487" y="1641537"/>
              <a:ext cx="2891746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LineBasicDefault 16">
            <a:extLst>
              <a:ext uri="{FF2B5EF4-FFF2-40B4-BE49-F238E27FC236}">
                <a16:creationId xmlns:a16="http://schemas.microsoft.com/office/drawing/2014/main" id="{C1A6A69D-D9AF-4B3E-8D77-006DFFC119C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265135" y="1526231"/>
            <a:ext cx="1052589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9B6A7-2AB2-4B85-A505-8330EA022BBE}"/>
              </a:ext>
            </a:extLst>
          </p:cNvPr>
          <p:cNvSpPr txBox="1"/>
          <p:nvPr/>
        </p:nvSpPr>
        <p:spPr>
          <a:xfrm>
            <a:off x="2136090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Algorithm</a:t>
            </a:r>
            <a:endParaRPr lang="en-US" sz="1200" dirty="0"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A8BF-992B-482D-9309-0BBCD40646A2}"/>
              </a:ext>
            </a:extLst>
          </p:cNvPr>
          <p:cNvSpPr txBox="1"/>
          <p:nvPr/>
        </p:nvSpPr>
        <p:spPr>
          <a:xfrm>
            <a:off x="5717219" y="159227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Simple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D3E8-DC8F-4D2C-945D-EB16CA860A5F}"/>
              </a:ext>
            </a:extLst>
          </p:cNvPr>
          <p:cNvSpPr txBox="1"/>
          <p:nvPr/>
        </p:nvSpPr>
        <p:spPr>
          <a:xfrm>
            <a:off x="5717219" y="2224301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A9ED1-208F-46A1-A82B-03F8D82E9655}"/>
              </a:ext>
            </a:extLst>
          </p:cNvPr>
          <p:cNvSpPr txBox="1">
            <a:spLocks/>
          </p:cNvSpPr>
          <p:nvPr/>
        </p:nvSpPr>
        <p:spPr>
          <a:xfrm>
            <a:off x="2136090" y="2950241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Breadth first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63861-3BF9-4CFE-9AEF-2DD134DB3CBB}"/>
              </a:ext>
            </a:extLst>
          </p:cNvPr>
          <p:cNvSpPr txBox="1">
            <a:spLocks/>
          </p:cNvSpPr>
          <p:nvPr/>
        </p:nvSpPr>
        <p:spPr>
          <a:xfrm>
            <a:off x="2136090" y="3595590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Depth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0FC79-A1EA-4164-9FE8-6D6CCF7DFE83}"/>
              </a:ext>
            </a:extLst>
          </p:cNvPr>
          <p:cNvSpPr txBox="1">
            <a:spLocks/>
          </p:cNvSpPr>
          <p:nvPr/>
        </p:nvSpPr>
        <p:spPr>
          <a:xfrm>
            <a:off x="554736" y="2950241"/>
            <a:ext cx="1485522" cy="201715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Constructive</a:t>
            </a:r>
          </a:p>
        </p:txBody>
      </p:sp>
      <p:cxnSp>
        <p:nvCxnSpPr>
          <p:cNvPr id="56" name="LineBasicDefault 16">
            <a:extLst>
              <a:ext uri="{FF2B5EF4-FFF2-40B4-BE49-F238E27FC236}">
                <a16:creationId xmlns:a16="http://schemas.microsoft.com/office/drawing/2014/main" id="{6723E393-3A28-47FF-9D79-CEAF30BC0E9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499493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50D393-4DF4-4964-991B-9FF2B16FA372}"/>
              </a:ext>
            </a:extLst>
          </p:cNvPr>
          <p:cNvSpPr txBox="1"/>
          <p:nvPr/>
        </p:nvSpPr>
        <p:spPr>
          <a:xfrm>
            <a:off x="5717219" y="2982295"/>
            <a:ext cx="40640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the most </a:t>
            </a:r>
            <a:r>
              <a:rPr lang="en-US" sz="1200" dirty="0" err="1"/>
              <a:t>optmal</a:t>
            </a:r>
            <a:r>
              <a:rPr lang="en-US" sz="1200" dirty="0"/>
              <a:t> solution in the shortest amount of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4E7B5-B495-498B-831B-DBAE97A13922}"/>
              </a:ext>
            </a:extLst>
          </p:cNvPr>
          <p:cNvSpPr txBox="1"/>
          <p:nvPr/>
        </p:nvSpPr>
        <p:spPr>
          <a:xfrm>
            <a:off x="5717219" y="3614324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a quick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EA10C-EDD3-4399-9294-9FDD228C2A52}"/>
              </a:ext>
            </a:extLst>
          </p:cNvPr>
          <p:cNvSpPr txBox="1">
            <a:spLocks/>
          </p:cNvSpPr>
          <p:nvPr/>
        </p:nvSpPr>
        <p:spPr>
          <a:xfrm>
            <a:off x="2136090" y="5042789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Hill climber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D15C5-6BE7-4760-9798-5F57F47C057E}"/>
              </a:ext>
            </a:extLst>
          </p:cNvPr>
          <p:cNvSpPr txBox="1">
            <a:spLocks/>
          </p:cNvSpPr>
          <p:nvPr/>
        </p:nvSpPr>
        <p:spPr>
          <a:xfrm>
            <a:off x="2136090" y="5688138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Simulated </a:t>
            </a:r>
            <a:r>
              <a:rPr lang="en-US" sz="1200" b="1" dirty="0" err="1"/>
              <a:t>anealing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1A87A-6D22-4177-ADA8-3CD777F771AA}"/>
              </a:ext>
            </a:extLst>
          </p:cNvPr>
          <p:cNvSpPr txBox="1">
            <a:spLocks/>
          </p:cNvSpPr>
          <p:nvPr/>
        </p:nvSpPr>
        <p:spPr>
          <a:xfrm>
            <a:off x="554736" y="5042789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Iterative</a:t>
            </a:r>
          </a:p>
        </p:txBody>
      </p:sp>
      <p:cxnSp>
        <p:nvCxnSpPr>
          <p:cNvPr id="63" name="LineBasicDefault 16">
            <a:extLst>
              <a:ext uri="{FF2B5EF4-FFF2-40B4-BE49-F238E27FC236}">
                <a16:creationId xmlns:a16="http://schemas.microsoft.com/office/drawing/2014/main" id="{0FC75AE8-3825-4AC9-BDCF-8392CBE5193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554736" y="6375635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19BDB-0EC0-4DD7-A917-305C63C5583E}"/>
              </a:ext>
            </a:extLst>
          </p:cNvPr>
          <p:cNvSpPr txBox="1">
            <a:spLocks/>
          </p:cNvSpPr>
          <p:nvPr/>
        </p:nvSpPr>
        <p:spPr>
          <a:xfrm>
            <a:off x="5717218" y="5036289"/>
            <a:ext cx="4817089" cy="12936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vert="horz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No clear score of state possible therefore we didn’t use iterative algorithms</a:t>
            </a: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158F2728-6063-445C-8E81-9496CA091A9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668008" y="1731830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X 57">
            <a:extLst>
              <a:ext uri="{FF2B5EF4-FFF2-40B4-BE49-F238E27FC236}">
                <a16:creationId xmlns:a16="http://schemas.microsoft.com/office/drawing/2014/main" id="{76419AA2-0111-4FB9-98BF-B38FAD515B5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52495" y="243141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04BC29A-7435-4194-AD25-F7004BDD155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668008" y="311823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X 57">
            <a:extLst>
              <a:ext uri="{FF2B5EF4-FFF2-40B4-BE49-F238E27FC236}">
                <a16:creationId xmlns:a16="http://schemas.microsoft.com/office/drawing/2014/main" id="{98F37827-7622-436C-A2DF-AAA925F5E6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4652495" y="523850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X 57">
            <a:extLst>
              <a:ext uri="{FF2B5EF4-FFF2-40B4-BE49-F238E27FC236}">
                <a16:creationId xmlns:a16="http://schemas.microsoft.com/office/drawing/2014/main" id="{12E7E387-0F83-414D-A02F-AD8E349B141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652495" y="5881913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EE73F-066F-4DC1-88EB-E203CB23D5B9}"/>
              </a:ext>
            </a:extLst>
          </p:cNvPr>
          <p:cNvSpPr txBox="1">
            <a:spLocks/>
          </p:cNvSpPr>
          <p:nvPr/>
        </p:nvSpPr>
        <p:spPr>
          <a:xfrm>
            <a:off x="2136090" y="430951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Iterative deepening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D841E3-6C64-4F1C-BCD2-A88768D5D777}"/>
              </a:ext>
            </a:extLst>
          </p:cNvPr>
          <p:cNvGrpSpPr/>
          <p:nvPr/>
        </p:nvGrpSpPr>
        <p:grpSpPr>
          <a:xfrm>
            <a:off x="4158652" y="2180715"/>
            <a:ext cx="6383635" cy="2103951"/>
            <a:chOff x="4062820" y="2180715"/>
            <a:chExt cx="6479468" cy="2103951"/>
          </a:xfrm>
        </p:grpSpPr>
        <p:cxnSp>
          <p:nvCxnSpPr>
            <p:cNvPr id="32" name="LineBasicDefault 16">
              <a:extLst>
                <a:ext uri="{FF2B5EF4-FFF2-40B4-BE49-F238E27FC236}">
                  <a16:creationId xmlns:a16="http://schemas.microsoft.com/office/drawing/2014/main" id="{212D98E2-446A-43C8-A5EF-895016B7084F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4062820" y="2180715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BasicDefault 16">
              <a:extLst>
                <a:ext uri="{FF2B5EF4-FFF2-40B4-BE49-F238E27FC236}">
                  <a16:creationId xmlns:a16="http://schemas.microsoft.com/office/drawing/2014/main" id="{B41260FD-9A62-48C2-9057-98BA227BF62F}"/>
                </a:ext>
              </a:extLst>
            </p:cNvPr>
            <p:cNvCxnSpPr>
              <a:cxnSpLocks/>
            </p:cNvCxnSpPr>
            <p:nvPr>
              <p:custDataLst>
                <p:tags r:id="rId19"/>
              </p:custDataLst>
            </p:nvPr>
          </p:nvCxnSpPr>
          <p:spPr>
            <a:xfrm>
              <a:off x="4062820" y="3570738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BasicDefault 16">
              <a:extLst>
                <a:ext uri="{FF2B5EF4-FFF2-40B4-BE49-F238E27FC236}">
                  <a16:creationId xmlns:a16="http://schemas.microsoft.com/office/drawing/2014/main" id="{6FF7F995-2B4B-4593-BD70-46A11A267D07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4062820" y="4284666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8C46A6-C7FD-4490-B603-976AD44748E6}"/>
              </a:ext>
            </a:extLst>
          </p:cNvPr>
          <p:cNvSpPr txBox="1"/>
          <p:nvPr/>
        </p:nvSpPr>
        <p:spPr>
          <a:xfrm>
            <a:off x="5717219" y="432825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79" name="Checkmark 60">
            <a:extLst>
              <a:ext uri="{FF2B5EF4-FFF2-40B4-BE49-F238E27FC236}">
                <a16:creationId xmlns:a16="http://schemas.microsoft.com/office/drawing/2014/main" id="{802205A3-3341-489D-9636-BCAA303F13C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668008" y="380912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1" name="X 57">
            <a:extLst>
              <a:ext uri="{FF2B5EF4-FFF2-40B4-BE49-F238E27FC236}">
                <a16:creationId xmlns:a16="http://schemas.microsoft.com/office/drawing/2014/main" id="{11AEB27E-4396-4E5B-B37F-F83F45069814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652495" y="4525742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FBED-8AFE-A94A-9E47-280E4F4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B77C65-F00F-A947-B8A3-92E9F913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terms</a:t>
            </a:r>
            <a:r>
              <a:rPr lang="nl-NL" dirty="0"/>
              <a:t> of </a:t>
            </a:r>
            <a:r>
              <a:rPr lang="nl-NL" dirty="0" err="1"/>
              <a:t>completion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/>
              <a:t>: move </a:t>
            </a:r>
            <a:r>
              <a:rPr lang="nl-NL" dirty="0" err="1"/>
              <a:t>count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3B234B-7D73-7847-8104-D1B60E17C7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E69A52D-05E6-7D49-89DE-4CD0501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59549"/>
              </p:ext>
            </p:extLst>
          </p:nvPr>
        </p:nvGraphicFramePr>
        <p:xfrm>
          <a:off x="554737" y="1322173"/>
          <a:ext cx="9026181" cy="5066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344">
                  <a:extLst>
                    <a:ext uri="{9D8B030D-6E8A-4147-A177-3AD203B41FA5}">
                      <a16:colId xmlns:a16="http://schemas.microsoft.com/office/drawing/2014/main" val="2889778419"/>
                    </a:ext>
                  </a:extLst>
                </a:gridCol>
                <a:gridCol w="1284128">
                  <a:extLst>
                    <a:ext uri="{9D8B030D-6E8A-4147-A177-3AD203B41FA5}">
                      <a16:colId xmlns:a16="http://schemas.microsoft.com/office/drawing/2014/main" val="346647287"/>
                    </a:ext>
                  </a:extLst>
                </a:gridCol>
                <a:gridCol w="967088">
                  <a:extLst>
                    <a:ext uri="{9D8B030D-6E8A-4147-A177-3AD203B41FA5}">
                      <a16:colId xmlns:a16="http://schemas.microsoft.com/office/drawing/2014/main" val="758258179"/>
                    </a:ext>
                  </a:extLst>
                </a:gridCol>
                <a:gridCol w="1018890">
                  <a:extLst>
                    <a:ext uri="{9D8B030D-6E8A-4147-A177-3AD203B41FA5}">
                      <a16:colId xmlns:a16="http://schemas.microsoft.com/office/drawing/2014/main" val="1010996293"/>
                    </a:ext>
                  </a:extLst>
                </a:gridCol>
                <a:gridCol w="995388">
                  <a:extLst>
                    <a:ext uri="{9D8B030D-6E8A-4147-A177-3AD203B41FA5}">
                      <a16:colId xmlns:a16="http://schemas.microsoft.com/office/drawing/2014/main" val="4226866904"/>
                    </a:ext>
                  </a:extLst>
                </a:gridCol>
                <a:gridCol w="959193">
                  <a:extLst>
                    <a:ext uri="{9D8B030D-6E8A-4147-A177-3AD203B41FA5}">
                      <a16:colId xmlns:a16="http://schemas.microsoft.com/office/drawing/2014/main" val="1794461153"/>
                    </a:ext>
                  </a:extLst>
                </a:gridCol>
                <a:gridCol w="1040142">
                  <a:extLst>
                    <a:ext uri="{9D8B030D-6E8A-4147-A177-3AD203B41FA5}">
                      <a16:colId xmlns:a16="http://schemas.microsoft.com/office/drawing/2014/main" val="3772921145"/>
                    </a:ext>
                  </a:extLst>
                </a:gridCol>
                <a:gridCol w="1339008">
                  <a:extLst>
                    <a:ext uri="{9D8B030D-6E8A-4147-A177-3AD203B41FA5}">
                      <a16:colId xmlns:a16="http://schemas.microsoft.com/office/drawing/2014/main" val="2157047799"/>
                    </a:ext>
                  </a:extLst>
                </a:gridCol>
              </a:tblGrid>
              <a:tr h="531754"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12x12_7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049"/>
                  </a:ext>
                </a:extLst>
              </a:tr>
              <a:tr h="1133629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Randomize</a:t>
                      </a:r>
                      <a:endParaRPr lang="nl-NL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Euphemia" panose="020B0503040102020104" pitchFamily="34" charset="0"/>
                        </a:rPr>
                        <a:t>M</a:t>
                      </a: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462"/>
                  </a:ext>
                </a:extLst>
              </a:tr>
              <a:tr h="1133629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Improved</a:t>
                      </a:r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 random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58925"/>
                  </a:ext>
                </a:extLst>
              </a:tr>
              <a:tr h="1133629">
                <a:tc>
                  <a:txBody>
                    <a:bodyPr/>
                    <a:lstStyle/>
                    <a:p>
                      <a:r>
                        <a:rPr lang="nl-NL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34231"/>
                  </a:ext>
                </a:extLst>
              </a:tr>
              <a:tr h="1133629"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latin typeface="Euphemia" panose="020B05030401020201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56944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8CEA8047-090B-8A47-8EB5-FA8FBBCCA29A}"/>
              </a:ext>
            </a:extLst>
          </p:cNvPr>
          <p:cNvSpPr txBox="1"/>
          <p:nvPr/>
        </p:nvSpPr>
        <p:spPr>
          <a:xfrm>
            <a:off x="10252417" y="2080901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3F50F8F-AE9E-D74C-A169-FF7130258822}"/>
              </a:ext>
            </a:extLst>
          </p:cNvPr>
          <p:cNvSpPr txBox="1"/>
          <p:nvPr/>
        </p:nvSpPr>
        <p:spPr>
          <a:xfrm>
            <a:off x="10252417" y="2686668"/>
            <a:ext cx="1565329" cy="40295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48" name="Actieknop: Help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6E8BD0-59BA-9747-9CF1-4EA2EBB1E71C}"/>
              </a:ext>
            </a:extLst>
          </p:cNvPr>
          <p:cNvSpPr/>
          <p:nvPr/>
        </p:nvSpPr>
        <p:spPr>
          <a:xfrm>
            <a:off x="9777183" y="3362827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0DF4270-BA69-074C-863C-D92459E90743}"/>
              </a:ext>
            </a:extLst>
          </p:cNvPr>
          <p:cNvSpPr txBox="1"/>
          <p:nvPr/>
        </p:nvSpPr>
        <p:spPr>
          <a:xfrm>
            <a:off x="10252417" y="3356387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Unknown</a:t>
            </a:r>
            <a:r>
              <a:rPr lang="nl-NL" sz="1600" dirty="0">
                <a:latin typeface="Euphemia" panose="020B0503040102020104" pitchFamily="34" charset="0"/>
              </a:rPr>
              <a:t> </a:t>
            </a:r>
          </a:p>
        </p:txBody>
      </p:sp>
      <p:sp>
        <p:nvSpPr>
          <p:cNvPr id="39" name="Actieknop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0F39EB-9F7B-0746-A8DE-C1E9BD304A5F}"/>
              </a:ext>
            </a:extLst>
          </p:cNvPr>
          <p:cNvSpPr/>
          <p:nvPr/>
        </p:nvSpPr>
        <p:spPr>
          <a:xfrm>
            <a:off x="6292291" y="421246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5" name="Actieknop: Help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38F68C-1E0E-7F48-8C56-A10370387889}"/>
              </a:ext>
            </a:extLst>
          </p:cNvPr>
          <p:cNvSpPr/>
          <p:nvPr/>
        </p:nvSpPr>
        <p:spPr>
          <a:xfrm>
            <a:off x="6272908" y="494324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6" name="Actieknop: Help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202A08-03F0-8440-A9B7-9F8ACFCC46E2}"/>
              </a:ext>
            </a:extLst>
          </p:cNvPr>
          <p:cNvSpPr/>
          <p:nvPr/>
        </p:nvSpPr>
        <p:spPr>
          <a:xfrm>
            <a:off x="7109250" y="421246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7" name="Actieknop: Help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4D43F-2666-5842-B24E-BD7990FDDAF2}"/>
              </a:ext>
            </a:extLst>
          </p:cNvPr>
          <p:cNvSpPr/>
          <p:nvPr/>
        </p:nvSpPr>
        <p:spPr>
          <a:xfrm>
            <a:off x="7121909" y="4943249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3" name="Checkmark 60">
            <a:extLst>
              <a:ext uri="{FF2B5EF4-FFF2-40B4-BE49-F238E27FC236}">
                <a16:creationId xmlns:a16="http://schemas.microsoft.com/office/drawing/2014/main" id="{2FB92A6B-13BD-714E-8E01-4493122C077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026452" y="2780333"/>
            <a:ext cx="160056" cy="1661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44" name="Checkmark 60">
            <a:extLst>
              <a:ext uri="{FF2B5EF4-FFF2-40B4-BE49-F238E27FC236}">
                <a16:creationId xmlns:a16="http://schemas.microsoft.com/office/drawing/2014/main" id="{70E9718C-ED51-E840-8F40-B23358F8931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754116" y="275046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3" name="Checkmark 60">
            <a:extLst>
              <a:ext uri="{FF2B5EF4-FFF2-40B4-BE49-F238E27FC236}">
                <a16:creationId xmlns:a16="http://schemas.microsoft.com/office/drawing/2014/main" id="{8F7D57B2-9D1B-0341-B177-C2765903D6F5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604721" y="271856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4" name="Checkmark 60">
            <a:extLst>
              <a:ext uri="{FF2B5EF4-FFF2-40B4-BE49-F238E27FC236}">
                <a16:creationId xmlns:a16="http://schemas.microsoft.com/office/drawing/2014/main" id="{F715EA93-960C-1945-8996-6B39E8123C7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487223" y="271856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5" name="Checkmark 60">
            <a:extLst>
              <a:ext uri="{FF2B5EF4-FFF2-40B4-BE49-F238E27FC236}">
                <a16:creationId xmlns:a16="http://schemas.microsoft.com/office/drawing/2014/main" id="{37093680-7EC0-B740-90A4-3741C5135D3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818451" y="4887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6" name="Checkmark 60">
            <a:extLst>
              <a:ext uri="{FF2B5EF4-FFF2-40B4-BE49-F238E27FC236}">
                <a16:creationId xmlns:a16="http://schemas.microsoft.com/office/drawing/2014/main" id="{8273D0CF-7C6A-2949-9749-908B693F8DE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700953" y="488760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7" name="Checkmark 60">
            <a:extLst>
              <a:ext uri="{FF2B5EF4-FFF2-40B4-BE49-F238E27FC236}">
                <a16:creationId xmlns:a16="http://schemas.microsoft.com/office/drawing/2014/main" id="{96A3839F-6E0A-2145-BC8E-55672D37864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551558" y="485571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8" name="Checkmark 60">
            <a:extLst>
              <a:ext uri="{FF2B5EF4-FFF2-40B4-BE49-F238E27FC236}">
                <a16:creationId xmlns:a16="http://schemas.microsoft.com/office/drawing/2014/main" id="{51AF66F6-1FC2-474A-BBA0-5C191AF625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434060" y="485571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9" name="Checkmark 60">
            <a:extLst>
              <a:ext uri="{FF2B5EF4-FFF2-40B4-BE49-F238E27FC236}">
                <a16:creationId xmlns:a16="http://schemas.microsoft.com/office/drawing/2014/main" id="{A278FD3F-B501-FE44-943A-FCA3CC95A20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839717" y="41645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0" name="Checkmark 60">
            <a:extLst>
              <a:ext uri="{FF2B5EF4-FFF2-40B4-BE49-F238E27FC236}">
                <a16:creationId xmlns:a16="http://schemas.microsoft.com/office/drawing/2014/main" id="{400230C3-DAA4-064A-B522-0CC3B802DCA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722219" y="41645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1" name="Checkmark 60">
            <a:extLst>
              <a:ext uri="{FF2B5EF4-FFF2-40B4-BE49-F238E27FC236}">
                <a16:creationId xmlns:a16="http://schemas.microsoft.com/office/drawing/2014/main" id="{295DE101-5EAE-F640-98B4-262DB05479E3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572824" y="413269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2" name="Checkmark 60">
            <a:extLst>
              <a:ext uri="{FF2B5EF4-FFF2-40B4-BE49-F238E27FC236}">
                <a16:creationId xmlns:a16="http://schemas.microsoft.com/office/drawing/2014/main" id="{38908B17-1DFE-454B-BF61-AE7CA41AA366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455326" y="413269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4" name="Checkmark 60">
            <a:extLst>
              <a:ext uri="{FF2B5EF4-FFF2-40B4-BE49-F238E27FC236}">
                <a16:creationId xmlns:a16="http://schemas.microsoft.com/office/drawing/2014/main" id="{E4553AF9-C952-2D48-A3A0-92975B72C85C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5465959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5" name="Checkmark 60">
            <a:extLst>
              <a:ext uri="{FF2B5EF4-FFF2-40B4-BE49-F238E27FC236}">
                <a16:creationId xmlns:a16="http://schemas.microsoft.com/office/drawing/2014/main" id="{06B58959-33E7-B84C-A550-8596A2ECC0DB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604722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9947ADC1-8876-B64F-A632-A5ED617C44B2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3743484" y="347347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Checkmark 60">
            <a:extLst>
              <a:ext uri="{FF2B5EF4-FFF2-40B4-BE49-F238E27FC236}">
                <a16:creationId xmlns:a16="http://schemas.microsoft.com/office/drawing/2014/main" id="{F495B791-42B3-D94C-8080-A6DC68F280F0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2882247" y="347347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7FEE982-6997-074D-A478-95CCF9F5FC3A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8039038" y="343094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Checkmark 60">
            <a:extLst>
              <a:ext uri="{FF2B5EF4-FFF2-40B4-BE49-F238E27FC236}">
                <a16:creationId xmlns:a16="http://schemas.microsoft.com/office/drawing/2014/main" id="{ABC1A5EE-B9FA-4843-BD8D-3E5B2B8509F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7177800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Checkmark 60">
            <a:extLst>
              <a:ext uri="{FF2B5EF4-FFF2-40B4-BE49-F238E27FC236}">
                <a16:creationId xmlns:a16="http://schemas.microsoft.com/office/drawing/2014/main" id="{ABA24396-45A6-C441-B0CB-22489408D2FF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6316563" y="345221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Checkmark 60">
            <a:extLst>
              <a:ext uri="{FF2B5EF4-FFF2-40B4-BE49-F238E27FC236}">
                <a16:creationId xmlns:a16="http://schemas.microsoft.com/office/drawing/2014/main" id="{2195BB56-2939-424B-87C8-EB9264C34CD8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8007140" y="268666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2" name="Checkmark 60">
            <a:extLst>
              <a:ext uri="{FF2B5EF4-FFF2-40B4-BE49-F238E27FC236}">
                <a16:creationId xmlns:a16="http://schemas.microsoft.com/office/drawing/2014/main" id="{BECDC01A-C739-434B-BA77-BB81E486EE7D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7145902" y="270793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5B93D4B2-3092-E541-964C-D1F2F545F5A1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6284665" y="270793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6" name="X 57">
            <a:extLst>
              <a:ext uri="{FF2B5EF4-FFF2-40B4-BE49-F238E27FC236}">
                <a16:creationId xmlns:a16="http://schemas.microsoft.com/office/drawing/2014/main" id="{F899A5BC-2BB8-0A4D-9DC2-363BD2EB5E3E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8051898" y="4179918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7" name="X 57">
            <a:extLst>
              <a:ext uri="{FF2B5EF4-FFF2-40B4-BE49-F238E27FC236}">
                <a16:creationId xmlns:a16="http://schemas.microsoft.com/office/drawing/2014/main" id="{D9780EBC-3301-A54F-9CC0-BA6E22C2061F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>
          <a:xfrm>
            <a:off x="8081878" y="4899446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8" name="X 57">
            <a:extLst>
              <a:ext uri="{FF2B5EF4-FFF2-40B4-BE49-F238E27FC236}">
                <a16:creationId xmlns:a16="http://schemas.microsoft.com/office/drawing/2014/main" id="{0FED93C2-DBA9-D147-9960-D4BAD9770D1D}"/>
              </a:ext>
            </a:extLst>
          </p:cNvPr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9786221" y="2670115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9" name="Checkmark 60">
            <a:extLst>
              <a:ext uri="{FF2B5EF4-FFF2-40B4-BE49-F238E27FC236}">
                <a16:creationId xmlns:a16="http://schemas.microsoft.com/office/drawing/2014/main" id="{8829378F-2510-894F-9446-367C360A86FE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9771444" y="2061285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5AA4892-86F8-9045-BF09-141A11670266}"/>
              </a:ext>
            </a:extLst>
          </p:cNvPr>
          <p:cNvSpPr txBox="1"/>
          <p:nvPr/>
        </p:nvSpPr>
        <p:spPr>
          <a:xfrm>
            <a:off x="2778844" y="2718566"/>
            <a:ext cx="566047" cy="30889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984A1BE-B1F4-0145-B152-63999E0B3D06}"/>
              </a:ext>
            </a:extLst>
          </p:cNvPr>
          <p:cNvSpPr txBox="1"/>
          <p:nvPr/>
        </p:nvSpPr>
        <p:spPr>
          <a:xfrm>
            <a:off x="1964724" y="1874237"/>
            <a:ext cx="1221784" cy="795878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4814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0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Efficiency very low </a:t>
            </a:r>
            <a:r>
              <a:rPr lang="en-US" sz="1400" dirty="0">
                <a:latin typeface="Euphemia" panose="020B0503040102020104" pitchFamily="34" charset="0"/>
              </a:rPr>
              <a:t> algorithm does a lot of similar steps</a:t>
            </a:r>
            <a:endParaRPr lang="en-US" sz="1400" b="1" dirty="0">
              <a:latin typeface="Euphemia" panose="020B05030401020201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Room for improvement</a:t>
            </a:r>
          </a:p>
          <a:p>
            <a:pPr lvl="2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Check for win is not 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all the cars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520273"/>
            <a:ext cx="22777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9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Is expected to need </a:t>
            </a:r>
            <a:r>
              <a:rPr lang="en-US" sz="1400" u="sng" dirty="0">
                <a:latin typeface="Euphemia" panose="020B0503040102020104" pitchFamily="34" charset="0"/>
              </a:rPr>
              <a:t>more time </a:t>
            </a:r>
            <a:r>
              <a:rPr lang="en-US" sz="1400" dirty="0">
                <a:latin typeface="Euphemia" panose="020B0503040102020104" pitchFamily="34" charset="0"/>
              </a:rPr>
              <a:t>for the extra steps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>
              <a:latin typeface="Euphemia" panose="020B05030401020201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the moveable cars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advanced</a:t>
            </a:r>
            <a:r>
              <a:rPr lang="en-US" sz="2000" b="1" dirty="0">
                <a:latin typeface="Euphemia" panose="020B0503040102020104" pitchFamily="34" charset="0"/>
              </a:rPr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gmen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7963</TotalTime>
  <Words>813</Words>
  <Application>Microsoft Macintosh PowerPoint</Application>
  <PresentationFormat>Breedbeeld</PresentationFormat>
  <Paragraphs>260</Paragraphs>
  <Slides>16</Slides>
  <Notes>10</Notes>
  <HiddenSlides>3</HiddenSlides>
  <MMClips>2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5" baseType="lpstr">
      <vt:lpstr>Segoe UI</vt:lpstr>
      <vt:lpstr>Arial</vt:lpstr>
      <vt:lpstr>Cambria Math</vt:lpstr>
      <vt:lpstr>Euphemia</vt:lpstr>
      <vt:lpstr>Georgia</vt:lpstr>
      <vt:lpstr>Wingdings</vt:lpstr>
      <vt:lpstr>White</vt:lpstr>
      <vt:lpstr>Contrast</vt:lpstr>
      <vt:lpstr>think-cell Slide</vt:lpstr>
      <vt:lpstr>Rushhour</vt:lpstr>
      <vt:lpstr>Statespace can be considered as all possible board states</vt:lpstr>
      <vt:lpstr>Setup</vt:lpstr>
      <vt:lpstr>PowerPoint-presentatie</vt:lpstr>
      <vt:lpstr>Visualization</vt:lpstr>
      <vt:lpstr>Due to the nature of the problem we choose Random and Iterative algorithms</vt:lpstr>
      <vt:lpstr>Our algorithms</vt:lpstr>
      <vt:lpstr>Random algorithm is able to give a valid solution for first 6 games</vt:lpstr>
      <vt:lpstr>Random advanced algorithm met heuristiek </vt:lpstr>
      <vt:lpstr>Breadth-first &amp; depth-first</vt:lpstr>
      <vt:lpstr>Board 6 x 6, game 1</vt:lpstr>
      <vt:lpstr>Not storing nodes saves memory but uses extra processing time</vt:lpstr>
      <vt:lpstr>Random algorithm test</vt:lpstr>
      <vt:lpstr>Comparison of the algorithms</vt:lpstr>
      <vt:lpstr>Comparison of the algorithms</vt:lpstr>
      <vt:lpstr>Project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F. Berkhout</cp:lastModifiedBy>
  <cp:revision>149</cp:revision>
  <cp:lastPrinted>2018-10-30T20:37:12Z</cp:lastPrinted>
  <dcterms:created xsi:type="dcterms:W3CDTF">2020-01-08T13:33:45Z</dcterms:created>
  <dcterms:modified xsi:type="dcterms:W3CDTF">2020-01-27T14:12:15Z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