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1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2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3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4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4"/>
  </p:notesMasterIdLst>
  <p:handoutMasterIdLst>
    <p:handoutMasterId r:id="rId15"/>
  </p:handoutMasterIdLst>
  <p:sldIdLst>
    <p:sldId id="3878" r:id="rId3"/>
    <p:sldId id="3702" r:id="rId4"/>
    <p:sldId id="3701" r:id="rId5"/>
    <p:sldId id="3864" r:id="rId6"/>
    <p:sldId id="3879" r:id="rId7"/>
    <p:sldId id="3880" r:id="rId8"/>
    <p:sldId id="3881" r:id="rId9"/>
    <p:sldId id="3882" r:id="rId10"/>
    <p:sldId id="3883" r:id="rId11"/>
    <p:sldId id="3884" r:id="rId12"/>
    <p:sldId id="3877" r:id="rId13"/>
  </p:sldIdLst>
  <p:sldSz cx="12192000" cy="6858000"/>
  <p:notesSz cx="7102475" cy="9388475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1" autoAdjust="0"/>
    <p:restoredTop sz="79732" autoAdjust="0"/>
  </p:normalViewPr>
  <p:slideViewPr>
    <p:cSldViewPr snapToGrid="0" snapToObjects="1">
      <p:cViewPr>
        <p:scale>
          <a:sx n="99" d="100"/>
          <a:sy n="99" d="100"/>
        </p:scale>
        <p:origin x="144" y="-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20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20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Bart +1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presentatie</a:t>
            </a:r>
            <a:endParaRPr lang="en-US" dirty="0"/>
          </a:p>
          <a:p>
            <a:pPr eaLnBrk="1" hangingPunct="1"/>
            <a:r>
              <a:rPr lang="en-US" dirty="0" err="1"/>
              <a:t>Numpy</a:t>
            </a:r>
            <a:endParaRPr lang="en-US" dirty="0"/>
          </a:p>
          <a:p>
            <a:pPr eaLnBrk="1" hangingPunct="1"/>
            <a:r>
              <a:rPr lang="en-US" dirty="0" err="1"/>
              <a:t>Geheugenprobleem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Node </a:t>
            </a:r>
            <a:r>
              <a:rPr lang="en-US" dirty="0" err="1"/>
              <a:t>opgeslagen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eaLnBrk="1" hangingPunct="1"/>
            <a:r>
              <a:rPr lang="en-US" dirty="0"/>
              <a:t>State space </a:t>
            </a:r>
            <a:r>
              <a:rPr lang="en-US" dirty="0" err="1"/>
              <a:t>verkleinen</a:t>
            </a:r>
            <a:r>
              <a:rPr lang="en-US" dirty="0"/>
              <a:t> &gt; in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of nodes</a:t>
            </a:r>
          </a:p>
          <a:p>
            <a:pPr eaLnBrk="1" hangingPunct="1"/>
            <a:r>
              <a:rPr lang="en-US" dirty="0" err="1"/>
              <a:t>Random_move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8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20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Bart +1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presentatie</a:t>
            </a:r>
            <a:endParaRPr lang="en-US" dirty="0"/>
          </a:p>
          <a:p>
            <a:pPr eaLnBrk="1" hangingPunct="1"/>
            <a:r>
              <a:rPr lang="en-US" dirty="0" err="1"/>
              <a:t>Numpy</a:t>
            </a:r>
            <a:endParaRPr lang="en-US" dirty="0"/>
          </a:p>
          <a:p>
            <a:pPr eaLnBrk="1" hangingPunct="1"/>
            <a:r>
              <a:rPr lang="en-US" dirty="0" err="1"/>
              <a:t>Geheugenprobleem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Node </a:t>
            </a:r>
            <a:r>
              <a:rPr lang="en-US" dirty="0" err="1"/>
              <a:t>opgeslagen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eaLnBrk="1" hangingPunct="1"/>
            <a:r>
              <a:rPr lang="en-US" dirty="0"/>
              <a:t>State space </a:t>
            </a:r>
            <a:r>
              <a:rPr lang="en-US" dirty="0" err="1"/>
              <a:t>verkleinen</a:t>
            </a:r>
            <a:r>
              <a:rPr lang="en-US" dirty="0"/>
              <a:t> &gt; in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of nodes</a:t>
            </a:r>
          </a:p>
          <a:p>
            <a:pPr eaLnBrk="1" hangingPunct="1"/>
            <a:r>
              <a:rPr lang="en-US" dirty="0" err="1"/>
              <a:t>Random_move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Bart +1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presentatie</a:t>
            </a:r>
            <a:endParaRPr lang="en-US" dirty="0"/>
          </a:p>
          <a:p>
            <a:pPr eaLnBrk="1" hangingPunct="1"/>
            <a:r>
              <a:rPr lang="en-US" dirty="0" err="1"/>
              <a:t>Numpy</a:t>
            </a:r>
            <a:endParaRPr lang="en-US" dirty="0"/>
          </a:p>
          <a:p>
            <a:pPr eaLnBrk="1" hangingPunct="1"/>
            <a:r>
              <a:rPr lang="en-US" dirty="0" err="1"/>
              <a:t>Geheugenprobleem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Node </a:t>
            </a:r>
            <a:r>
              <a:rPr lang="en-US" dirty="0" err="1"/>
              <a:t>opgeslagen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eaLnBrk="1" hangingPunct="1"/>
            <a:r>
              <a:rPr lang="en-US" dirty="0"/>
              <a:t>State space </a:t>
            </a:r>
            <a:r>
              <a:rPr lang="en-US" dirty="0" err="1"/>
              <a:t>verkleinen</a:t>
            </a:r>
            <a:r>
              <a:rPr lang="en-US" dirty="0"/>
              <a:t> &gt; in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of nodes</a:t>
            </a:r>
          </a:p>
          <a:p>
            <a:pPr eaLnBrk="1" hangingPunct="1"/>
            <a:r>
              <a:rPr lang="en-US" dirty="0" err="1"/>
              <a:t>Random_move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Bart +1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presentatie</a:t>
            </a:r>
            <a:endParaRPr lang="en-US" dirty="0"/>
          </a:p>
          <a:p>
            <a:pPr eaLnBrk="1" hangingPunct="1"/>
            <a:r>
              <a:rPr lang="en-US" dirty="0" err="1"/>
              <a:t>Numpy</a:t>
            </a:r>
            <a:endParaRPr lang="en-US" dirty="0"/>
          </a:p>
          <a:p>
            <a:pPr eaLnBrk="1" hangingPunct="1"/>
            <a:r>
              <a:rPr lang="en-US" dirty="0" err="1"/>
              <a:t>Geheugenprobleem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Node </a:t>
            </a:r>
            <a:r>
              <a:rPr lang="en-US" dirty="0" err="1"/>
              <a:t>opgeslagen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eaLnBrk="1" hangingPunct="1"/>
            <a:r>
              <a:rPr lang="en-US" dirty="0"/>
              <a:t>State space </a:t>
            </a:r>
            <a:r>
              <a:rPr lang="en-US" dirty="0" err="1"/>
              <a:t>verkleinen</a:t>
            </a:r>
            <a:r>
              <a:rPr lang="en-US" dirty="0"/>
              <a:t> &gt; in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of nodes</a:t>
            </a:r>
          </a:p>
          <a:p>
            <a:pPr eaLnBrk="1" hangingPunct="1"/>
            <a:r>
              <a:rPr lang="en-US" dirty="0" err="1"/>
              <a:t>Random_move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7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4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1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9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9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5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1.xml"/><Relationship Id="rId7" Type="http://schemas.openxmlformats.org/officeDocument/2006/relationships/image" Target="../media/image7.emf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329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328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.svg"/><Relationship Id="rId2" Type="http://schemas.openxmlformats.org/officeDocument/2006/relationships/tags" Target="../tags/tag332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6.xml"/><Relationship Id="rId11" Type="http://schemas.openxmlformats.org/officeDocument/2006/relationships/image" Target="../media/image22.png"/><Relationship Id="rId5" Type="http://schemas.openxmlformats.org/officeDocument/2006/relationships/tags" Target="../tags/tag335.xml"/><Relationship Id="rId10" Type="http://schemas.openxmlformats.org/officeDocument/2006/relationships/image" Target="../media/image7.emf"/><Relationship Id="rId4" Type="http://schemas.openxmlformats.org/officeDocument/2006/relationships/tags" Target="../tags/tag334.xml"/><Relationship Id="rId9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74.xml"/><Relationship Id="rId7" Type="http://schemas.openxmlformats.org/officeDocument/2006/relationships/image" Target="../media/image7.emf"/><Relationship Id="rId2" Type="http://schemas.openxmlformats.org/officeDocument/2006/relationships/tags" Target="../tags/tag27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5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77.xml"/><Relationship Id="rId7" Type="http://schemas.openxmlformats.org/officeDocument/2006/relationships/image" Target="../media/image7.emf"/><Relationship Id="rId2" Type="http://schemas.openxmlformats.org/officeDocument/2006/relationships/tags" Target="../tags/tag27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image" Target="../media/image7.emf"/><Relationship Id="rId18" Type="http://schemas.openxmlformats.org/officeDocument/2006/relationships/image" Target="../media/image16.png"/><Relationship Id="rId3" Type="http://schemas.openxmlformats.org/officeDocument/2006/relationships/tags" Target="../tags/tag280.xml"/><Relationship Id="rId21" Type="http://schemas.openxmlformats.org/officeDocument/2006/relationships/image" Target="../media/image19.svg"/><Relationship Id="rId7" Type="http://schemas.openxmlformats.org/officeDocument/2006/relationships/tags" Target="../tags/tag284.xml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5.svg"/><Relationship Id="rId2" Type="http://schemas.openxmlformats.org/officeDocument/2006/relationships/tags" Target="../tags/tag279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21.vml"/><Relationship Id="rId6" Type="http://schemas.openxmlformats.org/officeDocument/2006/relationships/tags" Target="../tags/tag28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2.xml"/><Relationship Id="rId15" Type="http://schemas.openxmlformats.org/officeDocument/2006/relationships/image" Target="../media/image13.svg"/><Relationship Id="rId10" Type="http://schemas.openxmlformats.org/officeDocument/2006/relationships/tags" Target="../tags/tag287.xml"/><Relationship Id="rId19" Type="http://schemas.openxmlformats.org/officeDocument/2006/relationships/image" Target="../media/image17.svg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image" Target="../media/image7.emf"/><Relationship Id="rId18" Type="http://schemas.openxmlformats.org/officeDocument/2006/relationships/image" Target="../media/image16.png"/><Relationship Id="rId3" Type="http://schemas.openxmlformats.org/officeDocument/2006/relationships/tags" Target="../tags/tag289.xml"/><Relationship Id="rId21" Type="http://schemas.openxmlformats.org/officeDocument/2006/relationships/image" Target="../media/image19.svg"/><Relationship Id="rId7" Type="http://schemas.openxmlformats.org/officeDocument/2006/relationships/tags" Target="../tags/tag293.xml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5.svg"/><Relationship Id="rId2" Type="http://schemas.openxmlformats.org/officeDocument/2006/relationships/tags" Target="../tags/tag28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22.vml"/><Relationship Id="rId6" Type="http://schemas.openxmlformats.org/officeDocument/2006/relationships/tags" Target="../tags/tag29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1.xml"/><Relationship Id="rId15" Type="http://schemas.openxmlformats.org/officeDocument/2006/relationships/image" Target="../media/image13.svg"/><Relationship Id="rId10" Type="http://schemas.openxmlformats.org/officeDocument/2006/relationships/tags" Target="../tags/tag296.xml"/><Relationship Id="rId19" Type="http://schemas.openxmlformats.org/officeDocument/2006/relationships/image" Target="../media/image17.svg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tags" Target="../tags/tag308.xml"/><Relationship Id="rId18" Type="http://schemas.openxmlformats.org/officeDocument/2006/relationships/tags" Target="../tags/tag313.xml"/><Relationship Id="rId3" Type="http://schemas.openxmlformats.org/officeDocument/2006/relationships/tags" Target="../tags/tag298.xml"/><Relationship Id="rId21" Type="http://schemas.openxmlformats.org/officeDocument/2006/relationships/oleObject" Target="../embeddings/oleObject22.bin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17" Type="http://schemas.openxmlformats.org/officeDocument/2006/relationships/tags" Target="../tags/tag312.xml"/><Relationship Id="rId2" Type="http://schemas.openxmlformats.org/officeDocument/2006/relationships/tags" Target="../tags/tag297.xml"/><Relationship Id="rId16" Type="http://schemas.openxmlformats.org/officeDocument/2006/relationships/tags" Target="../tags/tag311.xml"/><Relationship Id="rId20" Type="http://schemas.openxmlformats.org/officeDocument/2006/relationships/notesSlide" Target="../notesSlides/notesSlide1.xml"/><Relationship Id="rId1" Type="http://schemas.openxmlformats.org/officeDocument/2006/relationships/vmlDrawing" Target="../drawings/vmlDrawing23.vml"/><Relationship Id="rId6" Type="http://schemas.openxmlformats.org/officeDocument/2006/relationships/tags" Target="../tags/tag301.xml"/><Relationship Id="rId11" Type="http://schemas.openxmlformats.org/officeDocument/2006/relationships/tags" Target="../tags/tag306.xml"/><Relationship Id="rId5" Type="http://schemas.openxmlformats.org/officeDocument/2006/relationships/tags" Target="../tags/tag300.xml"/><Relationship Id="rId15" Type="http://schemas.openxmlformats.org/officeDocument/2006/relationships/tags" Target="../tags/tag310.xml"/><Relationship Id="rId10" Type="http://schemas.openxmlformats.org/officeDocument/2006/relationships/tags" Target="../tags/tag30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tags" Target="../tags/tag309.xml"/><Relationship Id="rId2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4.xml"/><Relationship Id="rId1" Type="http://schemas.openxmlformats.org/officeDocument/2006/relationships/vmlDrawing" Target="../drawings/vmlDrawing24.vml"/><Relationship Id="rId6" Type="http://schemas.openxmlformats.org/officeDocument/2006/relationships/tags" Target="../tags/tag318.xml"/><Relationship Id="rId11" Type="http://schemas.openxmlformats.org/officeDocument/2006/relationships/image" Target="../media/image20.png"/><Relationship Id="rId5" Type="http://schemas.openxmlformats.org/officeDocument/2006/relationships/tags" Target="../tags/tag317.xml"/><Relationship Id="rId10" Type="http://schemas.openxmlformats.org/officeDocument/2006/relationships/image" Target="../media/image7.emf"/><Relationship Id="rId4" Type="http://schemas.openxmlformats.org/officeDocument/2006/relationships/tags" Target="../tags/tag316.xml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7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32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24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7.xml"/><Relationship Id="rId10" Type="http://schemas.openxmlformats.org/officeDocument/2006/relationships/image" Target="../media/image21.png"/><Relationship Id="rId4" Type="http://schemas.openxmlformats.org/officeDocument/2006/relationships/tags" Target="../tags/tag326.xml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8876F2A8-1306-0446-8D0D-14C6817578DC}"/>
              </a:ext>
            </a:extLst>
          </p:cNvPr>
          <p:cNvSpPr txBox="1"/>
          <p:nvPr/>
        </p:nvSpPr>
        <p:spPr>
          <a:xfrm>
            <a:off x="9133791" y="1690915"/>
            <a:ext cx="2514600" cy="450892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400" b="1" dirty="0"/>
              <a:t>State space of empty spots</a:t>
            </a:r>
          </a:p>
          <a:p>
            <a:pPr marL="3175" lvl="1" indent="0">
              <a:buNone/>
            </a:pPr>
            <a:r>
              <a:rPr lang="en-US" sz="1400" dirty="0"/>
              <a:t>36! = 1.6783439e+21</a:t>
            </a:r>
          </a:p>
          <a:p>
            <a:pPr marL="3175" lvl="1" indent="0">
              <a:buNone/>
            </a:pPr>
            <a:endParaRPr lang="en-US" sz="1400" dirty="0"/>
          </a:p>
          <a:p>
            <a:pPr marL="3175" lvl="1" indent="0">
              <a:buNone/>
            </a:pPr>
            <a:r>
              <a:rPr lang="en-US" sz="1400" b="1" dirty="0"/>
              <a:t>State space of two-space cars</a:t>
            </a:r>
          </a:p>
          <a:p>
            <a:pPr marL="3175" lvl="1" indent="0">
              <a:buNone/>
            </a:pPr>
            <a:r>
              <a:rPr lang="en-US" sz="1400" dirty="0"/>
              <a:t>36×34×32×30×28×26×24×22×20×18×</a:t>
            </a:r>
          </a:p>
          <a:p>
            <a:pPr marL="3175" lvl="1" indent="0">
              <a:buNone/>
            </a:pPr>
            <a:r>
              <a:rPr lang="en-US" sz="1400" dirty="0"/>
              <a:t>16×14×12×10×8×6×4×2 = 1.6783439e+21</a:t>
            </a:r>
          </a:p>
          <a:p>
            <a:pPr marL="3175" lvl="1" indent="0">
              <a:buNone/>
            </a:pPr>
            <a:endParaRPr lang="en-US" sz="1400" dirty="0"/>
          </a:p>
          <a:p>
            <a:pPr marL="3175" lvl="1" indent="0">
              <a:buNone/>
            </a:pPr>
            <a:r>
              <a:rPr lang="en-US" sz="1400" b="1" dirty="0"/>
              <a:t>State space of two-space cars</a:t>
            </a:r>
          </a:p>
          <a:p>
            <a:pPr marL="3175" lvl="1" indent="0">
              <a:buNone/>
            </a:pPr>
            <a:r>
              <a:rPr lang="en-US" sz="1400" dirty="0"/>
              <a:t>36×33×30×27×24×21×18×15×12×9×6×3 = 2.5456109e+14</a:t>
            </a:r>
          </a:p>
          <a:p>
            <a:pPr marL="3175" lvl="1" indent="0">
              <a:buNone/>
            </a:pPr>
            <a:endParaRPr lang="en-US" sz="1400" dirty="0"/>
          </a:p>
          <a:p>
            <a:pPr marL="3175" lvl="1" indent="0">
              <a:buNone/>
            </a:pPr>
            <a:r>
              <a:rPr lang="en-US" sz="1400" b="1" dirty="0"/>
              <a:t>State of board 6x6, game 1</a:t>
            </a:r>
          </a:p>
          <a:p>
            <a:pPr marL="3175" lvl="1" indent="0">
              <a:buNone/>
            </a:pPr>
            <a:r>
              <a:rPr lang="en-US" sz="1400" dirty="0"/>
              <a:t>2 x 2 x 3 x 3 x 5 x 3 x 3 x 5 x 5 x 4 x 3 x 3 x 5 =  7.290.000</a:t>
            </a:r>
          </a:p>
          <a:p>
            <a:pPr marL="3175" lvl="1" indent="0">
              <a:buNone/>
            </a:pPr>
            <a:endParaRPr lang="en-US" sz="1100" dirty="0"/>
          </a:p>
        </p:txBody>
      </p:sp>
      <p:sp>
        <p:nvSpPr>
          <p:cNvPr id="10" name="Arrow: Chevron 33">
            <a:extLst>
              <a:ext uri="{FF2B5EF4-FFF2-40B4-BE49-F238E27FC236}">
                <a16:creationId xmlns:a16="http://schemas.microsoft.com/office/drawing/2014/main" id="{AAADD84F-75E8-DF4C-AC45-42B641E97DE1}"/>
              </a:ext>
            </a:extLst>
          </p:cNvPr>
          <p:cNvSpPr/>
          <p:nvPr/>
        </p:nvSpPr>
        <p:spPr>
          <a:xfrm>
            <a:off x="8693658" y="935052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1" name="Arrow: Chevron 43">
            <a:extLst>
              <a:ext uri="{FF2B5EF4-FFF2-40B4-BE49-F238E27FC236}">
                <a16:creationId xmlns:a16="http://schemas.microsoft.com/office/drawing/2014/main" id="{C666865D-1006-A043-B1EF-D886856B36DA}"/>
              </a:ext>
            </a:extLst>
          </p:cNvPr>
          <p:cNvSpPr/>
          <p:nvPr/>
        </p:nvSpPr>
        <p:spPr>
          <a:xfrm>
            <a:off x="8686799" y="1019192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DA36E638-8C2D-1D4A-AA58-B8C4895F79AE}"/>
              </a:ext>
            </a:extLst>
          </p:cNvPr>
          <p:cNvSpPr txBox="1"/>
          <p:nvPr/>
        </p:nvSpPr>
        <p:spPr>
          <a:xfrm>
            <a:off x="9167230" y="132134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State space</a:t>
            </a:r>
            <a:endParaRPr lang="en-US" dirty="0">
              <a:cs typeface="+mn-cs"/>
            </a:endParaRPr>
          </a:p>
        </p:txBody>
      </p:sp>
      <p:sp>
        <p:nvSpPr>
          <p:cNvPr id="13" name="TextBox 115">
            <a:extLst>
              <a:ext uri="{FF2B5EF4-FFF2-40B4-BE49-F238E27FC236}">
                <a16:creationId xmlns:a16="http://schemas.microsoft.com/office/drawing/2014/main" id="{C4C4037A-8105-A34D-974E-4796E4E2733C}"/>
              </a:ext>
            </a:extLst>
          </p:cNvPr>
          <p:cNvSpPr txBox="1"/>
          <p:nvPr/>
        </p:nvSpPr>
        <p:spPr>
          <a:xfrm>
            <a:off x="573689" y="5308769"/>
            <a:ext cx="2514600" cy="10002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100" dirty="0"/>
              <a:t>Bart </a:t>
            </a:r>
            <a:r>
              <a:rPr lang="en-US" sz="1100" dirty="0" err="1"/>
              <a:t>Zeeuw</a:t>
            </a:r>
            <a:r>
              <a:rPr lang="en-US" sz="1100" dirty="0"/>
              <a:t> van der </a:t>
            </a:r>
            <a:r>
              <a:rPr lang="en-US" sz="1100" dirty="0" err="1"/>
              <a:t>Laan</a:t>
            </a:r>
            <a:endParaRPr lang="en-US" sz="1100" dirty="0"/>
          </a:p>
          <a:p>
            <a:pPr marL="3175" lvl="1" indent="0">
              <a:buNone/>
            </a:pPr>
            <a:r>
              <a:rPr lang="en-US" sz="1100" dirty="0"/>
              <a:t>Paloma van </a:t>
            </a:r>
            <a:r>
              <a:rPr lang="en-US" sz="1100" dirty="0" err="1"/>
              <a:t>Moerkerken</a:t>
            </a:r>
            <a:endParaRPr lang="en-US" sz="1100" dirty="0"/>
          </a:p>
          <a:p>
            <a:pPr marL="3175" lvl="1" indent="0">
              <a:buNone/>
            </a:pPr>
            <a:r>
              <a:rPr lang="en-US" sz="1100" dirty="0"/>
              <a:t>Floor </a:t>
            </a:r>
            <a:r>
              <a:rPr lang="en-US" sz="1100" dirty="0" err="1"/>
              <a:t>Berkhout</a:t>
            </a:r>
            <a:endParaRPr lang="en-US" sz="1100" dirty="0"/>
          </a:p>
          <a:p>
            <a:pPr marL="3175" lvl="1" indent="0">
              <a:buNone/>
            </a:pPr>
            <a:endParaRPr lang="en-US" sz="1100" dirty="0"/>
          </a:p>
          <a:p>
            <a:pPr marL="3175" lvl="1" indent="0">
              <a:buNone/>
            </a:pPr>
            <a:r>
              <a:rPr lang="en-US" sz="1100" dirty="0"/>
              <a:t>Commit4life</a:t>
            </a:r>
          </a:p>
        </p:txBody>
      </p:sp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3" name="Punthaak 2">
            <a:extLst>
              <a:ext uri="{FF2B5EF4-FFF2-40B4-BE49-F238E27FC236}">
                <a16:creationId xmlns:a16="http://schemas.microsoft.com/office/drawing/2014/main" id="{DA8A12E6-D059-EB44-9087-26BBB60BFF6F}"/>
              </a:ext>
            </a:extLst>
          </p:cNvPr>
          <p:cNvSpPr/>
          <p:nvPr/>
        </p:nvSpPr>
        <p:spPr>
          <a:xfrm>
            <a:off x="554736" y="1643270"/>
            <a:ext cx="304800" cy="212034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176521B-E67B-8B48-A3F9-E2B5AAEF7365}"/>
              </a:ext>
            </a:extLst>
          </p:cNvPr>
          <p:cNvSpPr txBox="1"/>
          <p:nvPr/>
        </p:nvSpPr>
        <p:spPr>
          <a:xfrm>
            <a:off x="1099929" y="1616766"/>
            <a:ext cx="8521149" cy="35780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/>
              <a:t>Visual </a:t>
            </a:r>
            <a:r>
              <a:rPr lang="nl-NL" sz="1600" dirty="0" err="1"/>
              <a:t>overview</a:t>
            </a:r>
            <a:r>
              <a:rPr lang="nl-NL" sz="1600" dirty="0"/>
              <a:t>	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Tree </a:t>
            </a:r>
            <a:r>
              <a:rPr lang="nl-NL" sz="1600" dirty="0" err="1"/>
              <a:t>graph</a:t>
            </a:r>
            <a:r>
              <a:rPr lang="nl-NL" sz="1600" dirty="0"/>
              <a:t> of state </a:t>
            </a:r>
            <a:r>
              <a:rPr lang="nl-NL" sz="1600" dirty="0" err="1"/>
              <a:t>space</a:t>
            </a:r>
            <a:r>
              <a:rPr lang="nl-NL" sz="1600" dirty="0"/>
              <a:t> per game</a:t>
            </a:r>
          </a:p>
        </p:txBody>
      </p:sp>
      <p:sp>
        <p:nvSpPr>
          <p:cNvPr id="15" name="Punthaak 14">
            <a:extLst>
              <a:ext uri="{FF2B5EF4-FFF2-40B4-BE49-F238E27FC236}">
                <a16:creationId xmlns:a16="http://schemas.microsoft.com/office/drawing/2014/main" id="{FEE937D8-E480-6547-8086-868A2AC45423}"/>
              </a:ext>
            </a:extLst>
          </p:cNvPr>
          <p:cNvSpPr/>
          <p:nvPr/>
        </p:nvSpPr>
        <p:spPr>
          <a:xfrm>
            <a:off x="554736" y="2266122"/>
            <a:ext cx="304800" cy="212034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89A6F80-5B7F-5545-8A49-CBBDD890DE33}"/>
              </a:ext>
            </a:extLst>
          </p:cNvPr>
          <p:cNvSpPr txBox="1"/>
          <p:nvPr/>
        </p:nvSpPr>
        <p:spPr>
          <a:xfrm>
            <a:off x="1099929" y="2239618"/>
            <a:ext cx="4002157" cy="35780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/>
              <a:t>Geheugengebruik als vergelijkend gegeven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8785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248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7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749FE8-0DBF-4E94-8EA2-F6D1399137A9}"/>
              </a:ext>
            </a:extLst>
          </p:cNvPr>
          <p:cNvSpPr>
            <a:spLocks noChangeAspect="1"/>
          </p:cNvSpPr>
          <p:nvPr/>
        </p:nvSpPr>
        <p:spPr>
          <a:xfrm>
            <a:off x="8992655" y="3029636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7363427" y="3475627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01525DE-64A1-4AC5-82E3-5431EA9226C1}"/>
              </a:ext>
            </a:extLst>
          </p:cNvPr>
          <p:cNvSpPr>
            <a:spLocks noChangeAspect="1"/>
          </p:cNvSpPr>
          <p:nvPr/>
        </p:nvSpPr>
        <p:spPr>
          <a:xfrm>
            <a:off x="10626404" y="240926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Simple gameplay possible</a:t>
            </a:r>
          </a:p>
          <a:p>
            <a:r>
              <a:rPr lang="en-US" sz="1400" dirty="0"/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Random algorithm</a:t>
            </a:r>
          </a:p>
          <a:p>
            <a:r>
              <a:rPr lang="en-US" sz="1400" dirty="0"/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58504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Advanced algorithms</a:t>
            </a:r>
          </a:p>
          <a:p>
            <a:r>
              <a:rPr lang="en-US" sz="1400" dirty="0"/>
              <a:t>Algorithms with higher performance able to solve all boards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Create random boards</a:t>
            </a:r>
          </a:p>
          <a:p>
            <a:r>
              <a:rPr lang="en-US" sz="1400" dirty="0"/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59178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915241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33937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pic>
        <p:nvPicPr>
          <p:cNvPr id="12" name="CustomIcon">
            <a:extLst>
              <a:ext uri="{FF2B5EF4-FFF2-40B4-BE49-F238E27FC236}">
                <a16:creationId xmlns:a16="http://schemas.microsoft.com/office/drawing/2014/main" id="{771461C6-B41F-4E7E-80B1-E729A7B9503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3070" y="3427181"/>
            <a:ext cx="1799016" cy="179901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2605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2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Game setup</a:t>
            </a:r>
          </a:p>
        </p:txBody>
      </p:sp>
      <p:pic>
        <p:nvPicPr>
          <p:cNvPr id="71684" name="Picture 4" descr="https://raw.githubusercontent.com/floorberkhout/commit4life/master/doc/umlrushhour.png?token=ANCMVMQRARG3DUQXUFM4G5K6C3TYA">
            <a:extLst>
              <a:ext uri="{FF2B5EF4-FFF2-40B4-BE49-F238E27FC236}">
                <a16:creationId xmlns:a16="http://schemas.microsoft.com/office/drawing/2014/main" id="{FCD3EE84-7104-4335-9245-EB19B85DC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3" b="45219"/>
          <a:stretch/>
        </p:blipFill>
        <p:spPr bwMode="auto">
          <a:xfrm>
            <a:off x="554736" y="1951709"/>
            <a:ext cx="4347210" cy="34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D95F0E8A-5814-7F4F-88A8-23199F6E12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903732"/>
            <a:ext cx="5579622" cy="55880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13FC233-EFB7-5244-8D03-66AAF71A28A5}"/>
              </a:ext>
            </a:extLst>
          </p:cNvPr>
          <p:cNvSpPr txBox="1"/>
          <p:nvPr/>
        </p:nvSpPr>
        <p:spPr>
          <a:xfrm>
            <a:off x="4152900" y="11684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7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First </a:t>
            </a:r>
            <a:r>
              <a:rPr lang="en-US" sz="1400" b="1" dirty="0"/>
              <a:t>6 boards solved</a:t>
            </a:r>
            <a:r>
              <a:rPr lang="en-US" sz="1400" dirty="0"/>
              <a:t> with a max of 9x9</a:t>
            </a:r>
            <a:endParaRPr lang="en-US" sz="1400" b="1" dirty="0"/>
          </a:p>
          <a:p>
            <a:pPr lvl="1">
              <a:spcAft>
                <a:spcPts val="600"/>
              </a:spcAft>
            </a:pPr>
            <a:r>
              <a:rPr lang="en-US" sz="1400" b="1" dirty="0"/>
              <a:t>Efficiency very low </a:t>
            </a:r>
            <a:r>
              <a:rPr lang="en-US" sz="1400" dirty="0"/>
              <a:t> algorithm does a lot of similar steps</a:t>
            </a:r>
            <a:endParaRPr lang="en-US" sz="1400" b="1" dirty="0"/>
          </a:p>
          <a:p>
            <a:pPr lvl="1">
              <a:spcAft>
                <a:spcPts val="600"/>
              </a:spcAft>
            </a:pPr>
            <a:r>
              <a:rPr lang="en-US" sz="1400" b="1" dirty="0"/>
              <a:t>Room for improvement</a:t>
            </a:r>
          </a:p>
          <a:p>
            <a:pPr lvl="2">
              <a:spcAft>
                <a:spcPts val="600"/>
              </a:spcAft>
            </a:pPr>
            <a:r>
              <a:rPr lang="en-US" sz="1400" dirty="0"/>
              <a:t>Check for win is not efficient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move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the list </a:t>
            </a:r>
            <a:r>
              <a:rPr lang="en-US" u="sng" dirty="0"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car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</a:t>
            </a:r>
            <a:r>
              <a:rPr lang="en-US" u="sng" dirty="0">
                <a:cs typeface="+mn-cs"/>
              </a:rPr>
              <a:t>all the cars</a:t>
            </a:r>
            <a:endParaRPr lang="en-US" dirty="0"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Check if won </a:t>
            </a:r>
            <a:endParaRPr lang="en-US" b="1" dirty="0"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3056035" y="2547378"/>
            <a:ext cx="2560187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3053168" y="2550844"/>
            <a:ext cx="2560186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674161"/>
            <a:ext cx="22777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/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Description</a:t>
            </a:r>
            <a:endParaRPr lang="en-US" dirty="0"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1047"/>
            <a:ext cx="11082528" cy="731520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advanced </a:t>
            </a:r>
            <a:r>
              <a:rPr lang="en-US" dirty="0"/>
              <a:t>algorithm met </a:t>
            </a:r>
            <a:r>
              <a:rPr lang="en-US" dirty="0" err="1"/>
              <a:t>heuristiek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Is expected to need </a:t>
            </a:r>
            <a:r>
              <a:rPr lang="en-US" sz="1400" u="sng" dirty="0"/>
              <a:t>less moves </a:t>
            </a:r>
            <a:r>
              <a:rPr lang="en-US" sz="1400" dirty="0"/>
              <a:t>to solve the game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Is expected to need </a:t>
            </a:r>
            <a:r>
              <a:rPr lang="en-US" sz="1400" u="sng" dirty="0"/>
              <a:t>more time </a:t>
            </a:r>
            <a:r>
              <a:rPr lang="en-US" sz="1400" dirty="0"/>
              <a:t>for the extra steps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surely doesn’t find the optimal solution</a:t>
            </a:r>
          </a:p>
          <a:p>
            <a:pPr lvl="1">
              <a:spcAft>
                <a:spcPts val="600"/>
              </a:spcAft>
            </a:pPr>
            <a:endParaRPr lang="en-US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694647" y="4543762"/>
            <a:ext cx="2159519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move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the list </a:t>
            </a:r>
            <a:r>
              <a:rPr lang="en-US" u="sng" dirty="0">
                <a:cs typeface="+mn-cs"/>
              </a:rPr>
              <a:t>[-1, 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If the same car is moved multiple times in a row, this is seen as one 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car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the moveable cars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959155" y="1956273"/>
            <a:ext cx="1996939" cy="129266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Check if won </a:t>
            </a:r>
            <a:endParaRPr lang="en-US" b="1" dirty="0"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Continue if not won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By checking if no other car is blocking the X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969908" y="2663029"/>
            <a:ext cx="2732445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969908" y="2492835"/>
            <a:ext cx="2732442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969911" y="2492834"/>
            <a:ext cx="2732440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967038" y="2666499"/>
            <a:ext cx="273244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366385"/>
            <a:ext cx="2277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/>
              <a:t>Random</a:t>
            </a:r>
          </a:p>
          <a:p>
            <a:pPr algn="ctr" defTabSz="67783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advanced</a:t>
            </a:r>
            <a:r>
              <a:rPr lang="en-US" sz="2000" b="1" dirty="0"/>
              <a:t>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Description</a:t>
            </a:r>
            <a:endParaRPr lang="en-US" dirty="0"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39846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2021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85007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62693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dirty="0"/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Breadth-first &amp; depth-first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2574275"/>
            <a:ext cx="2514600" cy="216982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100" b="1" dirty="0"/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Repeat</a:t>
            </a:r>
          </a:p>
          <a:p>
            <a:pPr lvl="1"/>
            <a:endParaRPr lang="en-US" sz="1100" dirty="0"/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769391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cs typeface="+mn-cs"/>
              </a:rPr>
              <a:t>Visualization</a:t>
            </a:r>
            <a:endParaRPr lang="en-US" sz="1100" dirty="0"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24040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690128"/>
            <a:ext cx="2514600" cy="10002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100" b="1" dirty="0"/>
              <a:t>Description</a:t>
            </a:r>
          </a:p>
          <a:p>
            <a:pPr lvl="1"/>
            <a:r>
              <a:rPr lang="en-US" sz="1100" b="1" dirty="0"/>
              <a:t>Nodes </a:t>
            </a:r>
            <a:r>
              <a:rPr lang="en-US" sz="1100" dirty="0"/>
              <a:t>represent board states</a:t>
            </a:r>
          </a:p>
          <a:p>
            <a:pPr lvl="1"/>
            <a:r>
              <a:rPr lang="en-US" sz="1100" b="1" dirty="0"/>
              <a:t>Branches</a:t>
            </a:r>
            <a:r>
              <a:rPr lang="en-US" sz="1100" dirty="0"/>
              <a:t> represent moves </a:t>
            </a:r>
          </a:p>
          <a:p>
            <a:pPr lvl="1"/>
            <a:r>
              <a:rPr lang="en-US" sz="1100" b="1" dirty="0"/>
              <a:t>Level </a:t>
            </a:r>
            <a:r>
              <a:rPr lang="en-US" sz="1100" dirty="0"/>
              <a:t>represents number of moves</a:t>
            </a:r>
            <a:endParaRPr lang="en-US" sz="1100" b="1" dirty="0"/>
          </a:p>
          <a:p>
            <a:pPr lvl="1"/>
            <a:endParaRPr lang="en-US" sz="11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1499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0595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2</a:t>
            </a:r>
            <a:r>
              <a:rPr lang="en-US" sz="11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1499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928139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New board state</a:t>
            </a:r>
            <a:endParaRPr lang="en-US" sz="1000" dirty="0"/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1920398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Similar board state (shut off node)</a:t>
            </a:r>
            <a:endParaRPr lang="en-US" sz="1000" dirty="0"/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2860112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1271C7A-685F-8D43-835A-2DDBFD107940}"/>
              </a:ext>
            </a:extLst>
          </p:cNvPr>
          <p:cNvSpPr txBox="1"/>
          <p:nvPr/>
        </p:nvSpPr>
        <p:spPr>
          <a:xfrm>
            <a:off x="9530447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578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test</a:t>
            </a:r>
          </a:p>
        </p:txBody>
      </p: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5551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51612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90BA738-D4CF-5E48-BF6A-F51E4203E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27" t="8410" r="8699" b="4410"/>
          <a:stretch/>
        </p:blipFill>
        <p:spPr>
          <a:xfrm>
            <a:off x="337625" y="1862975"/>
            <a:ext cx="7216721" cy="452375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F0CA991D-8E85-BC44-B249-606E27E1B209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To compare the lower and upper bound with the random advanced algorithm, breadth-first and depth-first.</a:t>
            </a:r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A2547DEF-4F05-584C-A124-D6E3E623A802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 game 1</a:t>
            </a:r>
            <a:endParaRPr lang="en-US" dirty="0">
              <a:cs typeface="+mn-cs"/>
            </a:endParaRPr>
          </a:p>
        </p:txBody>
      </p:sp>
      <p:sp>
        <p:nvSpPr>
          <p:cNvPr id="38" name="Arrow: Chevron 33">
            <a:extLst>
              <a:ext uri="{FF2B5EF4-FFF2-40B4-BE49-F238E27FC236}">
                <a16:creationId xmlns:a16="http://schemas.microsoft.com/office/drawing/2014/main" id="{7C49D249-B153-2747-A55E-1FDA1DDB6EDB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2433767E-AC60-B442-AECC-6DF5EC86FFAD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B3850A2-5C2A-9543-9D4E-372DC16D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56236"/>
              </p:ext>
            </p:extLst>
          </p:nvPr>
        </p:nvGraphicFramePr>
        <p:xfrm>
          <a:off x="554736" y="1996721"/>
          <a:ext cx="2503346" cy="43254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346">
                  <a:extLst>
                    <a:ext uri="{9D8B030D-6E8A-4147-A177-3AD203B41FA5}">
                      <a16:colId xmlns:a16="http://schemas.microsoft.com/office/drawing/2014/main" val="3997698673"/>
                    </a:ext>
                  </a:extLst>
                </a:gridCol>
              </a:tblGrid>
              <a:tr h="879214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Algorithms</a:t>
                      </a:r>
                      <a:endParaRPr lang="nl-NL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159958423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Random </a:t>
                      </a:r>
                      <a:r>
                        <a:rPr lang="nl-NL" sz="1700" dirty="0" err="1"/>
                        <a:t>algorithm</a:t>
                      </a:r>
                      <a:endParaRPr lang="nl-NL" sz="1700" dirty="0"/>
                    </a:p>
                    <a:p>
                      <a:pPr algn="ctr"/>
                      <a:r>
                        <a:rPr lang="nl-NL" sz="1700" dirty="0"/>
                        <a:t>1000x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559073262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Advanced random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06027221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Depth-first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062651987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Breadth</a:t>
                      </a:r>
                      <a:r>
                        <a:rPr lang="nl-NL" sz="1700" dirty="0"/>
                        <a:t>-first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52041919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2244ED1-B832-8F4D-8C95-A18D08AB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75302"/>
              </p:ext>
            </p:extLst>
          </p:nvPr>
        </p:nvGraphicFramePr>
        <p:xfrm>
          <a:off x="3291785" y="1997061"/>
          <a:ext cx="8128002" cy="43028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344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363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334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106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8576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276372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Moves</a:t>
                      </a:r>
                    </a:p>
                    <a:p>
                      <a:pPr algn="ctr"/>
                      <a:r>
                        <a:rPr lang="nl-NL" sz="1200" dirty="0" err="1"/>
                        <a:t>Lower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bound</a:t>
                      </a:r>
                      <a:r>
                        <a:rPr lang="nl-NL" sz="1200" dirty="0"/>
                        <a:t>, in case of.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Time </a:t>
                      </a:r>
                      <a:r>
                        <a:rPr lang="nl-NL" sz="1200" dirty="0" err="1"/>
                        <a:t>Lower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bound</a:t>
                      </a:r>
                      <a:r>
                        <a:rPr lang="nl-NL" sz="1200" dirty="0"/>
                        <a:t>, in case of.</a:t>
                      </a:r>
                    </a:p>
                    <a:p>
                      <a:pPr algn="ctr"/>
                      <a:r>
                        <a:rPr lang="nl-NL" sz="1200" dirty="0" err="1"/>
                        <a:t>seconds</a:t>
                      </a:r>
                      <a:endParaRPr lang="nl-NL" sz="12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Average</a:t>
                      </a:r>
                      <a:r>
                        <a:rPr lang="nl-NL" sz="1700" dirty="0"/>
                        <a:t> moves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Average</a:t>
                      </a:r>
                      <a:r>
                        <a:rPr lang="nl-NL" sz="1700" dirty="0"/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seconden</a:t>
                      </a:r>
                      <a:endParaRPr lang="nl-NL" sz="12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dirty="0" err="1"/>
                        <a:t>Upper</a:t>
                      </a:r>
                      <a:r>
                        <a:rPr lang="nl-NL" sz="1700" dirty="0"/>
                        <a:t> </a:t>
                      </a:r>
                      <a:r>
                        <a:rPr lang="nl-NL" sz="1700" dirty="0" err="1"/>
                        <a:t>bound</a:t>
                      </a:r>
                      <a:r>
                        <a:rPr lang="nl-NL" sz="1700" dirty="0"/>
                        <a:t> moves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Upper</a:t>
                      </a:r>
                      <a:r>
                        <a:rPr lang="nl-NL" sz="1700" dirty="0"/>
                        <a:t> </a:t>
                      </a:r>
                      <a:r>
                        <a:rPr lang="nl-NL" sz="1700" dirty="0" err="1"/>
                        <a:t>bound</a:t>
                      </a:r>
                      <a:r>
                        <a:rPr lang="nl-NL" sz="1700" dirty="0"/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minutes</a:t>
                      </a:r>
                      <a:endParaRPr lang="nl-NL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4425828"/>
                  </a:ext>
                </a:extLst>
              </a:tr>
              <a:tr h="85300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314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14392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27.12</a:t>
                      </a:r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114266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3.486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574516845"/>
                  </a:ext>
                </a:extLst>
              </a:tr>
              <a:tr h="85300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737154166"/>
                  </a:ext>
                </a:extLst>
              </a:tr>
              <a:tr h="85300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185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1.439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86360118"/>
                  </a:ext>
                </a:extLst>
              </a:tr>
              <a:tr h="8530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1.413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636006481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cxnSp>
        <p:nvCxnSpPr>
          <p:cNvPr id="51" name="LineBasicDefault 16">
            <a:extLst>
              <a:ext uri="{FF2B5EF4-FFF2-40B4-BE49-F238E27FC236}">
                <a16:creationId xmlns:a16="http://schemas.microsoft.com/office/drawing/2014/main" id="{E3D79708-299C-5C4E-9B14-5F0ADC4B46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65988" y="1737360"/>
            <a:ext cx="11071276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6x6, game 1</a:t>
            </a:r>
            <a:endParaRPr lang="en-US" dirty="0"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39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6x6, game 1</a:t>
            </a:r>
            <a:endParaRPr lang="en-US" dirty="0">
              <a:cs typeface="+mn-cs"/>
            </a:endParaRPr>
          </a:p>
        </p:txBody>
      </p:sp>
      <p:pic>
        <p:nvPicPr>
          <p:cNvPr id="10" name="Afbeelding 9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D2965EAB-8C53-BB44-9340-C7BCA207706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188" t="7924" r="8569" b="4445"/>
          <a:stretch/>
        </p:blipFill>
        <p:spPr>
          <a:xfrm>
            <a:off x="3013710" y="1350840"/>
            <a:ext cx="6162261" cy="503582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8503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4750</TotalTime>
  <Words>684</Words>
  <Application>Microsoft Macintosh PowerPoint</Application>
  <PresentationFormat>Breedbeeld</PresentationFormat>
  <Paragraphs>200</Paragraphs>
  <Slides>11</Slides>
  <Notes>6</Notes>
  <HiddenSlides>3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Segoe UI</vt:lpstr>
      <vt:lpstr>Arial</vt:lpstr>
      <vt:lpstr>Georgia</vt:lpstr>
      <vt:lpstr>Wingdings</vt:lpstr>
      <vt:lpstr>White</vt:lpstr>
      <vt:lpstr>Contrast</vt:lpstr>
      <vt:lpstr>think-cell Slide</vt:lpstr>
      <vt:lpstr>Rushhour</vt:lpstr>
      <vt:lpstr>Game setup</vt:lpstr>
      <vt:lpstr>Visualization</vt:lpstr>
      <vt:lpstr>Random algorithm is able to give a valid solution for first 6 games</vt:lpstr>
      <vt:lpstr>Random advanced algorithm met heuristiek </vt:lpstr>
      <vt:lpstr>Breadth-first &amp; depth-first</vt:lpstr>
      <vt:lpstr>Random algorithm test</vt:lpstr>
      <vt:lpstr>Comparison of the algorithms</vt:lpstr>
      <vt:lpstr>Comparison of the algorithms</vt:lpstr>
      <vt:lpstr>Looking forward</vt:lpstr>
      <vt:lpstr>Project planning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F. Berkhout</cp:lastModifiedBy>
  <cp:revision>97</cp:revision>
  <cp:lastPrinted>2018-10-30T20:37:12Z</cp:lastPrinted>
  <dcterms:created xsi:type="dcterms:W3CDTF">2020-01-08T13:33:45Z</dcterms:created>
  <dcterms:modified xsi:type="dcterms:W3CDTF">2020-01-22T10:46:58Z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