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5029-78DC-B543-A591-21C194686F0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F407-5730-EC40-8EAA-1EA38949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0439" y="2257108"/>
            <a:ext cx="975623" cy="600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Simulate 100 sequences in Indelible</a:t>
            </a:r>
            <a:endParaRPr lang="en-US" sz="1100" spc="-20" dirty="0"/>
          </a:p>
        </p:txBody>
      </p:sp>
      <p:sp>
        <p:nvSpPr>
          <p:cNvPr id="10" name="Right Arrow 9"/>
          <p:cNvSpPr/>
          <p:nvPr/>
        </p:nvSpPr>
        <p:spPr>
          <a:xfrm>
            <a:off x="1086062" y="2446941"/>
            <a:ext cx="360803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11" name="TextBox 10"/>
          <p:cNvSpPr txBox="1"/>
          <p:nvPr/>
        </p:nvSpPr>
        <p:spPr>
          <a:xfrm>
            <a:off x="1446865" y="2257108"/>
            <a:ext cx="1125282" cy="600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Align amino acid sequences with </a:t>
            </a:r>
            <a:r>
              <a:rPr lang="en-US" sz="1100" spc="-20" dirty="0" err="1" smtClean="0"/>
              <a:t>mafft</a:t>
            </a:r>
            <a:r>
              <a:rPr lang="en-US" sz="1100" spc="-20" dirty="0" smtClean="0"/>
              <a:t> </a:t>
            </a:r>
            <a:r>
              <a:rPr lang="en-US" sz="1100" spc="-20" dirty="0" err="1" smtClean="0"/>
              <a:t>linsi</a:t>
            </a:r>
            <a:endParaRPr lang="en-US" sz="1100" spc="-20" dirty="0"/>
          </a:p>
        </p:txBody>
      </p:sp>
      <p:sp>
        <p:nvSpPr>
          <p:cNvPr id="14" name="TextBox 13"/>
          <p:cNvSpPr txBox="1"/>
          <p:nvPr/>
        </p:nvSpPr>
        <p:spPr>
          <a:xfrm>
            <a:off x="2937908" y="2249272"/>
            <a:ext cx="1075981" cy="600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Generate 100 bootstrapped alignments </a:t>
            </a:r>
            <a:endParaRPr lang="en-US" sz="1100" spc="-20" dirty="0"/>
          </a:p>
        </p:txBody>
      </p:sp>
      <p:sp>
        <p:nvSpPr>
          <p:cNvPr id="23" name="TextBox 22"/>
          <p:cNvSpPr txBox="1"/>
          <p:nvPr/>
        </p:nvSpPr>
        <p:spPr>
          <a:xfrm>
            <a:off x="4335437" y="2433078"/>
            <a:ext cx="1660705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spc="-20" dirty="0" smtClean="0"/>
              <a:t>Weighted with </a:t>
            </a:r>
            <a:r>
              <a:rPr lang="en-US" sz="900" spc="-20" dirty="0" err="1" smtClean="0"/>
              <a:t>BranchManager</a:t>
            </a:r>
            <a:endParaRPr lang="en-US" sz="900" spc="-20" dirty="0"/>
          </a:p>
        </p:txBody>
      </p:sp>
      <p:sp>
        <p:nvSpPr>
          <p:cNvPr id="24" name="TextBox 23"/>
          <p:cNvSpPr txBox="1"/>
          <p:nvPr/>
        </p:nvSpPr>
        <p:spPr>
          <a:xfrm>
            <a:off x="4335436" y="2848193"/>
            <a:ext cx="1660705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spc="-20" dirty="0" smtClean="0"/>
              <a:t>Weighted by patristic distance</a:t>
            </a:r>
            <a:endParaRPr lang="en-US" sz="900" spc="-2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3519450" y="-634449"/>
            <a:ext cx="682764" cy="4718675"/>
          </a:xfrm>
          <a:prstGeom prst="leftBrace">
            <a:avLst>
              <a:gd name="adj1" fmla="val 86403"/>
              <a:gd name="adj2" fmla="val 49717"/>
            </a:avLst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40" name="Right Arrow 39"/>
          <p:cNvSpPr/>
          <p:nvPr/>
        </p:nvSpPr>
        <p:spPr>
          <a:xfrm>
            <a:off x="2572148" y="2446941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cxnSp>
        <p:nvCxnSpPr>
          <p:cNvPr id="44" name="Straight Arrow Connector 43"/>
          <p:cNvCxnSpPr>
            <a:endCxn id="76" idx="1"/>
          </p:cNvCxnSpPr>
          <p:nvPr/>
        </p:nvCxnSpPr>
        <p:spPr>
          <a:xfrm flipV="1">
            <a:off x="4013889" y="2141692"/>
            <a:ext cx="321548" cy="1154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013889" y="2549354"/>
            <a:ext cx="321548" cy="86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4" idx="1"/>
          </p:cNvCxnSpPr>
          <p:nvPr/>
        </p:nvCxnSpPr>
        <p:spPr>
          <a:xfrm>
            <a:off x="4013889" y="2844530"/>
            <a:ext cx="321547" cy="1190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19234" y="1792935"/>
            <a:ext cx="109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20" dirty="0" smtClean="0"/>
              <a:t>Score Residues</a:t>
            </a:r>
            <a:endParaRPr lang="en-US" sz="1200" spc="-20" dirty="0"/>
          </a:p>
        </p:txBody>
      </p:sp>
      <p:sp>
        <p:nvSpPr>
          <p:cNvPr id="62" name="TextBox 61"/>
          <p:cNvSpPr txBox="1"/>
          <p:nvPr/>
        </p:nvSpPr>
        <p:spPr>
          <a:xfrm>
            <a:off x="2813411" y="1014174"/>
            <a:ext cx="2236729" cy="2923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spc="-20" dirty="0" smtClean="0"/>
              <a:t> Guidance Re-implementation</a:t>
            </a:r>
            <a:endParaRPr lang="en-US" sz="1300" spc="-20" dirty="0"/>
          </a:p>
        </p:txBody>
      </p:sp>
      <p:cxnSp>
        <p:nvCxnSpPr>
          <p:cNvPr id="67" name="Straight Arrow Connector 66"/>
          <p:cNvCxnSpPr>
            <a:stCxn id="24" idx="3"/>
          </p:cNvCxnSpPr>
          <p:nvPr/>
        </p:nvCxnSpPr>
        <p:spPr>
          <a:xfrm flipV="1">
            <a:off x="5996141" y="2848193"/>
            <a:ext cx="337137" cy="1154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3"/>
          </p:cNvCxnSpPr>
          <p:nvPr/>
        </p:nvCxnSpPr>
        <p:spPr>
          <a:xfrm>
            <a:off x="5996142" y="2548494"/>
            <a:ext cx="337136" cy="980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6" idx="3"/>
          </p:cNvCxnSpPr>
          <p:nvPr/>
        </p:nvCxnSpPr>
        <p:spPr>
          <a:xfrm>
            <a:off x="5996141" y="2141692"/>
            <a:ext cx="337137" cy="1063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33278" y="2248029"/>
            <a:ext cx="1126193" cy="5909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80" spc="-20" dirty="0" smtClean="0"/>
              <a:t>Mask residues with scores under threshold</a:t>
            </a:r>
            <a:r>
              <a:rPr lang="en-US" sz="1080" spc="-20" baseline="30000" dirty="0" smtClean="0"/>
              <a:t>1</a:t>
            </a:r>
            <a:endParaRPr lang="en-US" sz="1080" spc="-20" dirty="0"/>
          </a:p>
        </p:txBody>
      </p:sp>
      <p:sp>
        <p:nvSpPr>
          <p:cNvPr id="73" name="Right Arrow 72"/>
          <p:cNvSpPr/>
          <p:nvPr/>
        </p:nvSpPr>
        <p:spPr>
          <a:xfrm>
            <a:off x="7459471" y="2446941"/>
            <a:ext cx="365760" cy="20310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20"/>
          </a:p>
        </p:txBody>
      </p:sp>
      <p:sp>
        <p:nvSpPr>
          <p:cNvPr id="74" name="TextBox 73"/>
          <p:cNvSpPr txBox="1"/>
          <p:nvPr/>
        </p:nvSpPr>
        <p:spPr>
          <a:xfrm>
            <a:off x="7825231" y="2244366"/>
            <a:ext cx="1182244" cy="600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pc="-20" dirty="0" smtClean="0"/>
              <a:t>Infer positive selection using FUBAR and PAML</a:t>
            </a:r>
            <a:endParaRPr lang="en-US" sz="1100" spc="-20" dirty="0"/>
          </a:p>
        </p:txBody>
      </p:sp>
      <p:sp>
        <p:nvSpPr>
          <p:cNvPr id="76" name="Rectangle 75"/>
          <p:cNvSpPr/>
          <p:nvPr/>
        </p:nvSpPr>
        <p:spPr>
          <a:xfrm>
            <a:off x="4335437" y="2026276"/>
            <a:ext cx="1660704" cy="230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spc="-40" dirty="0" smtClean="0"/>
              <a:t>Original Guidance (</a:t>
            </a:r>
            <a:r>
              <a:rPr lang="en-US" sz="900" spc="-40" dirty="0" err="1" smtClean="0"/>
              <a:t>unweighted</a:t>
            </a:r>
            <a:r>
              <a:rPr lang="en-US" sz="900" spc="-4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7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0"/>
            <a:ext cx="6400800" cy="5943600"/>
          </a:xfrm>
          <a:prstGeom prst="rect">
            <a:avLst/>
          </a:prstGeom>
        </p:spPr>
      </p:pic>
      <p:pic>
        <p:nvPicPr>
          <p:cNvPr id="8" name="Picture 7" descr="sub_fubar_prk_0to5perc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52" y="1391529"/>
            <a:ext cx="3566970" cy="35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25</cp:revision>
  <cp:lastPrinted>2013-11-02T21:11:12Z</cp:lastPrinted>
  <dcterms:created xsi:type="dcterms:W3CDTF">2013-11-02T18:56:00Z</dcterms:created>
  <dcterms:modified xsi:type="dcterms:W3CDTF">2013-11-02T21:15:02Z</dcterms:modified>
</cp:coreProperties>
</file>