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1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029-78DC-B543-A591-21C194686F0B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8957" y="2327477"/>
            <a:ext cx="975623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Simulate Sequences</a:t>
            </a:r>
            <a:endParaRPr lang="en-US" sz="1100" spc="-20" dirty="0"/>
          </a:p>
        </p:txBody>
      </p:sp>
      <p:sp>
        <p:nvSpPr>
          <p:cNvPr id="10" name="Right Arrow 9"/>
          <p:cNvSpPr/>
          <p:nvPr/>
        </p:nvSpPr>
        <p:spPr>
          <a:xfrm>
            <a:off x="2034580" y="2453303"/>
            <a:ext cx="360803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11" name="TextBox 10"/>
          <p:cNvSpPr txBox="1"/>
          <p:nvPr/>
        </p:nvSpPr>
        <p:spPr>
          <a:xfrm>
            <a:off x="2395383" y="2339411"/>
            <a:ext cx="1125282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Align amino acid sequences</a:t>
            </a:r>
            <a:endParaRPr lang="en-US" sz="1100" spc="-20" dirty="0"/>
          </a:p>
        </p:txBody>
      </p:sp>
      <p:sp>
        <p:nvSpPr>
          <p:cNvPr id="14" name="TextBox 13"/>
          <p:cNvSpPr txBox="1"/>
          <p:nvPr/>
        </p:nvSpPr>
        <p:spPr>
          <a:xfrm>
            <a:off x="3886426" y="2331979"/>
            <a:ext cx="1075981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Bootstrap </a:t>
            </a:r>
            <a:r>
              <a:rPr lang="en-US" sz="1100" spc="-20" dirty="0" smtClean="0"/>
              <a:t>alignments </a:t>
            </a:r>
            <a:endParaRPr lang="en-US" sz="1100" spc="-20" dirty="0"/>
          </a:p>
        </p:txBody>
      </p:sp>
      <p:sp>
        <p:nvSpPr>
          <p:cNvPr id="23" name="TextBox 22"/>
          <p:cNvSpPr txBox="1"/>
          <p:nvPr/>
        </p:nvSpPr>
        <p:spPr>
          <a:xfrm>
            <a:off x="4335437" y="4689782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with </a:t>
            </a:r>
            <a:r>
              <a:rPr lang="en-US" sz="900" spc="-20" dirty="0" err="1" smtClean="0"/>
              <a:t>BranchManager</a:t>
            </a:r>
            <a:endParaRPr lang="en-US" sz="900" spc="-20" dirty="0"/>
          </a:p>
        </p:txBody>
      </p:sp>
      <p:sp>
        <p:nvSpPr>
          <p:cNvPr id="24" name="TextBox 23"/>
          <p:cNvSpPr txBox="1"/>
          <p:nvPr/>
        </p:nvSpPr>
        <p:spPr>
          <a:xfrm>
            <a:off x="4335436" y="5104897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by patristic distance</a:t>
            </a:r>
            <a:endParaRPr lang="en-US" sz="900" spc="-2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4123976" y="-28543"/>
            <a:ext cx="568120" cy="4143921"/>
          </a:xfrm>
          <a:prstGeom prst="leftBrace">
            <a:avLst>
              <a:gd name="adj1" fmla="val 86403"/>
              <a:gd name="adj2" fmla="val 49608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40" name="Right Arrow 39"/>
          <p:cNvSpPr/>
          <p:nvPr/>
        </p:nvSpPr>
        <p:spPr>
          <a:xfrm>
            <a:off x="3520666" y="2453303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cxnSp>
        <p:nvCxnSpPr>
          <p:cNvPr id="44" name="Straight Arrow Connector 43"/>
          <p:cNvCxnSpPr>
            <a:endCxn id="76" idx="1"/>
          </p:cNvCxnSpPr>
          <p:nvPr/>
        </p:nvCxnSpPr>
        <p:spPr>
          <a:xfrm flipV="1">
            <a:off x="4013889" y="4398396"/>
            <a:ext cx="321548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013889" y="4806058"/>
            <a:ext cx="321548" cy="86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4" idx="1"/>
          </p:cNvCxnSpPr>
          <p:nvPr/>
        </p:nvCxnSpPr>
        <p:spPr>
          <a:xfrm>
            <a:off x="4013889" y="5101234"/>
            <a:ext cx="321547" cy="1190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94750" y="1460607"/>
            <a:ext cx="2236729" cy="2923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spc="-20" dirty="0" smtClean="0"/>
              <a:t> Guidance Re-implementation</a:t>
            </a:r>
            <a:endParaRPr lang="en-US" sz="1300" spc="-20" dirty="0"/>
          </a:p>
        </p:txBody>
      </p:sp>
      <p:cxnSp>
        <p:nvCxnSpPr>
          <p:cNvPr id="67" name="Straight Arrow Connector 66"/>
          <p:cNvCxnSpPr>
            <a:stCxn id="24" idx="3"/>
          </p:cNvCxnSpPr>
          <p:nvPr/>
        </p:nvCxnSpPr>
        <p:spPr>
          <a:xfrm flipV="1">
            <a:off x="5996141" y="5104897"/>
            <a:ext cx="337137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3"/>
          </p:cNvCxnSpPr>
          <p:nvPr/>
        </p:nvCxnSpPr>
        <p:spPr>
          <a:xfrm>
            <a:off x="5996142" y="4805198"/>
            <a:ext cx="337136" cy="980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6" idx="3"/>
          </p:cNvCxnSpPr>
          <p:nvPr/>
        </p:nvCxnSpPr>
        <p:spPr>
          <a:xfrm>
            <a:off x="5996141" y="4398396"/>
            <a:ext cx="337137" cy="1063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6404148" y="2449737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74" name="TextBox 73"/>
          <p:cNvSpPr txBox="1"/>
          <p:nvPr/>
        </p:nvSpPr>
        <p:spPr>
          <a:xfrm>
            <a:off x="6769908" y="2339411"/>
            <a:ext cx="1182244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Infer </a:t>
            </a:r>
            <a:r>
              <a:rPr lang="en-US" sz="1100" spc="-20" dirty="0" smtClean="0"/>
              <a:t>positive selection</a:t>
            </a:r>
            <a:endParaRPr lang="en-US" sz="1100" spc="-20" dirty="0"/>
          </a:p>
        </p:txBody>
      </p:sp>
      <p:sp>
        <p:nvSpPr>
          <p:cNvPr id="76" name="Rectangle 75"/>
          <p:cNvSpPr/>
          <p:nvPr/>
        </p:nvSpPr>
        <p:spPr>
          <a:xfrm>
            <a:off x="4335437" y="4282980"/>
            <a:ext cx="1660704" cy="230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spc="-40" dirty="0" smtClean="0"/>
              <a:t>Original Guidance (</a:t>
            </a:r>
            <a:r>
              <a:rPr lang="en-US" sz="900" spc="-40" dirty="0" err="1" smtClean="0"/>
              <a:t>unweighted</a:t>
            </a:r>
            <a:r>
              <a:rPr lang="en-US" sz="900" spc="-40" dirty="0"/>
              <a:t>)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962407" y="2453303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25" name="TextBox 24"/>
          <p:cNvSpPr txBox="1"/>
          <p:nvPr/>
        </p:nvSpPr>
        <p:spPr>
          <a:xfrm>
            <a:off x="5328167" y="2327073"/>
            <a:ext cx="1075981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Score and filter residues</a:t>
            </a:r>
            <a:endParaRPr lang="en-US" sz="1100" spc="-20" dirty="0"/>
          </a:p>
        </p:txBody>
      </p:sp>
    </p:spTree>
    <p:extLst>
      <p:ext uri="{BB962C8B-B14F-4D97-AF65-F5344CB8AC3E}">
        <p14:creationId xmlns:p14="http://schemas.microsoft.com/office/powerpoint/2010/main" val="14927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306" y="2680563"/>
            <a:ext cx="1336426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Simulate sequences</a:t>
            </a:r>
            <a:endParaRPr lang="en-US" sz="1100" spc="-20" dirty="0"/>
          </a:p>
        </p:txBody>
      </p:sp>
      <p:sp>
        <p:nvSpPr>
          <p:cNvPr id="10" name="Right Arrow 9"/>
          <p:cNvSpPr/>
          <p:nvPr/>
        </p:nvSpPr>
        <p:spPr>
          <a:xfrm>
            <a:off x="1399732" y="2693368"/>
            <a:ext cx="360803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11" name="TextBox 10"/>
          <p:cNvSpPr txBox="1"/>
          <p:nvPr/>
        </p:nvSpPr>
        <p:spPr>
          <a:xfrm>
            <a:off x="1760535" y="2680159"/>
            <a:ext cx="1125282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Align sequences</a:t>
            </a:r>
            <a:endParaRPr lang="en-US" sz="1100" spc="-20" dirty="0"/>
          </a:p>
        </p:txBody>
      </p:sp>
      <p:sp>
        <p:nvSpPr>
          <p:cNvPr id="14" name="TextBox 13"/>
          <p:cNvSpPr txBox="1"/>
          <p:nvPr/>
        </p:nvSpPr>
        <p:spPr>
          <a:xfrm>
            <a:off x="3258821" y="2680159"/>
            <a:ext cx="1360414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Bootstrap alignment</a:t>
            </a:r>
            <a:endParaRPr lang="en-US" sz="1100" spc="-20" dirty="0"/>
          </a:p>
        </p:txBody>
      </p:sp>
      <p:sp>
        <p:nvSpPr>
          <p:cNvPr id="23" name="TextBox 22"/>
          <p:cNvSpPr txBox="1"/>
          <p:nvPr/>
        </p:nvSpPr>
        <p:spPr>
          <a:xfrm>
            <a:off x="4335438" y="4593236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with </a:t>
            </a:r>
            <a:r>
              <a:rPr lang="en-US" sz="900" spc="-20" dirty="0" err="1" smtClean="0"/>
              <a:t>BranchManager</a:t>
            </a:r>
            <a:endParaRPr lang="en-US" sz="900" spc="-20" dirty="0"/>
          </a:p>
        </p:txBody>
      </p:sp>
      <p:sp>
        <p:nvSpPr>
          <p:cNvPr id="24" name="TextBox 23"/>
          <p:cNvSpPr txBox="1"/>
          <p:nvPr/>
        </p:nvSpPr>
        <p:spPr>
          <a:xfrm>
            <a:off x="4335437" y="5008351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by patristic distance</a:t>
            </a:r>
            <a:endParaRPr lang="en-US" sz="900" spc="-2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3125817" y="-189688"/>
            <a:ext cx="682764" cy="4134933"/>
          </a:xfrm>
          <a:prstGeom prst="leftBrace">
            <a:avLst>
              <a:gd name="adj1" fmla="val 86403"/>
              <a:gd name="adj2" fmla="val 49717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40" name="Right Arrow 39"/>
          <p:cNvSpPr/>
          <p:nvPr/>
        </p:nvSpPr>
        <p:spPr>
          <a:xfrm>
            <a:off x="2885817" y="2694833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cxnSp>
        <p:nvCxnSpPr>
          <p:cNvPr id="44" name="Straight Arrow Connector 43"/>
          <p:cNvCxnSpPr>
            <a:endCxn id="76" idx="1"/>
          </p:cNvCxnSpPr>
          <p:nvPr/>
        </p:nvCxnSpPr>
        <p:spPr>
          <a:xfrm flipV="1">
            <a:off x="4013890" y="4301850"/>
            <a:ext cx="321548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013890" y="4709512"/>
            <a:ext cx="321548" cy="86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4" idx="1"/>
          </p:cNvCxnSpPr>
          <p:nvPr/>
        </p:nvCxnSpPr>
        <p:spPr>
          <a:xfrm>
            <a:off x="4013890" y="5004688"/>
            <a:ext cx="321547" cy="1190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19235" y="3953093"/>
            <a:ext cx="109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20" dirty="0" smtClean="0"/>
              <a:t>Score Residues</a:t>
            </a:r>
            <a:endParaRPr lang="en-US" sz="1200" spc="-20" dirty="0"/>
          </a:p>
        </p:txBody>
      </p:sp>
      <p:sp>
        <p:nvSpPr>
          <p:cNvPr id="62" name="TextBox 61"/>
          <p:cNvSpPr txBox="1"/>
          <p:nvPr/>
        </p:nvSpPr>
        <p:spPr>
          <a:xfrm>
            <a:off x="2382506" y="1226222"/>
            <a:ext cx="2236729" cy="2923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spc="-20" dirty="0" smtClean="0"/>
              <a:t> Guidance Re-implementation</a:t>
            </a:r>
            <a:endParaRPr lang="en-US" sz="1300" spc="-20" dirty="0"/>
          </a:p>
        </p:txBody>
      </p:sp>
      <p:cxnSp>
        <p:nvCxnSpPr>
          <p:cNvPr id="67" name="Straight Arrow Connector 66"/>
          <p:cNvCxnSpPr>
            <a:stCxn id="24" idx="3"/>
          </p:cNvCxnSpPr>
          <p:nvPr/>
        </p:nvCxnSpPr>
        <p:spPr>
          <a:xfrm flipV="1">
            <a:off x="5996142" y="5008351"/>
            <a:ext cx="337137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3"/>
          </p:cNvCxnSpPr>
          <p:nvPr/>
        </p:nvCxnSpPr>
        <p:spPr>
          <a:xfrm>
            <a:off x="5996143" y="4708652"/>
            <a:ext cx="337136" cy="980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6" idx="3"/>
          </p:cNvCxnSpPr>
          <p:nvPr/>
        </p:nvCxnSpPr>
        <p:spPr>
          <a:xfrm>
            <a:off x="5996142" y="4301850"/>
            <a:ext cx="337137" cy="1063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52451" y="2682643"/>
            <a:ext cx="1126193" cy="2585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80" spc="-20" dirty="0" smtClean="0"/>
              <a:t>Filter alignment</a:t>
            </a:r>
            <a:endParaRPr lang="en-US" sz="1080" spc="-20" dirty="0"/>
          </a:p>
        </p:txBody>
      </p:sp>
      <p:sp>
        <p:nvSpPr>
          <p:cNvPr id="73" name="Right Arrow 72"/>
          <p:cNvSpPr/>
          <p:nvPr/>
        </p:nvSpPr>
        <p:spPr>
          <a:xfrm>
            <a:off x="7578644" y="2708996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74" name="TextBox 73"/>
          <p:cNvSpPr txBox="1"/>
          <p:nvPr/>
        </p:nvSpPr>
        <p:spPr>
          <a:xfrm>
            <a:off x="7944404" y="2680159"/>
            <a:ext cx="1182244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Infer </a:t>
            </a:r>
            <a:r>
              <a:rPr lang="en-US" sz="1100" spc="-20" dirty="0" smtClean="0"/>
              <a:t>positive selection</a:t>
            </a:r>
            <a:endParaRPr lang="en-US" sz="1100" spc="-20" dirty="0"/>
          </a:p>
        </p:txBody>
      </p:sp>
      <p:sp>
        <p:nvSpPr>
          <p:cNvPr id="76" name="Rectangle 75"/>
          <p:cNvSpPr/>
          <p:nvPr/>
        </p:nvSpPr>
        <p:spPr>
          <a:xfrm>
            <a:off x="4335438" y="4186434"/>
            <a:ext cx="1660704" cy="230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spc="-40" dirty="0" smtClean="0"/>
              <a:t>Original Guidance (</a:t>
            </a:r>
            <a:r>
              <a:rPr lang="en-US" sz="900" spc="-40" dirty="0" err="1" smtClean="0"/>
              <a:t>unweighted</a:t>
            </a:r>
            <a:r>
              <a:rPr lang="en-US" sz="900" spc="-4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2641" y="2693368"/>
            <a:ext cx="1104050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Score alignment</a:t>
            </a:r>
            <a:endParaRPr lang="en-US" sz="1100" spc="-20" dirty="0"/>
          </a:p>
        </p:txBody>
      </p:sp>
      <p:sp>
        <p:nvSpPr>
          <p:cNvPr id="25" name="Right Arrow 24"/>
          <p:cNvSpPr/>
          <p:nvPr/>
        </p:nvSpPr>
        <p:spPr>
          <a:xfrm>
            <a:off x="4619235" y="2724267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26" name="Right Arrow 25"/>
          <p:cNvSpPr/>
          <p:nvPr/>
        </p:nvSpPr>
        <p:spPr>
          <a:xfrm>
            <a:off x="6086691" y="2724267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</p:spTree>
    <p:extLst>
      <p:ext uri="{BB962C8B-B14F-4D97-AF65-F5344CB8AC3E}">
        <p14:creationId xmlns:p14="http://schemas.microsoft.com/office/powerpoint/2010/main" val="27649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"/>
            <a:ext cx="6400800" cy="5943600"/>
          </a:xfrm>
          <a:prstGeom prst="rect">
            <a:avLst/>
          </a:prstGeom>
        </p:spPr>
      </p:pic>
      <p:pic>
        <p:nvPicPr>
          <p:cNvPr id="8" name="Picture 7" descr="sub_fubar_prk_0to5perc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52" y="1391529"/>
            <a:ext cx="3566970" cy="35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64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26</cp:revision>
  <cp:lastPrinted>2013-11-02T21:11:12Z</cp:lastPrinted>
  <dcterms:created xsi:type="dcterms:W3CDTF">2013-11-02T18:56:00Z</dcterms:created>
  <dcterms:modified xsi:type="dcterms:W3CDTF">2013-12-10T21:49:51Z</dcterms:modified>
</cp:coreProperties>
</file>