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67" r:id="rId6"/>
    <p:sldId id="258" r:id="rId7"/>
    <p:sldId id="259" r:id="rId8"/>
    <p:sldId id="265" r:id="rId9"/>
    <p:sldId id="261" r:id="rId10"/>
    <p:sldId id="268" r:id="rId11"/>
    <p:sldId id="274" r:id="rId12"/>
    <p:sldId id="271" r:id="rId13"/>
    <p:sldId id="272" r:id="rId14"/>
    <p:sldId id="262" r:id="rId15"/>
  </p:sldIdLst>
  <p:sldSz cx="9144000" cy="5143500" type="screen16x9"/>
  <p:notesSz cx="6858000" cy="9144000"/>
  <p:embeddedFontLst>
    <p:embeddedFont>
      <p:font typeface="Helvetica Neue"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3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d600c5844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d600c584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6c66425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6c66425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8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d600c58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d600c58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d600c584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d600c584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d600c584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d600c584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66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d600c584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d600c584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69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769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d600c584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d600c584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03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56" name="Google Shape;56;p13"/>
          <p:cNvSpPr/>
          <p:nvPr/>
        </p:nvSpPr>
        <p:spPr>
          <a:xfrm>
            <a:off x="-60600" y="0"/>
            <a:ext cx="9204600" cy="51813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8" name="Google Shape;58;p13"/>
          <p:cNvSpPr txBox="1"/>
          <p:nvPr/>
        </p:nvSpPr>
        <p:spPr>
          <a:xfrm>
            <a:off x="439350" y="1558975"/>
            <a:ext cx="3901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Open Sans"/>
                <a:ea typeface="Open Sans"/>
                <a:cs typeface="Open Sans"/>
                <a:sym typeface="Open Sans"/>
              </a:rPr>
              <a:t>Proveindustriales</a:t>
            </a:r>
            <a:endParaRPr sz="2600" b="1">
              <a:solidFill>
                <a:schemeClr val="lt1"/>
              </a:solidFill>
              <a:latin typeface="Open Sans"/>
              <a:ea typeface="Open Sans"/>
              <a:cs typeface="Open Sans"/>
              <a:sym typeface="Open Sans"/>
            </a:endParaRPr>
          </a:p>
          <a:p>
            <a:pPr marL="0" lvl="0" indent="0" algn="l" rtl="0">
              <a:spcBef>
                <a:spcPts val="0"/>
              </a:spcBef>
              <a:spcAft>
                <a:spcPts val="0"/>
              </a:spcAft>
              <a:buNone/>
            </a:pPr>
            <a:r>
              <a:rPr lang="en" sz="2600" b="1">
                <a:solidFill>
                  <a:schemeClr val="lt1"/>
                </a:solidFill>
                <a:latin typeface="Open Sans"/>
                <a:ea typeface="Open Sans"/>
                <a:cs typeface="Open Sans"/>
                <a:sym typeface="Open Sans"/>
              </a:rPr>
              <a:t>BPO SAS</a:t>
            </a:r>
            <a:endParaRPr sz="2600" b="1">
              <a:solidFill>
                <a:schemeClr val="lt1"/>
              </a:solidFill>
              <a:latin typeface="Open Sans"/>
              <a:ea typeface="Open Sans"/>
              <a:cs typeface="Open Sans"/>
              <a:sym typeface="Open Sans"/>
            </a:endParaRPr>
          </a:p>
          <a:p>
            <a:pPr marL="0" lvl="0" indent="0" algn="l" rtl="0">
              <a:spcBef>
                <a:spcPts val="0"/>
              </a:spcBef>
              <a:spcAft>
                <a:spcPts val="0"/>
              </a:spcAft>
              <a:buNone/>
            </a:pPr>
            <a:r>
              <a:rPr lang="en" sz="2600" b="1">
                <a:solidFill>
                  <a:schemeClr val="lt1"/>
                </a:solidFill>
                <a:latin typeface="Open Sans"/>
                <a:ea typeface="Open Sans"/>
                <a:cs typeface="Open Sans"/>
                <a:sym typeface="Open Sans"/>
              </a:rPr>
              <a:t>Case Study</a:t>
            </a:r>
            <a:endParaRPr sz="2600" b="1">
              <a:solidFill>
                <a:schemeClr val="lt1"/>
              </a:solidFill>
              <a:latin typeface="Open Sans"/>
              <a:ea typeface="Open Sans"/>
              <a:cs typeface="Open Sans"/>
              <a:sym typeface="Open Sans"/>
            </a:endParaRPr>
          </a:p>
        </p:txBody>
      </p:sp>
      <p:sp>
        <p:nvSpPr>
          <p:cNvPr id="59" name="Google Shape;59;p13"/>
          <p:cNvSpPr txBox="1"/>
          <p:nvPr/>
        </p:nvSpPr>
        <p:spPr>
          <a:xfrm>
            <a:off x="507525" y="2915600"/>
            <a:ext cx="257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rPr>
              <a:t>Equipo_6</a:t>
            </a:r>
            <a:endParaRPr b="1" dirty="0">
              <a:solidFill>
                <a:schemeClr val="lt1"/>
              </a:solidFill>
            </a:endParaRPr>
          </a:p>
          <a:p>
            <a:pPr marL="0" lvl="0" indent="0" algn="l" rtl="0">
              <a:spcBef>
                <a:spcPts val="0"/>
              </a:spcBef>
              <a:spcAft>
                <a:spcPts val="0"/>
              </a:spcAft>
              <a:buNone/>
            </a:pPr>
            <a:r>
              <a:rPr lang="en" b="1" dirty="0">
                <a:solidFill>
                  <a:schemeClr val="lt1"/>
                </a:solidFill>
              </a:rPr>
              <a:t>DS-Model.C3PO</a:t>
            </a:r>
            <a:endParaRPr b="1" dirty="0">
              <a:solidFill>
                <a:schemeClr val="lt1"/>
              </a:solidFill>
            </a:endParaRPr>
          </a:p>
        </p:txBody>
      </p:sp>
      <p:pic>
        <p:nvPicPr>
          <p:cNvPr id="60" name="Google Shape;60;p13"/>
          <p:cNvPicPr preferRelativeResize="0"/>
          <p:nvPr/>
        </p:nvPicPr>
        <p:blipFill>
          <a:blip r:embed="rId3">
            <a:alphaModFix/>
          </a:blip>
          <a:stretch>
            <a:fillRect/>
          </a:stretch>
        </p:blipFill>
        <p:spPr>
          <a:xfrm>
            <a:off x="3908425" y="1980550"/>
            <a:ext cx="4833874" cy="1057400"/>
          </a:xfrm>
          <a:prstGeom prst="rect">
            <a:avLst/>
          </a:prstGeom>
          <a:noFill/>
          <a:ln>
            <a:noFill/>
          </a:ln>
        </p:spPr>
      </p:pic>
      <p:sp>
        <p:nvSpPr>
          <p:cNvPr id="10" name="CuadroTexto 9">
            <a:extLst>
              <a:ext uri="{FF2B5EF4-FFF2-40B4-BE49-F238E27FC236}">
                <a16:creationId xmlns:a16="http://schemas.microsoft.com/office/drawing/2014/main" id="{567AABB7-8406-4845-B34F-D0F699425913}"/>
              </a:ext>
            </a:extLst>
          </p:cNvPr>
          <p:cNvSpPr txBox="1"/>
          <p:nvPr/>
        </p:nvSpPr>
        <p:spPr>
          <a:xfrm>
            <a:off x="2240616" y="2438032"/>
            <a:ext cx="4602256" cy="307777"/>
          </a:xfrm>
          <a:prstGeom prst="rect">
            <a:avLst/>
          </a:prstGeom>
          <a:noFill/>
        </p:spPr>
        <p:txBody>
          <a:bodyPr wrap="square">
            <a:spAutoFit/>
          </a:bodyPr>
          <a:lstStyle/>
          <a:p>
            <a:r>
              <a:rPr lang="en" sz="1400" dirty="0">
                <a:solidFill>
                  <a:srgbClr val="595959"/>
                </a:solidFill>
              </a:rPr>
              <a:t>Churn</a:t>
            </a: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7178312" cy="9848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Comparación de los valores reales vs la estimación del modelo </a:t>
            </a:r>
            <a:endParaRPr sz="2600" b="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3" name="Imagen 2">
            <a:extLst>
              <a:ext uri="{FF2B5EF4-FFF2-40B4-BE49-F238E27FC236}">
                <a16:creationId xmlns:a16="http://schemas.microsoft.com/office/drawing/2014/main" id="{E5A9E1FD-9145-4A48-8DB0-3E6C711EFE28}"/>
              </a:ext>
            </a:extLst>
          </p:cNvPr>
          <p:cNvPicPr>
            <a:picLocks noChangeAspect="1"/>
          </p:cNvPicPr>
          <p:nvPr/>
        </p:nvPicPr>
        <p:blipFill>
          <a:blip r:embed="rId4"/>
          <a:stretch>
            <a:fillRect/>
          </a:stretch>
        </p:blipFill>
        <p:spPr>
          <a:xfrm>
            <a:off x="2616693" y="1231075"/>
            <a:ext cx="3514725" cy="3752850"/>
          </a:xfrm>
          <a:prstGeom prst="rect">
            <a:avLst/>
          </a:prstGeom>
        </p:spPr>
      </p:pic>
      <p:cxnSp>
        <p:nvCxnSpPr>
          <p:cNvPr id="6" name="Conector recto de flecha 5">
            <a:extLst>
              <a:ext uri="{FF2B5EF4-FFF2-40B4-BE49-F238E27FC236}">
                <a16:creationId xmlns:a16="http://schemas.microsoft.com/office/drawing/2014/main" id="{2FC91BBD-8406-4311-9FA8-2014C96CBAFC}"/>
              </a:ext>
            </a:extLst>
          </p:cNvPr>
          <p:cNvCxnSpPr>
            <a:cxnSpLocks/>
          </p:cNvCxnSpPr>
          <p:nvPr/>
        </p:nvCxnSpPr>
        <p:spPr>
          <a:xfrm flipH="1">
            <a:off x="4666129" y="3671047"/>
            <a:ext cx="470647" cy="322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79A1525B-8DDA-4B76-AEB7-777A1225DF49}"/>
              </a:ext>
            </a:extLst>
          </p:cNvPr>
          <p:cNvSpPr txBox="1"/>
          <p:nvPr/>
        </p:nvSpPr>
        <p:spPr>
          <a:xfrm>
            <a:off x="5081388" y="3196837"/>
            <a:ext cx="1277751" cy="430887"/>
          </a:xfrm>
          <a:prstGeom prst="rect">
            <a:avLst/>
          </a:prstGeom>
          <a:noFill/>
        </p:spPr>
        <p:txBody>
          <a:bodyPr wrap="square" rtlCol="0">
            <a:spAutoFit/>
          </a:bodyPr>
          <a:lstStyle/>
          <a:p>
            <a:r>
              <a:rPr lang="es-ES" sz="1100" dirty="0"/>
              <a:t>Valores atípicos </a:t>
            </a:r>
            <a:r>
              <a:rPr lang="es-ES" sz="1100" i="1" dirty="0"/>
              <a:t>(</a:t>
            </a:r>
            <a:r>
              <a:rPr lang="es-ES" sz="1100" i="1" dirty="0" err="1"/>
              <a:t>Outliers</a:t>
            </a:r>
            <a:r>
              <a:rPr lang="es-ES" sz="1100" i="1" dirty="0"/>
              <a:t>)</a:t>
            </a:r>
            <a:endParaRPr lang="es-CO" sz="1100" i="1" dirty="0"/>
          </a:p>
        </p:txBody>
      </p:sp>
      <p:cxnSp>
        <p:nvCxnSpPr>
          <p:cNvPr id="12" name="Conector recto de flecha 11">
            <a:extLst>
              <a:ext uri="{FF2B5EF4-FFF2-40B4-BE49-F238E27FC236}">
                <a16:creationId xmlns:a16="http://schemas.microsoft.com/office/drawing/2014/main" id="{87A63DBC-7E8C-4219-A645-9BECDD9A8A5C}"/>
              </a:ext>
            </a:extLst>
          </p:cNvPr>
          <p:cNvCxnSpPr>
            <a:cxnSpLocks/>
          </p:cNvCxnSpPr>
          <p:nvPr/>
        </p:nvCxnSpPr>
        <p:spPr>
          <a:xfrm flipH="1">
            <a:off x="4787153" y="3671047"/>
            <a:ext cx="450476" cy="72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FF5BC09B-4D97-49F6-A092-A50A1E7C1FA5}"/>
              </a:ext>
            </a:extLst>
          </p:cNvPr>
          <p:cNvCxnSpPr>
            <a:cxnSpLocks/>
          </p:cNvCxnSpPr>
          <p:nvPr/>
        </p:nvCxnSpPr>
        <p:spPr>
          <a:xfrm>
            <a:off x="5468250" y="3671047"/>
            <a:ext cx="253474" cy="60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9696472B-489A-43B1-9B83-F48C81E08DEC}"/>
              </a:ext>
            </a:extLst>
          </p:cNvPr>
          <p:cNvCxnSpPr>
            <a:cxnSpLocks/>
          </p:cNvCxnSpPr>
          <p:nvPr/>
        </p:nvCxnSpPr>
        <p:spPr>
          <a:xfrm flipH="1" flipV="1">
            <a:off x="3354822" y="2278814"/>
            <a:ext cx="1627313" cy="1080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D99BE8F-99BB-447F-A42E-62624573941B}"/>
              </a:ext>
            </a:extLst>
          </p:cNvPr>
          <p:cNvCxnSpPr>
            <a:cxnSpLocks/>
          </p:cNvCxnSpPr>
          <p:nvPr/>
        </p:nvCxnSpPr>
        <p:spPr>
          <a:xfrm flipH="1">
            <a:off x="3231277" y="3593409"/>
            <a:ext cx="1750858" cy="379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7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dirty="0">
                <a:solidFill>
                  <a:srgbClr val="263169"/>
                </a:solidFill>
                <a:latin typeface="Open Sans"/>
                <a:ea typeface="Open Sans"/>
                <a:cs typeface="Open Sans"/>
                <a:sym typeface="Open Sans"/>
              </a:rPr>
              <a:t>Roadmap</a:t>
            </a:r>
            <a:endParaRPr sz="2600" b="1" dirty="0">
              <a:solidFill>
                <a:srgbClr val="263169"/>
              </a:solidFill>
              <a:latin typeface="Open Sans"/>
              <a:ea typeface="Open Sans"/>
              <a:cs typeface="Open Sans"/>
              <a:sym typeface="Open Sans"/>
            </a:endParaRPr>
          </a:p>
        </p:txBody>
      </p:sp>
      <p:sp>
        <p:nvSpPr>
          <p:cNvPr id="117" name="Google Shape;117;p19"/>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9"/>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19" name="Google Shape;119;p19"/>
          <p:cNvSpPr txBox="1"/>
          <p:nvPr/>
        </p:nvSpPr>
        <p:spPr>
          <a:xfrm>
            <a:off x="311700" y="1145751"/>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Exploración de datos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Selección de variables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Elección de mejores modelos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Mejoramiento de hiper parámetros del modelo elegido</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Propuesta de mejora de métricas de desempeño</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Análisis de sensibilidad</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Despliegue del modelo</a:t>
            </a:r>
          </a:p>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Generación de tableros con métricas de interés</a:t>
            </a: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pic>
        <p:nvPicPr>
          <p:cNvPr id="3" name="Gráfico 2" descr="Marca de verificación con relleno sólido">
            <a:extLst>
              <a:ext uri="{FF2B5EF4-FFF2-40B4-BE49-F238E27FC236}">
                <a16:creationId xmlns:a16="http://schemas.microsoft.com/office/drawing/2014/main" id="{22D33F55-9DFC-4D18-A53E-429517C804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189" y="1235875"/>
            <a:ext cx="240781" cy="240781"/>
          </a:xfrm>
          <a:prstGeom prst="rect">
            <a:avLst/>
          </a:prstGeom>
        </p:spPr>
      </p:pic>
      <p:pic>
        <p:nvPicPr>
          <p:cNvPr id="5" name="Gráfico 4" descr="Portapapeles contorno">
            <a:extLst>
              <a:ext uri="{FF2B5EF4-FFF2-40B4-BE49-F238E27FC236}">
                <a16:creationId xmlns:a16="http://schemas.microsoft.com/office/drawing/2014/main" id="{0DC8CE1D-9853-4938-A6D8-CD9FAD10D8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8700" y="2157670"/>
            <a:ext cx="322726" cy="322726"/>
          </a:xfrm>
          <a:prstGeom prst="rect">
            <a:avLst/>
          </a:prstGeom>
        </p:spPr>
      </p:pic>
      <p:pic>
        <p:nvPicPr>
          <p:cNvPr id="10" name="Gráfico 9" descr="Marca de verificación con relleno sólido">
            <a:extLst>
              <a:ext uri="{FF2B5EF4-FFF2-40B4-BE49-F238E27FC236}">
                <a16:creationId xmlns:a16="http://schemas.microsoft.com/office/drawing/2014/main" id="{E520F7A2-FA27-4E24-BF17-C6B72E8E91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464" y="1573504"/>
            <a:ext cx="240781" cy="240781"/>
          </a:xfrm>
          <a:prstGeom prst="rect">
            <a:avLst/>
          </a:prstGeom>
        </p:spPr>
      </p:pic>
      <p:pic>
        <p:nvPicPr>
          <p:cNvPr id="11" name="Gráfico 10" descr="Marca de verificación con relleno sólido">
            <a:extLst>
              <a:ext uri="{FF2B5EF4-FFF2-40B4-BE49-F238E27FC236}">
                <a16:creationId xmlns:a16="http://schemas.microsoft.com/office/drawing/2014/main" id="{CBFB6588-1F9F-421E-805A-D36D979EF8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463" y="1884556"/>
            <a:ext cx="240781" cy="2407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191345"/>
                </a:solidFill>
                <a:latin typeface="Open Sans"/>
                <a:ea typeface="Open Sans"/>
                <a:cs typeface="Open Sans"/>
                <a:sym typeface="Open Sans"/>
              </a:rPr>
              <a:t>4P’s</a:t>
            </a:r>
            <a:endParaRPr sz="2600" b="1">
              <a:solidFill>
                <a:srgbClr val="191345"/>
              </a:solidFill>
              <a:latin typeface="Open Sans"/>
              <a:ea typeface="Open Sans"/>
              <a:cs typeface="Open Sans"/>
              <a:sym typeface="Open Sans"/>
            </a:endParaRPr>
          </a:p>
        </p:txBody>
      </p:sp>
      <p:sp>
        <p:nvSpPr>
          <p:cNvPr id="67" name="Google Shape;67;p14"/>
          <p:cNvSpPr/>
          <p:nvPr/>
        </p:nvSpPr>
        <p:spPr>
          <a:xfrm>
            <a:off x="196851" y="885990"/>
            <a:ext cx="8698200" cy="63150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ctr" anchorCtr="0">
            <a:noAutofit/>
          </a:bodyPr>
          <a:lstStyle/>
          <a:p>
            <a:pPr marL="0" lvl="0" indent="0" algn="l" rtl="0">
              <a:spcBef>
                <a:spcPts val="0"/>
              </a:spcBef>
              <a:spcAft>
                <a:spcPts val="400"/>
              </a:spcAft>
              <a:buClr>
                <a:srgbClr val="000000"/>
              </a:buClr>
              <a:buSzPts val="600"/>
              <a:buFont typeface="Arial"/>
              <a:buNone/>
            </a:pPr>
            <a:r>
              <a:rPr lang="en" sz="900" i="1" dirty="0">
                <a:solidFill>
                  <a:srgbClr val="434343"/>
                </a:solidFill>
                <a:latin typeface="Helvetica Neue"/>
                <a:ea typeface="Helvetica Neue"/>
                <a:cs typeface="Helvetica Neue"/>
                <a:sym typeface="Helvetica Neue"/>
              </a:rPr>
              <a:t>Registro de  ventas de la plataforma no esta siendo usado como insumo para toma decisiones, no indica al cliente el tiempo de espera por los productos adquiridos, afectando la experiencia de usuario.</a:t>
            </a:r>
          </a:p>
        </p:txBody>
      </p:sp>
      <p:sp>
        <p:nvSpPr>
          <p:cNvPr id="68" name="Google Shape;68;p14"/>
          <p:cNvSpPr/>
          <p:nvPr/>
        </p:nvSpPr>
        <p:spPr>
          <a:xfrm>
            <a:off x="295654" y="1840747"/>
            <a:ext cx="8487300" cy="803170"/>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144000" bIns="45700" anchor="t" anchorCtr="0">
            <a:noAutofit/>
          </a:bodyPr>
          <a:lstStyle/>
          <a:p>
            <a:pPr marL="171450" lvl="0" indent="-171450" algn="l" rtl="0">
              <a:spcBef>
                <a:spcPts val="0"/>
              </a:spcBef>
              <a:spcAft>
                <a:spcPts val="400"/>
              </a:spcAft>
              <a:buClr>
                <a:srgbClr val="000000"/>
              </a:buClr>
              <a:buSzPts val="6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Mejorar de servicio al cliente (Tiempo de aprobación –Tiempo de entrega-Cumplimiento de entrega)</a:t>
            </a:r>
          </a:p>
          <a:p>
            <a:pPr marL="171450" lvl="0" indent="-171450" algn="l" rtl="0">
              <a:spcBef>
                <a:spcPts val="0"/>
              </a:spcBef>
              <a:spcAft>
                <a:spcPts val="400"/>
              </a:spcAft>
              <a:buClr>
                <a:srgbClr val="000000"/>
              </a:buClr>
              <a:buSzPts val="600"/>
              <a:buFont typeface="Arial" panose="020B0604020202020204" pitchFamily="34" charset="0"/>
              <a:buChar char="•"/>
            </a:pPr>
            <a:r>
              <a:rPr lang="es-CO" sz="900" dirty="0">
                <a:solidFill>
                  <a:srgbClr val="494949"/>
                </a:solidFill>
                <a:latin typeface="Helvetica Neue"/>
                <a:ea typeface="Helvetica Neue"/>
                <a:cs typeface="Helvetica Neue"/>
                <a:sym typeface="Helvetica Neue"/>
              </a:rPr>
              <a:t>El modelo puede ser una entrada para</a:t>
            </a:r>
            <a:r>
              <a:rPr lang="en" sz="900" dirty="0">
                <a:solidFill>
                  <a:srgbClr val="494949"/>
                </a:solidFill>
                <a:latin typeface="Helvetica Neue"/>
                <a:ea typeface="Helvetica Neue"/>
                <a:cs typeface="Helvetica Neue"/>
                <a:sym typeface="Helvetica Neue"/>
              </a:rPr>
              <a:t> otros modelos de predicción</a:t>
            </a: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71450" lvl="0" indent="-171450" algn="l" rtl="0">
              <a:spcBef>
                <a:spcPts val="0"/>
              </a:spcBef>
              <a:spcAft>
                <a:spcPts val="400"/>
              </a:spcAft>
              <a:buClr>
                <a:srgbClr val="000000"/>
              </a:buClr>
              <a:buSzPts val="6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p:txBody>
      </p:sp>
      <p:sp>
        <p:nvSpPr>
          <p:cNvPr id="69" name="Google Shape;69;p14"/>
          <p:cNvSpPr txBox="1"/>
          <p:nvPr/>
        </p:nvSpPr>
        <p:spPr>
          <a:xfrm>
            <a:off x="156778" y="744575"/>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Problem</a:t>
            </a:r>
            <a:endParaRPr sz="1700" b="1" i="0" u="none" strike="noStrike" cap="none">
              <a:solidFill>
                <a:srgbClr val="000000"/>
              </a:solidFill>
              <a:latin typeface="Helvetica Neue"/>
              <a:ea typeface="Helvetica Neue"/>
              <a:cs typeface="Helvetica Neue"/>
              <a:sym typeface="Helvetica Neue"/>
            </a:endParaRPr>
          </a:p>
        </p:txBody>
      </p:sp>
      <p:sp>
        <p:nvSpPr>
          <p:cNvPr id="70" name="Google Shape;70;p14"/>
          <p:cNvSpPr/>
          <p:nvPr/>
        </p:nvSpPr>
        <p:spPr>
          <a:xfrm>
            <a:off x="295654" y="2972709"/>
            <a:ext cx="4052700" cy="2010973"/>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Tablero de indicadores: categorías con mayor volumen de ventas,  proveedores y compradores con mayor volumen de ventas (cantidad, peso)</a:t>
            </a:r>
          </a:p>
          <a:p>
            <a:pPr marL="323850" lvl="8" indent="-171450" algn="just">
              <a:lnSpc>
                <a:spcPct val="150000"/>
              </a:lnSpc>
              <a:buClr>
                <a:srgbClr val="494949"/>
              </a:buClr>
              <a:buSzPts val="1200"/>
              <a:buFont typeface="Arial" panose="020B0604020202020204" pitchFamily="34" charset="0"/>
              <a:buChar char="•"/>
            </a:pPr>
            <a:r>
              <a:rPr lang="en" sz="900" dirty="0">
                <a:solidFill>
                  <a:srgbClr val="494949"/>
                </a:solidFill>
                <a:latin typeface="Helvetica Neue"/>
                <a:ea typeface="Helvetica Neue"/>
                <a:cs typeface="Helvetica Neue"/>
                <a:sym typeface="Helvetica Neue"/>
              </a:rPr>
              <a:t>Modelo de Regresión lineal </a:t>
            </a:r>
            <a:r>
              <a:rPr lang="en" sz="900" dirty="0">
                <a:solidFill>
                  <a:srgbClr val="494949"/>
                </a:solidFill>
                <a:latin typeface="Helvetica Neue"/>
                <a:sym typeface="Helvetica Neue"/>
              </a:rPr>
              <a:t>para definir los tiempos de entrega en número de días (</a:t>
            </a:r>
            <a:r>
              <a:rPr lang="es-ES" sz="900" dirty="0">
                <a:solidFill>
                  <a:srgbClr val="494949"/>
                </a:solidFill>
                <a:latin typeface="Helvetica Neue"/>
              </a:rPr>
              <a:t>Tiempo  de orden = Tiempo de aprobación interno + Tiempo de generación de orden</a:t>
            </a:r>
            <a:r>
              <a:rPr lang="en" sz="900" dirty="0">
                <a:solidFill>
                  <a:srgbClr val="494949"/>
                </a:solidFill>
                <a:latin typeface="Helvetica Neue"/>
                <a:sym typeface="Helvetica Neue"/>
              </a:rPr>
              <a:t>)</a:t>
            </a:r>
          </a:p>
          <a:p>
            <a:pPr marL="323850" lvl="0" indent="-171450" algn="l" rtl="0">
              <a:lnSpc>
                <a:spcPct val="150000"/>
              </a:lnSpc>
              <a:spcBef>
                <a:spcPts val="0"/>
              </a:spcBef>
              <a:spcAft>
                <a:spcPts val="0"/>
              </a:spcAft>
              <a:buClr>
                <a:srgbClr val="494949"/>
              </a:buClr>
              <a:buSzPts val="1200"/>
              <a:buFont typeface="Arial" panose="020B0604020202020204" pitchFamily="34" charset="0"/>
              <a:buChar char="•"/>
            </a:pPr>
            <a:endParaRPr lang="en" sz="900" dirty="0">
              <a:solidFill>
                <a:srgbClr val="494949"/>
              </a:solidFill>
              <a:latin typeface="Helvetica Neue"/>
              <a:ea typeface="Helvetica Neue"/>
              <a:cs typeface="Helvetica Neue"/>
              <a:sym typeface="Helvetica Neue"/>
            </a:endParaRPr>
          </a:p>
          <a:p>
            <a:pPr marL="152400" lvl="0" algn="l" rtl="0">
              <a:lnSpc>
                <a:spcPct val="150000"/>
              </a:lnSpc>
              <a:spcBef>
                <a:spcPts val="0"/>
              </a:spcBef>
              <a:spcAft>
                <a:spcPts val="0"/>
              </a:spcAft>
              <a:buClr>
                <a:srgbClr val="494949"/>
              </a:buClr>
              <a:buSzPts val="1200"/>
            </a:pPr>
            <a:endParaRPr lang="en" sz="900" dirty="0">
              <a:solidFill>
                <a:srgbClr val="494949"/>
              </a:solidFill>
              <a:latin typeface="Helvetica Neue"/>
              <a:ea typeface="Helvetica Neue"/>
              <a:cs typeface="Helvetica Neue"/>
              <a:sym typeface="Helvetica Neue"/>
            </a:endParaRPr>
          </a:p>
          <a:p>
            <a:pPr marL="457200" lvl="0" indent="-304800" algn="l" rtl="0">
              <a:lnSpc>
                <a:spcPct val="150000"/>
              </a:lnSpc>
              <a:spcBef>
                <a:spcPts val="0"/>
              </a:spcBef>
              <a:spcAft>
                <a:spcPts val="0"/>
              </a:spcAft>
              <a:buClr>
                <a:srgbClr val="494949"/>
              </a:buClr>
              <a:buSzPts val="12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1" name="Google Shape;71;p14"/>
          <p:cNvSpPr txBox="1"/>
          <p:nvPr/>
        </p:nvSpPr>
        <p:spPr>
          <a:xfrm>
            <a:off x="156775" y="1644058"/>
            <a:ext cx="9636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a:solidFill>
                  <a:srgbClr val="222222"/>
                </a:solidFill>
                <a:latin typeface="Helvetica Neue"/>
                <a:ea typeface="Helvetica Neue"/>
                <a:cs typeface="Helvetica Neue"/>
                <a:sym typeface="Helvetica Neue"/>
              </a:rPr>
              <a:t>Potential</a:t>
            </a:r>
            <a:endParaRPr sz="1700" b="1" i="0" u="none" strike="noStrike" cap="none">
              <a:solidFill>
                <a:srgbClr val="000000"/>
              </a:solidFill>
              <a:latin typeface="Helvetica Neue"/>
              <a:ea typeface="Helvetica Neue"/>
              <a:cs typeface="Helvetica Neue"/>
              <a:sym typeface="Helvetica Neue"/>
            </a:endParaRPr>
          </a:p>
        </p:txBody>
      </p:sp>
      <p:sp>
        <p:nvSpPr>
          <p:cNvPr id="72" name="Google Shape;72;p14"/>
          <p:cNvSpPr txBox="1"/>
          <p:nvPr/>
        </p:nvSpPr>
        <p:spPr>
          <a:xfrm>
            <a:off x="156775" y="2714456"/>
            <a:ext cx="875100" cy="252300"/>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Product</a:t>
            </a:r>
            <a:endParaRPr sz="1700" b="1" i="0" u="none" strike="noStrike" cap="none" dirty="0">
              <a:solidFill>
                <a:srgbClr val="000000"/>
              </a:solidFill>
              <a:latin typeface="Helvetica Neue"/>
              <a:ea typeface="Helvetica Neue"/>
              <a:cs typeface="Helvetica Neue"/>
              <a:sym typeface="Helvetica Neue"/>
            </a:endParaRPr>
          </a:p>
        </p:txBody>
      </p:sp>
      <p:sp>
        <p:nvSpPr>
          <p:cNvPr id="73" name="Google Shape;73;p14"/>
          <p:cNvSpPr/>
          <p:nvPr/>
        </p:nvSpPr>
        <p:spPr>
          <a:xfrm>
            <a:off x="4487233" y="2966756"/>
            <a:ext cx="4277100" cy="2011343"/>
          </a:xfrm>
          <a:prstGeom prst="rect">
            <a:avLst/>
          </a:prstGeom>
          <a:noFill/>
          <a:ln w="9525" cap="flat" cmpd="sng">
            <a:solidFill>
              <a:srgbClr val="666666"/>
            </a:solidFill>
            <a:prstDash val="solid"/>
            <a:round/>
            <a:headEnd type="none" w="sm" len="sm"/>
            <a:tailEnd type="none" w="sm" len="sm"/>
          </a:ln>
        </p:spPr>
        <p:txBody>
          <a:bodyPr spcFirstLastPara="1" wrap="square" lIns="96000" tIns="240000" rIns="96000" bIns="96000" anchor="t" anchorCtr="0">
            <a:noAutofit/>
          </a:bodyPr>
          <a:lstStyle/>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Minimo Producto Viable –MPV-: Modelo de regresión basado en algoritmos con árboles de decisión</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MVP1: Creación de modelo (número de días para aprobación de un pedido)</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MVP2: Creación de modelo (número de días para procesamiento de la orden por parte del proveedor)</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MVP3: Unión de los modelos MVP1 y MVP2</a:t>
            </a:r>
          </a:p>
          <a:p>
            <a:pPr marL="228600" lvl="1" indent="-171450" algn="just">
              <a:lnSpc>
                <a:spcPct val="150000"/>
              </a:lnSpc>
              <a:buClr>
                <a:srgbClr val="494949"/>
              </a:buClr>
              <a:buSzPts val="900"/>
              <a:buFont typeface="Helvetica Neue"/>
              <a:buChar char="●"/>
            </a:pPr>
            <a:r>
              <a:rPr lang="en" sz="900" dirty="0">
                <a:solidFill>
                  <a:srgbClr val="494949"/>
                </a:solidFill>
                <a:latin typeface="Helvetica Neue"/>
                <a:ea typeface="Helvetica Neue"/>
                <a:cs typeface="Helvetica Neue"/>
                <a:sym typeface="Helvetica Neue"/>
              </a:rPr>
              <a:t>Creación de tableros en Power BI: </a:t>
            </a:r>
          </a:p>
          <a:p>
            <a:pPr marL="57150" lvl="1" algn="just">
              <a:lnSpc>
                <a:spcPct val="150000"/>
              </a:lnSpc>
              <a:buClr>
                <a:srgbClr val="494949"/>
              </a:buClr>
              <a:buSzPts val="900"/>
            </a:pPr>
            <a:r>
              <a:rPr lang="en" sz="900" dirty="0">
                <a:solidFill>
                  <a:srgbClr val="494949"/>
                </a:solidFill>
                <a:latin typeface="Helvetica Neue"/>
                <a:ea typeface="Helvetica Neue"/>
                <a:cs typeface="Helvetica Neue"/>
                <a:sym typeface="Helvetica Neue"/>
              </a:rPr>
              <a:t>Indicador </a:t>
            </a:r>
            <a:r>
              <a:rPr lang="en" sz="900" b="1" dirty="0">
                <a:solidFill>
                  <a:srgbClr val="494949"/>
                </a:solidFill>
                <a:latin typeface="Helvetica Neue"/>
                <a:ea typeface="Helvetica Neue"/>
                <a:cs typeface="Helvetica Neue"/>
                <a:sym typeface="Helvetica Neue"/>
              </a:rPr>
              <a:t>RMSE</a:t>
            </a:r>
            <a:r>
              <a:rPr lang="en" sz="900" dirty="0">
                <a:solidFill>
                  <a:srgbClr val="494949"/>
                </a:solidFill>
                <a:latin typeface="Helvetica Neue"/>
                <a:ea typeface="Helvetica Neue"/>
                <a:cs typeface="Helvetica Neue"/>
                <a:sym typeface="Helvetica Neue"/>
              </a:rPr>
              <a:t>: número de días estimado de aprobación y entrega</a:t>
            </a:r>
          </a:p>
          <a:p>
            <a:pPr marL="228600" lvl="0" indent="-171450" algn="l" rtl="0">
              <a:lnSpc>
                <a:spcPct val="150000"/>
              </a:lnSpc>
              <a:spcBef>
                <a:spcPts val="0"/>
              </a:spcBef>
              <a:spcAft>
                <a:spcPts val="0"/>
              </a:spcAft>
              <a:buClr>
                <a:srgbClr val="494949"/>
              </a:buClr>
              <a:buSzPts val="900"/>
              <a:buFont typeface="Helvetica Neue"/>
              <a:buChar char="●"/>
            </a:pPr>
            <a:endParaRPr lang="en" sz="900" dirty="0">
              <a:solidFill>
                <a:srgbClr val="494949"/>
              </a:solidFill>
              <a:latin typeface="Helvetica Neue"/>
              <a:ea typeface="Helvetica Neue"/>
              <a:cs typeface="Helvetica Neue"/>
              <a:sym typeface="Helvetica Neue"/>
            </a:endParaRPr>
          </a:p>
        </p:txBody>
      </p:sp>
      <p:sp>
        <p:nvSpPr>
          <p:cNvPr id="74" name="Google Shape;74;p14"/>
          <p:cNvSpPr txBox="1"/>
          <p:nvPr/>
        </p:nvSpPr>
        <p:spPr>
          <a:xfrm>
            <a:off x="4405509" y="2690693"/>
            <a:ext cx="1281954" cy="272592"/>
          </a:xfrm>
          <a:prstGeom prst="rect">
            <a:avLst/>
          </a:prstGeom>
          <a:solidFill>
            <a:srgbClr val="FFFFFF"/>
          </a:solidFill>
          <a:ln>
            <a:noFill/>
          </a:ln>
        </p:spPr>
        <p:txBody>
          <a:bodyPr spcFirstLastPara="1" wrap="square" lIns="22875" tIns="22875" rIns="22875" bIns="22875" anchor="t" anchorCtr="0">
            <a:noAutofit/>
          </a:bodyPr>
          <a:lstStyle/>
          <a:p>
            <a:pPr marL="0" marR="0" lvl="0" indent="0" algn="l" rtl="0">
              <a:lnSpc>
                <a:spcPct val="100000"/>
              </a:lnSpc>
              <a:spcBef>
                <a:spcPts val="0"/>
              </a:spcBef>
              <a:spcAft>
                <a:spcPts val="0"/>
              </a:spcAft>
              <a:buClr>
                <a:srgbClr val="222222"/>
              </a:buClr>
              <a:buSzPts val="2200"/>
              <a:buFont typeface="Montserrat"/>
              <a:buNone/>
            </a:pPr>
            <a:r>
              <a:rPr lang="en" sz="1700" b="1" dirty="0">
                <a:solidFill>
                  <a:srgbClr val="222222"/>
                </a:solidFill>
                <a:latin typeface="Helvetica Neue"/>
                <a:ea typeface="Helvetica Neue"/>
                <a:cs typeface="Helvetica Neue"/>
                <a:sym typeface="Helvetica Neue"/>
              </a:rPr>
              <a:t>Proposal</a:t>
            </a:r>
            <a:endParaRPr sz="1700" b="1" i="0" u="none" strike="noStrike" cap="none" dirty="0">
              <a:solidFill>
                <a:srgbClr val="000000"/>
              </a:solidFill>
              <a:latin typeface="Helvetica Neue"/>
              <a:ea typeface="Helvetica Neue"/>
              <a:cs typeface="Helvetica Neue"/>
              <a:sym typeface="Helvetica Neue"/>
            </a:endParaRPr>
          </a:p>
        </p:txBody>
      </p:sp>
      <p:sp>
        <p:nvSpPr>
          <p:cNvPr id="75" name="Google Shape;75;p14"/>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4"/>
          <p:cNvPicPr preferRelativeResize="0"/>
          <p:nvPr/>
        </p:nvPicPr>
        <p:blipFill>
          <a:blip r:embed="rId3">
            <a:alphaModFix/>
          </a:blip>
          <a:stretch>
            <a:fillRect/>
          </a:stretch>
        </p:blipFill>
        <p:spPr>
          <a:xfrm>
            <a:off x="7744125" y="165401"/>
            <a:ext cx="1150925" cy="466244"/>
          </a:xfrm>
          <a:prstGeom prst="rect">
            <a:avLst/>
          </a:prstGeom>
          <a:noFill/>
          <a:ln>
            <a:noFill/>
          </a:ln>
        </p:spPr>
      </p:pic>
    </p:spTree>
    <p:extLst>
      <p:ext uri="{BB962C8B-B14F-4D97-AF65-F5344CB8AC3E}">
        <p14:creationId xmlns:p14="http://schemas.microsoft.com/office/powerpoint/2010/main" val="71555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2" name="Google Shape;8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83" name="Google Shape;83;p15"/>
          <p:cNvSpPr/>
          <p:nvPr/>
        </p:nvSpPr>
        <p:spPr>
          <a:xfrm>
            <a:off x="-60600" y="0"/>
            <a:ext cx="9204600" cy="51813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916600" y="1257475"/>
            <a:ext cx="1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85" name="Google Shape;85;p15"/>
          <p:cNvPicPr preferRelativeResize="0"/>
          <p:nvPr/>
        </p:nvPicPr>
        <p:blipFill>
          <a:blip r:embed="rId3">
            <a:alphaModFix/>
          </a:blip>
          <a:stretch>
            <a:fillRect/>
          </a:stretch>
        </p:blipFill>
        <p:spPr>
          <a:xfrm>
            <a:off x="2331875" y="2985625"/>
            <a:ext cx="4833874" cy="1057400"/>
          </a:xfrm>
          <a:prstGeom prst="rect">
            <a:avLst/>
          </a:prstGeom>
          <a:noFill/>
          <a:ln>
            <a:noFill/>
          </a:ln>
        </p:spPr>
      </p:pic>
      <p:sp>
        <p:nvSpPr>
          <p:cNvPr id="86" name="Google Shape;86;p15"/>
          <p:cNvSpPr txBox="1"/>
          <p:nvPr/>
        </p:nvSpPr>
        <p:spPr>
          <a:xfrm>
            <a:off x="2532163" y="1608400"/>
            <a:ext cx="39012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solidFill>
                  <a:schemeClr val="lt1"/>
                </a:solidFill>
                <a:latin typeface="Open Sans"/>
                <a:ea typeface="Open Sans"/>
                <a:cs typeface="Open Sans"/>
                <a:sym typeface="Open Sans"/>
              </a:rPr>
              <a:t>BASICS</a:t>
            </a:r>
            <a:endParaRPr sz="3700"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Goals</a:t>
            </a:r>
            <a:endParaRPr sz="2600" b="1">
              <a:solidFill>
                <a:srgbClr val="263169"/>
              </a:solidFill>
              <a:latin typeface="Open Sans"/>
              <a:ea typeface="Open Sans"/>
              <a:cs typeface="Open Sans"/>
              <a:sym typeface="Open Sans"/>
            </a:endParaRPr>
          </a:p>
        </p:txBody>
      </p:sp>
      <p:sp>
        <p:nvSpPr>
          <p:cNvPr id="92" name="Google Shape;92;p16"/>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6"/>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94" name="Google Shape;94;p16"/>
          <p:cNvSpPr txBox="1"/>
          <p:nvPr/>
        </p:nvSpPr>
        <p:spPr>
          <a:xfrm>
            <a:off x="311699" y="1152475"/>
            <a:ext cx="8166671"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Permitirá al usuario estimar el tiempo de recepción de los productos/servicios adquiridos</a:t>
            </a: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Generar alertas para los aprobadores de las órdenes de compras que ayuden a disminuir los tiempos que se toman en los trámites internos </a:t>
            </a:r>
          </a:p>
          <a:p>
            <a:pPr marL="457200" lvl="0" indent="-342900" algn="l" rtl="0">
              <a:lnSpc>
                <a:spcPct val="115000"/>
              </a:lnSpc>
              <a:spcBef>
                <a:spcPts val="0"/>
              </a:spcBef>
              <a:spcAft>
                <a:spcPts val="0"/>
              </a:spcAft>
              <a:buClr>
                <a:srgbClr val="595959"/>
              </a:buClr>
              <a:buSzPts val="1800"/>
              <a:buChar char="-"/>
            </a:pPr>
            <a:r>
              <a:rPr lang="en" sz="1800" dirty="0">
                <a:solidFill>
                  <a:srgbClr val="595959"/>
                </a:solidFill>
              </a:rPr>
              <a:t>Áyudará a identificar el cumplimiento de los proveedores</a:t>
            </a:r>
          </a:p>
          <a:p>
            <a:pPr marL="457200" lvl="0" indent="-342900" algn="l" rtl="0">
              <a:lnSpc>
                <a:spcPct val="115000"/>
              </a:lnSpc>
              <a:spcBef>
                <a:spcPts val="0"/>
              </a:spcBef>
              <a:spcAft>
                <a:spcPts val="0"/>
              </a:spcAft>
              <a:buClr>
                <a:srgbClr val="595959"/>
              </a:buClr>
              <a:buSzPts val="1800"/>
              <a:buChar char="-"/>
            </a:pPr>
            <a:endParaRPr sz="1800" dirty="0">
              <a:solidFill>
                <a:srgbClr val="595959"/>
              </a:solidFill>
            </a:endParaRPr>
          </a:p>
          <a:p>
            <a:pPr marL="457200" lvl="0" indent="0" algn="l" rtl="0">
              <a:lnSpc>
                <a:spcPct val="115000"/>
              </a:lnSpc>
              <a:spcBef>
                <a:spcPts val="1600"/>
              </a:spcBef>
              <a:spcAft>
                <a:spcPts val="0"/>
              </a:spcAft>
              <a:buNone/>
            </a:pPr>
            <a:endParaRPr sz="1800" dirty="0">
              <a:solidFill>
                <a:srgbClr val="595959"/>
              </a:solidFill>
            </a:endParaRPr>
          </a:p>
          <a:p>
            <a:pPr marL="0" lvl="0" indent="0" algn="l" rtl="0">
              <a:lnSpc>
                <a:spcPct val="115000"/>
              </a:lnSpc>
              <a:spcBef>
                <a:spcPts val="1600"/>
              </a:spcBef>
              <a:spcAft>
                <a:spcPts val="0"/>
              </a:spcAft>
              <a:buNone/>
            </a:pPr>
            <a:endParaRPr sz="1800" dirty="0">
              <a:solidFill>
                <a:srgbClr val="595959"/>
              </a:solidFill>
            </a:endParaRPr>
          </a:p>
          <a:p>
            <a:pPr marL="0" lvl="0" indent="0" algn="l" rtl="0">
              <a:lnSpc>
                <a:spcPct val="115000"/>
              </a:lnSpc>
              <a:spcBef>
                <a:spcPts val="1600"/>
              </a:spcBef>
              <a:spcAft>
                <a:spcPts val="0"/>
              </a:spcAft>
              <a:buNone/>
            </a:pPr>
            <a:endParaRPr sz="1800" dirty="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Expected Value</a:t>
            </a:r>
            <a:endParaRPr sz="2600" b="1">
              <a:solidFill>
                <a:srgbClr val="263169"/>
              </a:solidFill>
              <a:latin typeface="Open Sans"/>
              <a:ea typeface="Open Sans"/>
              <a:cs typeface="Open Sans"/>
              <a:sym typeface="Open Sans"/>
            </a:endParaRPr>
          </a:p>
        </p:txBody>
      </p:sp>
      <p:sp>
        <p:nvSpPr>
          <p:cNvPr id="100" name="Google Shape;100;p17"/>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7"/>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02" name="Google Shape;102;p17"/>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s-ES" sz="1800" dirty="0">
                <a:solidFill>
                  <a:srgbClr val="595959"/>
                </a:solidFill>
              </a:rPr>
              <a:t>La métrica objetivo es tener un RMSE ≤ 3 días para la aprobación del tiempo de orden</a:t>
            </a: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spTree>
    <p:extLst>
      <p:ext uri="{BB962C8B-B14F-4D97-AF65-F5344CB8AC3E}">
        <p14:creationId xmlns:p14="http://schemas.microsoft.com/office/powerpoint/2010/main" val="257444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311700" y="159575"/>
            <a:ext cx="6014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Target Definition</a:t>
            </a:r>
            <a:endParaRPr sz="2600" b="1">
              <a:solidFill>
                <a:srgbClr val="263169"/>
              </a:solidFill>
              <a:latin typeface="Open Sans"/>
              <a:ea typeface="Open Sans"/>
              <a:cs typeface="Open Sans"/>
              <a:sym typeface="Open Sans"/>
            </a:endParaRPr>
          </a:p>
        </p:txBody>
      </p:sp>
      <p:sp>
        <p:nvSpPr>
          <p:cNvPr id="108" name="Google Shape;108;p18"/>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8"/>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10" name="Google Shape;110;p18"/>
          <p:cNvSpPr txBox="1"/>
          <p:nvPr/>
        </p:nvSpPr>
        <p:spPr>
          <a:xfrm>
            <a:off x="2781400" y="1152475"/>
            <a:ext cx="6050700" cy="3416400"/>
          </a:xfrm>
          <a:prstGeom prst="rect">
            <a:avLst/>
          </a:prstGeom>
          <a:noFill/>
          <a:ln>
            <a:noFill/>
          </a:ln>
        </p:spPr>
        <p:txBody>
          <a:bodyPr spcFirstLastPara="1" wrap="square" lIns="91425" tIns="91425" rIns="91425" bIns="91425" anchor="t" anchorCtr="0">
            <a:normAutofit/>
          </a:bodyPr>
          <a:lstStyle/>
          <a:p>
            <a:pPr marL="457200" lvl="0" indent="-334327" algn="just" rtl="0">
              <a:lnSpc>
                <a:spcPct val="115000"/>
              </a:lnSpc>
              <a:spcBef>
                <a:spcPts val="0"/>
              </a:spcBef>
              <a:spcAft>
                <a:spcPts val="0"/>
              </a:spcAft>
              <a:buClr>
                <a:srgbClr val="595959"/>
              </a:buClr>
              <a:buSzPct val="100000"/>
              <a:buChar char="-"/>
            </a:pPr>
            <a:r>
              <a:rPr lang="es-ES" sz="1800" dirty="0">
                <a:solidFill>
                  <a:srgbClr val="595959"/>
                </a:solidFill>
              </a:rPr>
              <a:t>Se intenta predecir el tiempo de entrega de un pedido en número de días, que incluye el tiempo de aprobación de la compra y la entrega efectiva por parte del proveedor</a:t>
            </a:r>
            <a:endParaRPr sz="1800" dirty="0">
              <a:solidFill>
                <a:srgbClr val="595959"/>
              </a:solidFill>
            </a:endParaRPr>
          </a:p>
          <a:p>
            <a:pPr marL="0" lvl="0" indent="0" algn="just" rtl="0">
              <a:lnSpc>
                <a:spcPct val="115000"/>
              </a:lnSpc>
              <a:spcBef>
                <a:spcPts val="0"/>
              </a:spcBef>
              <a:spcAft>
                <a:spcPts val="0"/>
              </a:spcAft>
              <a:buNone/>
            </a:pPr>
            <a:endParaRPr sz="1800" dirty="0">
              <a:solidFill>
                <a:srgbClr val="595959"/>
              </a:solidFill>
            </a:endParaRPr>
          </a:p>
          <a:p>
            <a:pPr marL="0" lvl="0" indent="0" algn="l" rtl="0">
              <a:lnSpc>
                <a:spcPct val="115000"/>
              </a:lnSpc>
              <a:spcBef>
                <a:spcPts val="0"/>
              </a:spcBef>
              <a:spcAft>
                <a:spcPts val="0"/>
              </a:spcAft>
              <a:buNone/>
            </a:pPr>
            <a:endParaRPr sz="1800" dirty="0">
              <a:solidFill>
                <a:srgbClr val="595959"/>
              </a:solidFill>
            </a:endParaRPr>
          </a:p>
        </p:txBody>
      </p:sp>
      <p:pic>
        <p:nvPicPr>
          <p:cNvPr id="111" name="Google Shape;111;p18"/>
          <p:cNvPicPr preferRelativeResize="0"/>
          <p:nvPr/>
        </p:nvPicPr>
        <p:blipFill>
          <a:blip r:embed="rId4">
            <a:alphaModFix/>
          </a:blip>
          <a:stretch>
            <a:fillRect/>
          </a:stretch>
        </p:blipFill>
        <p:spPr>
          <a:xfrm>
            <a:off x="311700" y="1409350"/>
            <a:ext cx="2114550" cy="21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601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263169"/>
                </a:solidFill>
                <a:latin typeface="Open Sans"/>
                <a:ea typeface="Open Sans"/>
                <a:cs typeface="Open Sans"/>
                <a:sym typeface="Open Sans"/>
              </a:rPr>
              <a:t>Architecture </a:t>
            </a:r>
            <a:endParaRPr sz="2600" b="1">
              <a:solidFill>
                <a:srgbClr val="263169"/>
              </a:solidFill>
              <a:latin typeface="Open Sans"/>
              <a:ea typeface="Open Sans"/>
              <a:cs typeface="Open Sans"/>
              <a:sym typeface="Open Sans"/>
            </a:endParaRPr>
          </a:p>
          <a:p>
            <a:pPr marL="0" lvl="0" indent="0" algn="l" rtl="0">
              <a:spcBef>
                <a:spcPts val="0"/>
              </a:spcBef>
              <a:spcAft>
                <a:spcPts val="0"/>
              </a:spcAft>
              <a:buNone/>
            </a:pPr>
            <a:r>
              <a:rPr lang="en" sz="1600" b="1">
                <a:solidFill>
                  <a:schemeClr val="dk1"/>
                </a:solidFill>
                <a:latin typeface="Open Sans"/>
                <a:ea typeface="Open Sans"/>
                <a:cs typeface="Open Sans"/>
                <a:sym typeface="Open Sans"/>
              </a:rPr>
              <a:t>From data to business decision</a:t>
            </a:r>
            <a:endParaRPr sz="1600" b="1">
              <a:solidFill>
                <a:schemeClr val="dk1"/>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sp>
        <p:nvSpPr>
          <p:cNvPr id="128" name="Google Shape;128;p20"/>
          <p:cNvSpPr txBox="1"/>
          <p:nvPr/>
        </p:nvSpPr>
        <p:spPr>
          <a:xfrm>
            <a:off x="100033" y="1071558"/>
            <a:ext cx="3357600" cy="3702900"/>
          </a:xfrm>
          <a:prstGeom prst="rect">
            <a:avLst/>
          </a:prstGeom>
          <a:noFill/>
          <a:ln>
            <a:noFill/>
          </a:ln>
        </p:spPr>
        <p:txBody>
          <a:bodyPr spcFirstLastPara="1" wrap="square" lIns="91425" tIns="91425" rIns="91425" bIns="91425" anchor="t" anchorCtr="0">
            <a:noAutofit/>
          </a:bodyPr>
          <a:lstStyle/>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1) </a:t>
            </a:r>
            <a:r>
              <a:rPr lang="es-ES" sz="1200" b="0" i="0" u="none" strike="noStrike" cap="none" dirty="0">
                <a:solidFill>
                  <a:srgbClr val="595959"/>
                </a:solidFill>
                <a:latin typeface="Arial"/>
                <a:ea typeface="Arial"/>
                <a:cs typeface="Arial"/>
                <a:sym typeface="Arial"/>
              </a:rPr>
              <a:t>Recepción de solicitudes de compra en el </a:t>
            </a:r>
            <a:r>
              <a:rPr lang="es-ES" sz="1200" b="1" i="0" u="none" strike="noStrike" cap="none" dirty="0">
                <a:solidFill>
                  <a:srgbClr val="595959"/>
                </a:solidFill>
                <a:latin typeface="Arial"/>
                <a:ea typeface="Arial"/>
                <a:cs typeface="Arial"/>
                <a:sym typeface="Arial"/>
              </a:rPr>
              <a:t>Portal 1K</a:t>
            </a:r>
            <a:endParaRPr sz="1200" b="1"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2)  </a:t>
            </a:r>
            <a:r>
              <a:rPr lang="es-ES" sz="1200" dirty="0">
                <a:solidFill>
                  <a:srgbClr val="595959"/>
                </a:solidFill>
              </a:rPr>
              <a:t>A</a:t>
            </a:r>
            <a:r>
              <a:rPr lang="es-ES" sz="1200" b="0" i="0" u="none" strike="noStrike" cap="none" dirty="0">
                <a:solidFill>
                  <a:srgbClr val="595959"/>
                </a:solidFill>
                <a:latin typeface="Arial"/>
                <a:ea typeface="Arial"/>
                <a:cs typeface="Arial"/>
                <a:sym typeface="Arial"/>
              </a:rPr>
              <a:t>lmacenamiento</a:t>
            </a:r>
            <a:endParaRPr sz="1200" b="0"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3) Entrada al modelo: Fecha de orden y fecha de aprobación</a:t>
            </a:r>
            <a:endParaRPr sz="1200" b="0" i="0" u="none" strike="noStrike" cap="none" dirty="0">
              <a:solidFill>
                <a:srgbClr val="595959"/>
              </a:solidFill>
              <a:latin typeface="Arial"/>
              <a:ea typeface="Arial"/>
              <a:cs typeface="Arial"/>
              <a:sym typeface="Arial"/>
            </a:endParaRPr>
          </a:p>
          <a:p>
            <a:pPr marL="0" marR="0" lvl="0" indent="0" algn="just" rtl="0">
              <a:spcBef>
                <a:spcPts val="600"/>
              </a:spcBef>
              <a:spcAft>
                <a:spcPts val="600"/>
              </a:spcAft>
              <a:buClr>
                <a:srgbClr val="000000"/>
              </a:buClr>
              <a:buSzPts val="1200"/>
              <a:buFont typeface="Arial"/>
              <a:buNone/>
            </a:pPr>
            <a:r>
              <a:rPr lang="en" sz="1200" b="0" i="0" u="none" strike="noStrike" cap="none" dirty="0">
                <a:solidFill>
                  <a:srgbClr val="595959"/>
                </a:solidFill>
                <a:latin typeface="Arial"/>
                <a:ea typeface="Arial"/>
                <a:cs typeface="Arial"/>
                <a:sym typeface="Arial"/>
              </a:rPr>
              <a:t>4) Modelos de Aprendizaje automatizado:</a:t>
            </a:r>
          </a:p>
          <a:p>
            <a:pPr marL="171450" marR="0" lvl="0" indent="-171450" algn="just" rtl="0">
              <a:spcBef>
                <a:spcPts val="600"/>
              </a:spcBef>
              <a:spcAft>
                <a:spcPts val="600"/>
              </a:spcAft>
              <a:buClr>
                <a:srgbClr val="000000"/>
              </a:buClr>
              <a:buSzPts val="1200"/>
              <a:buFont typeface="Arial" panose="020B0604020202020204" pitchFamily="34" charset="0"/>
              <a:buChar char="•"/>
            </a:pPr>
            <a:r>
              <a:rPr lang="en" sz="1200" dirty="0">
                <a:solidFill>
                  <a:srgbClr val="595959"/>
                </a:solidFill>
              </a:rPr>
              <a:t>R</a:t>
            </a:r>
            <a:r>
              <a:rPr lang="en" sz="1200" b="0" i="0" u="none" strike="noStrike" cap="none" dirty="0">
                <a:solidFill>
                  <a:srgbClr val="595959"/>
                </a:solidFill>
                <a:latin typeface="Arial"/>
                <a:ea typeface="Arial"/>
                <a:cs typeface="Arial"/>
                <a:sym typeface="Arial"/>
              </a:rPr>
              <a:t>egresión de fechas de aprobación y días de entrega: Árboles extra (</a:t>
            </a:r>
            <a:r>
              <a:rPr lang="en" sz="1200" b="0" i="1" u="none" strike="noStrike" cap="none" dirty="0">
                <a:solidFill>
                  <a:srgbClr val="595959"/>
                </a:solidFill>
                <a:latin typeface="Arial"/>
                <a:ea typeface="Arial"/>
                <a:cs typeface="Arial"/>
                <a:sym typeface="Arial"/>
              </a:rPr>
              <a:t>Extra tree regressor</a:t>
            </a:r>
            <a:r>
              <a:rPr lang="en" sz="1200" b="0" i="0" u="none" strike="noStrike" cap="none" dirty="0">
                <a:solidFill>
                  <a:srgbClr val="595959"/>
                </a:solidFill>
                <a:latin typeface="Arial"/>
                <a:ea typeface="Arial"/>
                <a:cs typeface="Arial"/>
                <a:sym typeface="Arial"/>
              </a:rPr>
              <a:t>)</a:t>
            </a:r>
          </a:p>
          <a:p>
            <a:pPr marL="171450" marR="0" lvl="0" indent="-171450" algn="just" rtl="0">
              <a:spcBef>
                <a:spcPts val="600"/>
              </a:spcBef>
              <a:spcAft>
                <a:spcPts val="600"/>
              </a:spcAft>
              <a:buClr>
                <a:srgbClr val="000000"/>
              </a:buClr>
              <a:buSzPts val="1200"/>
              <a:buFont typeface="Arial" panose="020B0604020202020204" pitchFamily="34" charset="0"/>
              <a:buChar char="•"/>
            </a:pPr>
            <a:r>
              <a:rPr lang="en" sz="1200" b="0" i="0" u="none" strike="noStrike" cap="none" dirty="0">
                <a:solidFill>
                  <a:srgbClr val="595959"/>
                </a:solidFill>
                <a:latin typeface="Arial"/>
                <a:ea typeface="Arial"/>
                <a:cs typeface="Arial"/>
                <a:sym typeface="Arial"/>
              </a:rPr>
              <a:t> Detección de anomalías: </a:t>
            </a:r>
            <a:r>
              <a:rPr lang="es-CO" sz="1200" b="0" i="0" u="none" strike="noStrike" cap="none" dirty="0">
                <a:solidFill>
                  <a:srgbClr val="595959"/>
                </a:solidFill>
                <a:latin typeface="Arial"/>
                <a:ea typeface="Arial"/>
                <a:cs typeface="Arial"/>
                <a:sym typeface="Arial"/>
              </a:rPr>
              <a:t>Bosques de </a:t>
            </a:r>
            <a:r>
              <a:rPr lang="es-CO" sz="1200" b="0" i="0" u="none" strike="noStrike" cap="none" dirty="0" err="1">
                <a:solidFill>
                  <a:srgbClr val="595959"/>
                </a:solidFill>
                <a:latin typeface="Arial"/>
                <a:ea typeface="Arial"/>
                <a:cs typeface="Arial"/>
                <a:sym typeface="Arial"/>
              </a:rPr>
              <a:t>Isolación</a:t>
            </a:r>
            <a:r>
              <a:rPr lang="es-CO" sz="1200" b="0" i="0" u="none" strike="noStrike" cap="none" dirty="0">
                <a:solidFill>
                  <a:srgbClr val="595959"/>
                </a:solidFill>
                <a:latin typeface="Arial"/>
                <a:ea typeface="Arial"/>
                <a:cs typeface="Arial"/>
                <a:sym typeface="Arial"/>
              </a:rPr>
              <a:t> (</a:t>
            </a:r>
            <a:r>
              <a:rPr lang="es-CO" sz="1200" b="0" i="1" u="none" strike="noStrike" cap="none" dirty="0" err="1">
                <a:solidFill>
                  <a:srgbClr val="595959"/>
                </a:solidFill>
                <a:latin typeface="Arial"/>
                <a:ea typeface="Arial"/>
                <a:cs typeface="Arial"/>
                <a:sym typeface="Arial"/>
              </a:rPr>
              <a:t>Isolation</a:t>
            </a:r>
            <a:r>
              <a:rPr lang="es-CO" sz="1200" b="0" i="1" u="none" strike="noStrike" cap="none" dirty="0">
                <a:solidFill>
                  <a:srgbClr val="595959"/>
                </a:solidFill>
                <a:latin typeface="Arial"/>
                <a:ea typeface="Arial"/>
                <a:cs typeface="Arial"/>
                <a:sym typeface="Arial"/>
              </a:rPr>
              <a:t> Forest</a:t>
            </a:r>
            <a:r>
              <a:rPr lang="es-CO" sz="1200" b="0" i="0" u="none" strike="noStrike" cap="none" dirty="0">
                <a:solidFill>
                  <a:srgbClr val="595959"/>
                </a:solidFill>
                <a:latin typeface="Arial"/>
                <a:ea typeface="Arial"/>
                <a:cs typeface="Arial"/>
                <a:sym typeface="Arial"/>
              </a:rPr>
              <a:t>)</a:t>
            </a:r>
            <a:endParaRPr lang="en" sz="1200" dirty="0">
              <a:solidFill>
                <a:srgbClr val="595959"/>
              </a:solidFill>
            </a:endParaRPr>
          </a:p>
          <a:p>
            <a:pPr algn="just">
              <a:spcBef>
                <a:spcPts val="600"/>
              </a:spcBef>
              <a:spcAft>
                <a:spcPts val="600"/>
              </a:spcAft>
              <a:buSzPts val="1200"/>
            </a:pPr>
            <a:r>
              <a:rPr lang="es-ES" sz="1200" dirty="0">
                <a:solidFill>
                  <a:srgbClr val="595959"/>
                </a:solidFill>
              </a:rPr>
              <a:t>5</a:t>
            </a:r>
            <a:r>
              <a:rPr lang="es-ES" sz="1200" b="0" i="0" u="none" strike="noStrike" cap="none" dirty="0">
                <a:solidFill>
                  <a:srgbClr val="595959"/>
                </a:solidFill>
                <a:latin typeface="Arial"/>
                <a:ea typeface="Arial"/>
                <a:cs typeface="Arial"/>
                <a:sym typeface="Arial"/>
              </a:rPr>
              <a:t>) Salida </a:t>
            </a:r>
            <a:r>
              <a:rPr lang="es-ES" sz="1200" dirty="0">
                <a:solidFill>
                  <a:srgbClr val="595959"/>
                </a:solidFill>
              </a:rPr>
              <a:t>de</a:t>
            </a:r>
            <a:r>
              <a:rPr lang="es-ES" sz="1200" b="0" i="0" u="none" strike="noStrike" cap="none" dirty="0">
                <a:solidFill>
                  <a:srgbClr val="595959"/>
                </a:solidFill>
                <a:latin typeface="Arial"/>
                <a:ea typeface="Arial"/>
                <a:cs typeface="Arial"/>
                <a:sym typeface="Arial"/>
              </a:rPr>
              <a:t>l modelo: Fecha estimada de aprobación de la orden</a:t>
            </a:r>
          </a:p>
          <a:p>
            <a:pPr algn="just">
              <a:spcBef>
                <a:spcPts val="600"/>
              </a:spcBef>
              <a:spcAft>
                <a:spcPts val="600"/>
              </a:spcAft>
              <a:buSzPts val="1200"/>
            </a:pPr>
            <a:r>
              <a:rPr lang="es-ES" sz="1200" dirty="0">
                <a:solidFill>
                  <a:srgbClr val="595959"/>
                </a:solidFill>
              </a:rPr>
              <a:t>6) Resultado del tiempo estimado para el usuario</a:t>
            </a:r>
            <a:endParaRPr lang="es-ES" sz="1200" b="0" i="0" u="none" strike="noStrike" cap="none" dirty="0">
              <a:solidFill>
                <a:srgbClr val="595959"/>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200"/>
              <a:buFont typeface="Arial"/>
              <a:buNone/>
            </a:pPr>
            <a:endParaRPr lang="en" sz="1200" b="0" i="0" u="none" strike="noStrike" cap="none" dirty="0">
              <a:solidFill>
                <a:srgbClr val="595959"/>
              </a:solidFill>
              <a:latin typeface="Arial"/>
              <a:ea typeface="Arial"/>
              <a:cs typeface="Arial"/>
              <a:sym typeface="Arial"/>
            </a:endParaRPr>
          </a:p>
        </p:txBody>
      </p:sp>
      <p:pic>
        <p:nvPicPr>
          <p:cNvPr id="3" name="Imagen 2">
            <a:extLst>
              <a:ext uri="{FF2B5EF4-FFF2-40B4-BE49-F238E27FC236}">
                <a16:creationId xmlns:a16="http://schemas.microsoft.com/office/drawing/2014/main" id="{111AE340-65B7-4DCC-B5AD-F9BF87B688D9}"/>
              </a:ext>
            </a:extLst>
          </p:cNvPr>
          <p:cNvPicPr>
            <a:picLocks noChangeAspect="1"/>
          </p:cNvPicPr>
          <p:nvPr/>
        </p:nvPicPr>
        <p:blipFill>
          <a:blip r:embed="rId4"/>
          <a:stretch>
            <a:fillRect/>
          </a:stretch>
        </p:blipFill>
        <p:spPr>
          <a:xfrm>
            <a:off x="3543301" y="2297724"/>
            <a:ext cx="5500666" cy="1465618"/>
          </a:xfrm>
          <a:prstGeom prst="rect">
            <a:avLst/>
          </a:prstGeom>
        </p:spPr>
      </p:pic>
    </p:spTree>
    <p:extLst>
      <p:ext uri="{BB962C8B-B14F-4D97-AF65-F5344CB8AC3E}">
        <p14:creationId xmlns:p14="http://schemas.microsoft.com/office/powerpoint/2010/main" val="101263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700" y="159575"/>
            <a:ext cx="60147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Evaluación general de modelos</a:t>
            </a:r>
            <a:endParaRPr sz="2600" b="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7" name="Imagen 6">
            <a:extLst>
              <a:ext uri="{FF2B5EF4-FFF2-40B4-BE49-F238E27FC236}">
                <a16:creationId xmlns:a16="http://schemas.microsoft.com/office/drawing/2014/main" id="{182BB2B9-49A5-489E-A54B-24DCAE7EBBAB}"/>
              </a:ext>
            </a:extLst>
          </p:cNvPr>
          <p:cNvPicPr>
            <a:picLocks noChangeAspect="1"/>
          </p:cNvPicPr>
          <p:nvPr/>
        </p:nvPicPr>
        <p:blipFill>
          <a:blip r:embed="rId4"/>
          <a:stretch>
            <a:fillRect/>
          </a:stretch>
        </p:blipFill>
        <p:spPr>
          <a:xfrm>
            <a:off x="1874557" y="744320"/>
            <a:ext cx="5039996" cy="4178049"/>
          </a:xfrm>
          <a:prstGeom prst="rect">
            <a:avLst/>
          </a:prstGeom>
        </p:spPr>
      </p:pic>
    </p:spTree>
    <p:extLst>
      <p:ext uri="{BB962C8B-B14F-4D97-AF65-F5344CB8AC3E}">
        <p14:creationId xmlns:p14="http://schemas.microsoft.com/office/powerpoint/2010/main" val="121123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311699" y="159575"/>
            <a:ext cx="6593365"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Validación cruzada del modelo</a:t>
            </a:r>
          </a:p>
          <a:p>
            <a:pPr marL="0" lvl="0" indent="0" algn="l" rtl="0">
              <a:spcBef>
                <a:spcPts val="0"/>
              </a:spcBef>
              <a:spcAft>
                <a:spcPts val="0"/>
              </a:spcAft>
              <a:buNone/>
            </a:pPr>
            <a:r>
              <a:rPr lang="es-ES" sz="2600" b="1" dirty="0">
                <a:solidFill>
                  <a:srgbClr val="263169"/>
                </a:solidFill>
                <a:latin typeface="Open Sans"/>
                <a:ea typeface="Open Sans"/>
                <a:cs typeface="Open Sans"/>
                <a:sym typeface="Open Sans"/>
              </a:rPr>
              <a:t>(</a:t>
            </a:r>
            <a:r>
              <a:rPr lang="es-ES" sz="2600" b="1" i="1" dirty="0">
                <a:solidFill>
                  <a:srgbClr val="263169"/>
                </a:solidFill>
                <a:latin typeface="Open Sans"/>
                <a:ea typeface="Open Sans"/>
                <a:cs typeface="Open Sans"/>
                <a:sym typeface="Open Sans"/>
              </a:rPr>
              <a:t>Cross </a:t>
            </a:r>
            <a:r>
              <a:rPr lang="es-ES" sz="2600" b="1" i="1" dirty="0" err="1">
                <a:solidFill>
                  <a:srgbClr val="263169"/>
                </a:solidFill>
                <a:latin typeface="Open Sans"/>
                <a:ea typeface="Open Sans"/>
                <a:cs typeface="Open Sans"/>
                <a:sym typeface="Open Sans"/>
              </a:rPr>
              <a:t>validation</a:t>
            </a:r>
            <a:r>
              <a:rPr lang="es-ES" sz="2600" b="1" dirty="0">
                <a:solidFill>
                  <a:srgbClr val="263169"/>
                </a:solidFill>
                <a:latin typeface="Open Sans"/>
                <a:ea typeface="Open Sans"/>
                <a:cs typeface="Open Sans"/>
                <a:sym typeface="Open Sans"/>
              </a:rPr>
              <a:t>) </a:t>
            </a:r>
            <a:r>
              <a:rPr lang="en" sz="2600" b="1" i="1" dirty="0">
                <a:solidFill>
                  <a:srgbClr val="263169"/>
                </a:solidFill>
                <a:latin typeface="Open Sans"/>
                <a:ea typeface="Open Sans"/>
                <a:cs typeface="Open Sans"/>
              </a:rPr>
              <a:t>Extra trees regressor </a:t>
            </a:r>
            <a:endParaRPr sz="2600" b="1" i="1" dirty="0">
              <a:solidFill>
                <a:srgbClr val="263169"/>
              </a:solidFill>
              <a:latin typeface="Open Sans"/>
              <a:ea typeface="Open Sans"/>
              <a:cs typeface="Open Sans"/>
              <a:sym typeface="Open Sans"/>
            </a:endParaRPr>
          </a:p>
        </p:txBody>
      </p:sp>
      <p:sp>
        <p:nvSpPr>
          <p:cNvPr id="125" name="Google Shape;125;p20"/>
          <p:cNvSpPr/>
          <p:nvPr/>
        </p:nvSpPr>
        <p:spPr>
          <a:xfrm>
            <a:off x="-101850" y="5060175"/>
            <a:ext cx="9347700" cy="83400"/>
          </a:xfrm>
          <a:prstGeom prst="rect">
            <a:avLst/>
          </a:prstGeom>
          <a:solidFill>
            <a:srgbClr val="263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0"/>
          <p:cNvPicPr preferRelativeResize="0"/>
          <p:nvPr/>
        </p:nvPicPr>
        <p:blipFill>
          <a:blip r:embed="rId3">
            <a:alphaModFix/>
          </a:blip>
          <a:stretch>
            <a:fillRect/>
          </a:stretch>
        </p:blipFill>
        <p:spPr>
          <a:xfrm>
            <a:off x="7744125" y="165401"/>
            <a:ext cx="1150925" cy="466244"/>
          </a:xfrm>
          <a:prstGeom prst="rect">
            <a:avLst/>
          </a:prstGeom>
          <a:noFill/>
          <a:ln>
            <a:noFill/>
          </a:ln>
        </p:spPr>
      </p:pic>
      <p:pic>
        <p:nvPicPr>
          <p:cNvPr id="3" name="Imagen 2">
            <a:extLst>
              <a:ext uri="{FF2B5EF4-FFF2-40B4-BE49-F238E27FC236}">
                <a16:creationId xmlns:a16="http://schemas.microsoft.com/office/drawing/2014/main" id="{38F2ADAD-F4D6-4E3D-8DE2-C43E3E80BD93}"/>
              </a:ext>
            </a:extLst>
          </p:cNvPr>
          <p:cNvPicPr>
            <a:picLocks noChangeAspect="1"/>
          </p:cNvPicPr>
          <p:nvPr/>
        </p:nvPicPr>
        <p:blipFill>
          <a:blip r:embed="rId4"/>
          <a:stretch>
            <a:fillRect/>
          </a:stretch>
        </p:blipFill>
        <p:spPr>
          <a:xfrm>
            <a:off x="1917326" y="1311545"/>
            <a:ext cx="4462815" cy="3260455"/>
          </a:xfrm>
          <a:prstGeom prst="rect">
            <a:avLst/>
          </a:prstGeom>
        </p:spPr>
      </p:pic>
    </p:spTree>
    <p:extLst>
      <p:ext uri="{BB962C8B-B14F-4D97-AF65-F5344CB8AC3E}">
        <p14:creationId xmlns:p14="http://schemas.microsoft.com/office/powerpoint/2010/main" val="13605925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DB0A07F8A19E5489C52BE7D4FD4E49D" ma:contentTypeVersion="4" ma:contentTypeDescription="Crear nuevo documento." ma:contentTypeScope="" ma:versionID="01c793c73d9d2b1bf5a06a2744bc7653">
  <xsd:schema xmlns:xsd="http://www.w3.org/2001/XMLSchema" xmlns:xs="http://www.w3.org/2001/XMLSchema" xmlns:p="http://schemas.microsoft.com/office/2006/metadata/properties" xmlns:ns2="d941225f-4fb3-4c41-944c-f3ff178ed40a" xmlns:ns3="58bf3ae2-33da-467a-ae99-eb6c7f0c0c1b" targetNamespace="http://schemas.microsoft.com/office/2006/metadata/properties" ma:root="true" ma:fieldsID="d6109a01d6ccc55ce6e9a5d8aa8614b2" ns2:_="" ns3:_="">
    <xsd:import namespace="d941225f-4fb3-4c41-944c-f3ff178ed40a"/>
    <xsd:import namespace="58bf3ae2-33da-467a-ae99-eb6c7f0c0c1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41225f-4fb3-4c41-944c-f3ff178ed4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bf3ae2-33da-467a-ae99-eb6c7f0c0c1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36BF9B-D0E5-407D-B35E-1104B5FCC53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4D605F-A404-4E79-AF93-7B66B0C63E23}">
  <ds:schemaRefs>
    <ds:schemaRef ds:uri="http://schemas.microsoft.com/sharepoint/v3/contenttype/forms"/>
  </ds:schemaRefs>
</ds:datastoreItem>
</file>

<file path=customXml/itemProps3.xml><?xml version="1.0" encoding="utf-8"?>
<ds:datastoreItem xmlns:ds="http://schemas.openxmlformats.org/officeDocument/2006/customXml" ds:itemID="{C638B89E-2B53-4223-8214-A5254430A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41225f-4fb3-4c41-944c-f3ff178ed40a"/>
    <ds:schemaRef ds:uri="58bf3ae2-33da-467a-ae99-eb6c7f0c0c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1731</TotalTime>
  <Words>469</Words>
  <Application>Microsoft Office PowerPoint</Application>
  <PresentationFormat>Presentación en pantalla (16:9)</PresentationFormat>
  <Paragraphs>59</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Helvetica Neue</vt:lpstr>
      <vt:lpstr>Open Sans</vt:lpstr>
      <vt:lpstr>Montserrat</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Laura Catalina Hernandez Posada</cp:lastModifiedBy>
  <cp:revision>16</cp:revision>
  <dcterms:modified xsi:type="dcterms:W3CDTF">2021-11-24T23:54:47Z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0x010100FDB0A07F8A19E5489C52BE7D4FD4E49D</vt:lpwstr>
  </property>
</Properties>
</file>