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64" r:id="rId5"/>
  </p:sldIdLst>
  <p:sldSz cx="9144000" cy="5143500" type="screen16x9"/>
  <p:notesSz cx="6858000" cy="9144000"/>
  <p:embeddedFontLst>
    <p:embeddedFont>
      <p:font typeface="Helvetica Neue"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0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6c66425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6c66425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38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916600" y="1257475"/>
            <a:ext cx="1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191345"/>
                </a:solidFill>
                <a:latin typeface="Open Sans"/>
                <a:ea typeface="Open Sans"/>
                <a:cs typeface="Open Sans"/>
                <a:sym typeface="Open Sans"/>
              </a:rPr>
              <a:t>4P’s</a:t>
            </a:r>
            <a:endParaRPr sz="2600" b="1">
              <a:solidFill>
                <a:srgbClr val="191345"/>
              </a:solidFill>
              <a:latin typeface="Open Sans"/>
              <a:ea typeface="Open Sans"/>
              <a:cs typeface="Open Sans"/>
              <a:sym typeface="Open Sans"/>
            </a:endParaRPr>
          </a:p>
        </p:txBody>
      </p:sp>
      <p:sp>
        <p:nvSpPr>
          <p:cNvPr id="67" name="Google Shape;67;p14"/>
          <p:cNvSpPr/>
          <p:nvPr/>
        </p:nvSpPr>
        <p:spPr>
          <a:xfrm>
            <a:off x="196851" y="885990"/>
            <a:ext cx="8698200" cy="631500"/>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ctr" anchorCtr="0">
            <a:noAutofit/>
          </a:bodyPr>
          <a:lstStyle/>
          <a:p>
            <a:pPr marL="0" lvl="0" indent="0" algn="l" rtl="0">
              <a:spcBef>
                <a:spcPts val="0"/>
              </a:spcBef>
              <a:spcAft>
                <a:spcPts val="400"/>
              </a:spcAft>
              <a:buClr>
                <a:srgbClr val="000000"/>
              </a:buClr>
              <a:buSzPts val="600"/>
              <a:buFont typeface="Arial"/>
              <a:buNone/>
            </a:pPr>
            <a:r>
              <a:rPr lang="en" sz="900" i="1" dirty="0">
                <a:solidFill>
                  <a:srgbClr val="434343"/>
                </a:solidFill>
                <a:latin typeface="Helvetica Neue"/>
                <a:ea typeface="Helvetica Neue"/>
                <a:cs typeface="Helvetica Neue"/>
                <a:sym typeface="Helvetica Neue"/>
              </a:rPr>
              <a:t>Registro de  ventas de la plataforma no esta siendo usado como insumo para toma decisiones, no indica al cliente el tiempo de espera por los productos adquiridos, afectando la experiencia de usuario.</a:t>
            </a:r>
          </a:p>
        </p:txBody>
      </p:sp>
      <p:sp>
        <p:nvSpPr>
          <p:cNvPr id="68" name="Google Shape;68;p14"/>
          <p:cNvSpPr/>
          <p:nvPr/>
        </p:nvSpPr>
        <p:spPr>
          <a:xfrm>
            <a:off x="295654" y="1840747"/>
            <a:ext cx="8487300" cy="1042200"/>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144000" bIns="45700" anchor="t" anchorCtr="0">
            <a:noAutofit/>
          </a:bodyPr>
          <a:lstStyle/>
          <a:p>
            <a:pPr marL="171450" lvl="0" indent="-171450" algn="l" rtl="0">
              <a:spcBef>
                <a:spcPts val="0"/>
              </a:spcBef>
              <a:spcAft>
                <a:spcPts val="400"/>
              </a:spcAft>
              <a:buClr>
                <a:srgbClr val="000000"/>
              </a:buClr>
              <a:buSzPts val="6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Mejorar de servicio al cliente (Tiempo de aprobación –Tiempo de entrega-Cumplimiento de entrega)</a:t>
            </a:r>
          </a:p>
          <a:p>
            <a:pPr marL="171450" lvl="0" indent="-171450" algn="l" rtl="0">
              <a:spcBef>
                <a:spcPts val="0"/>
              </a:spcBef>
              <a:spcAft>
                <a:spcPts val="400"/>
              </a:spcAft>
              <a:buClr>
                <a:srgbClr val="000000"/>
              </a:buClr>
              <a:buSzPts val="600"/>
              <a:buFont typeface="Arial" panose="020B0604020202020204" pitchFamily="34" charset="0"/>
              <a:buChar char="•"/>
            </a:pPr>
            <a:r>
              <a:rPr lang="es-CO" sz="900" dirty="0">
                <a:solidFill>
                  <a:srgbClr val="494949"/>
                </a:solidFill>
                <a:latin typeface="Helvetica Neue"/>
                <a:ea typeface="Helvetica Neue"/>
                <a:cs typeface="Helvetica Neue"/>
                <a:sym typeface="Helvetica Neue"/>
              </a:rPr>
              <a:t>El modelo puede ser una entrada para</a:t>
            </a:r>
            <a:r>
              <a:rPr lang="en" sz="900" dirty="0">
                <a:solidFill>
                  <a:srgbClr val="494949"/>
                </a:solidFill>
                <a:latin typeface="Helvetica Neue"/>
                <a:ea typeface="Helvetica Neue"/>
                <a:cs typeface="Helvetica Neue"/>
                <a:sym typeface="Helvetica Neue"/>
              </a:rPr>
              <a:t> otros modelos de predicción</a:t>
            </a:r>
          </a:p>
          <a:p>
            <a:pPr marL="171450" lvl="0" indent="-171450" algn="l" rtl="0">
              <a:spcBef>
                <a:spcPts val="0"/>
              </a:spcBef>
              <a:spcAft>
                <a:spcPts val="400"/>
              </a:spcAft>
              <a:buClr>
                <a:srgbClr val="000000"/>
              </a:buClr>
              <a:buSzPts val="6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a:p>
            <a:pPr marL="171450" lvl="0" indent="-171450" algn="l" rtl="0">
              <a:spcBef>
                <a:spcPts val="0"/>
              </a:spcBef>
              <a:spcAft>
                <a:spcPts val="400"/>
              </a:spcAft>
              <a:buClr>
                <a:srgbClr val="000000"/>
              </a:buClr>
              <a:buSzPts val="6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p:txBody>
      </p:sp>
      <p:sp>
        <p:nvSpPr>
          <p:cNvPr id="69" name="Google Shape;69;p14"/>
          <p:cNvSpPr txBox="1"/>
          <p:nvPr/>
        </p:nvSpPr>
        <p:spPr>
          <a:xfrm>
            <a:off x="156778" y="744575"/>
            <a:ext cx="9636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a:solidFill>
                  <a:srgbClr val="222222"/>
                </a:solidFill>
                <a:latin typeface="Helvetica Neue"/>
                <a:ea typeface="Helvetica Neue"/>
                <a:cs typeface="Helvetica Neue"/>
                <a:sym typeface="Helvetica Neue"/>
              </a:rPr>
              <a:t>Problem</a:t>
            </a:r>
            <a:endParaRPr sz="1700" b="1" i="0" u="none" strike="noStrike" cap="none">
              <a:solidFill>
                <a:srgbClr val="000000"/>
              </a:solidFill>
              <a:latin typeface="Helvetica Neue"/>
              <a:ea typeface="Helvetica Neue"/>
              <a:cs typeface="Helvetica Neue"/>
              <a:sym typeface="Helvetica Neue"/>
            </a:endParaRPr>
          </a:p>
        </p:txBody>
      </p:sp>
      <p:sp>
        <p:nvSpPr>
          <p:cNvPr id="70" name="Google Shape;70;p14"/>
          <p:cNvSpPr/>
          <p:nvPr/>
        </p:nvSpPr>
        <p:spPr>
          <a:xfrm>
            <a:off x="295654" y="3079635"/>
            <a:ext cx="4052700" cy="1904047"/>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t" anchorCtr="0">
            <a:noAutofit/>
          </a:bodyPr>
          <a:lstStyle/>
          <a:p>
            <a:pPr marL="323850" lvl="0" indent="-171450" algn="l" rtl="0">
              <a:lnSpc>
                <a:spcPct val="150000"/>
              </a:lnSpc>
              <a:spcBef>
                <a:spcPts val="0"/>
              </a:spcBef>
              <a:spcAft>
                <a:spcPts val="0"/>
              </a:spcAft>
              <a:buClr>
                <a:srgbClr val="494949"/>
              </a:buClr>
              <a:buSzPts val="12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Tablero de indicadores</a:t>
            </a:r>
          </a:p>
          <a:p>
            <a:pPr marL="323850" lvl="8" indent="-171450" algn="just">
              <a:lnSpc>
                <a:spcPct val="150000"/>
              </a:lnSpc>
              <a:buClr>
                <a:srgbClr val="494949"/>
              </a:buClr>
              <a:buSzPts val="12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Modelo de Regresión lineal </a:t>
            </a:r>
            <a:r>
              <a:rPr lang="en" sz="900" dirty="0">
                <a:solidFill>
                  <a:srgbClr val="494949"/>
                </a:solidFill>
                <a:latin typeface="Helvetica Neue"/>
                <a:sym typeface="Helvetica Neue"/>
              </a:rPr>
              <a:t>para definir los tiempos de entrega en número de días (</a:t>
            </a:r>
            <a:r>
              <a:rPr lang="es-ES" sz="900" dirty="0">
                <a:solidFill>
                  <a:srgbClr val="494949"/>
                </a:solidFill>
                <a:latin typeface="Helvetica Neue"/>
              </a:rPr>
              <a:t>Tiempo  de orden = Tiempo de aprobación interno + Tiempo de generación de orden</a:t>
            </a:r>
            <a:r>
              <a:rPr lang="en" sz="900" dirty="0">
                <a:solidFill>
                  <a:srgbClr val="494949"/>
                </a:solidFill>
                <a:latin typeface="Helvetica Neue"/>
                <a:sym typeface="Helvetica Neue"/>
              </a:rPr>
              <a:t>)</a:t>
            </a:r>
          </a:p>
          <a:p>
            <a:pPr marL="323850" lvl="0" indent="-171450" algn="l" rtl="0">
              <a:lnSpc>
                <a:spcPct val="150000"/>
              </a:lnSpc>
              <a:spcBef>
                <a:spcPts val="0"/>
              </a:spcBef>
              <a:spcAft>
                <a:spcPts val="0"/>
              </a:spcAft>
              <a:buClr>
                <a:srgbClr val="494949"/>
              </a:buClr>
              <a:buSzPts val="12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a:p>
            <a:pPr marL="152400" lvl="0" algn="l" rtl="0">
              <a:lnSpc>
                <a:spcPct val="150000"/>
              </a:lnSpc>
              <a:spcBef>
                <a:spcPts val="0"/>
              </a:spcBef>
              <a:spcAft>
                <a:spcPts val="0"/>
              </a:spcAft>
              <a:buClr>
                <a:srgbClr val="494949"/>
              </a:buClr>
              <a:buSzPts val="1200"/>
            </a:pPr>
            <a:endParaRPr lang="en" sz="900" dirty="0">
              <a:solidFill>
                <a:srgbClr val="494949"/>
              </a:solidFill>
              <a:latin typeface="Helvetica Neue"/>
              <a:ea typeface="Helvetica Neue"/>
              <a:cs typeface="Helvetica Neue"/>
              <a:sym typeface="Helvetica Neue"/>
            </a:endParaRPr>
          </a:p>
          <a:p>
            <a:pPr marL="457200" lvl="0" indent="-304800" algn="l" rtl="0">
              <a:lnSpc>
                <a:spcPct val="150000"/>
              </a:lnSpc>
              <a:spcBef>
                <a:spcPts val="0"/>
              </a:spcBef>
              <a:spcAft>
                <a:spcPts val="0"/>
              </a:spcAft>
              <a:buClr>
                <a:srgbClr val="494949"/>
              </a:buClr>
              <a:buSzPts val="1200"/>
              <a:buFont typeface="Helvetica Neue"/>
              <a:buChar char="●"/>
            </a:pPr>
            <a:endParaRPr lang="en" sz="900" dirty="0">
              <a:solidFill>
                <a:srgbClr val="494949"/>
              </a:solidFill>
              <a:latin typeface="Helvetica Neue"/>
              <a:ea typeface="Helvetica Neue"/>
              <a:cs typeface="Helvetica Neue"/>
              <a:sym typeface="Helvetica Neue"/>
            </a:endParaRPr>
          </a:p>
        </p:txBody>
      </p:sp>
      <p:sp>
        <p:nvSpPr>
          <p:cNvPr id="71" name="Google Shape;71;p14"/>
          <p:cNvSpPr txBox="1"/>
          <p:nvPr/>
        </p:nvSpPr>
        <p:spPr>
          <a:xfrm>
            <a:off x="156775" y="1644058"/>
            <a:ext cx="9636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a:solidFill>
                  <a:srgbClr val="222222"/>
                </a:solidFill>
                <a:latin typeface="Helvetica Neue"/>
                <a:ea typeface="Helvetica Neue"/>
                <a:cs typeface="Helvetica Neue"/>
                <a:sym typeface="Helvetica Neue"/>
              </a:rPr>
              <a:t>Potential</a:t>
            </a:r>
            <a:endParaRPr sz="1700" b="1" i="0" u="none" strike="noStrike" cap="none">
              <a:solidFill>
                <a:srgbClr val="000000"/>
              </a:solidFill>
              <a:latin typeface="Helvetica Neue"/>
              <a:ea typeface="Helvetica Neue"/>
              <a:cs typeface="Helvetica Neue"/>
              <a:sym typeface="Helvetica Neue"/>
            </a:endParaRPr>
          </a:p>
        </p:txBody>
      </p:sp>
      <p:sp>
        <p:nvSpPr>
          <p:cNvPr id="72" name="Google Shape;72;p14"/>
          <p:cNvSpPr txBox="1"/>
          <p:nvPr/>
        </p:nvSpPr>
        <p:spPr>
          <a:xfrm>
            <a:off x="150572" y="2915239"/>
            <a:ext cx="8751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dirty="0">
                <a:solidFill>
                  <a:srgbClr val="222222"/>
                </a:solidFill>
                <a:latin typeface="Helvetica Neue"/>
                <a:ea typeface="Helvetica Neue"/>
                <a:cs typeface="Helvetica Neue"/>
                <a:sym typeface="Helvetica Neue"/>
              </a:rPr>
              <a:t>Product</a:t>
            </a:r>
            <a:endParaRPr sz="1700" b="1" i="0" u="none" strike="noStrike" cap="none" dirty="0">
              <a:solidFill>
                <a:srgbClr val="000000"/>
              </a:solidFill>
              <a:latin typeface="Helvetica Neue"/>
              <a:ea typeface="Helvetica Neue"/>
              <a:cs typeface="Helvetica Neue"/>
              <a:sym typeface="Helvetica Neue"/>
            </a:endParaRPr>
          </a:p>
        </p:txBody>
      </p:sp>
      <p:sp>
        <p:nvSpPr>
          <p:cNvPr id="73" name="Google Shape;73;p14"/>
          <p:cNvSpPr/>
          <p:nvPr/>
        </p:nvSpPr>
        <p:spPr>
          <a:xfrm>
            <a:off x="4506038" y="3059343"/>
            <a:ext cx="4277100" cy="1924340"/>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t" anchorCtr="0">
            <a:noAutofit/>
          </a:bodyPr>
          <a:lstStyle/>
          <a:p>
            <a:pPr marL="228600" lvl="0" indent="-171450" algn="l" rtl="0">
              <a:lnSpc>
                <a:spcPct val="150000"/>
              </a:lnSpc>
              <a:spcBef>
                <a:spcPts val="0"/>
              </a:spcBef>
              <a:spcAft>
                <a:spcPts val="0"/>
              </a:spcAft>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Limpieza de datos</a:t>
            </a:r>
          </a:p>
          <a:p>
            <a:pPr marL="228600" lvl="0" indent="-171450" algn="just" rtl="0">
              <a:lnSpc>
                <a:spcPct val="150000"/>
              </a:lnSpc>
              <a:spcBef>
                <a:spcPts val="0"/>
              </a:spcBef>
              <a:spcAft>
                <a:spcPts val="0"/>
              </a:spcAft>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Análisis exploratorio de datos –EDA-</a:t>
            </a:r>
          </a:p>
          <a:p>
            <a:pPr marL="228600" lvl="0" indent="-171450" algn="just" rtl="0">
              <a:lnSpc>
                <a:spcPct val="150000"/>
              </a:lnSpc>
              <a:spcBef>
                <a:spcPts val="0"/>
              </a:spcBef>
              <a:spcAft>
                <a:spcPts val="0"/>
              </a:spcAft>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Minimo Producto Viable –MPV-</a:t>
            </a:r>
          </a:p>
          <a:p>
            <a:pPr marL="57150" lvl="0" algn="just" rtl="0">
              <a:lnSpc>
                <a:spcPct val="150000"/>
              </a:lnSpc>
              <a:spcBef>
                <a:spcPts val="0"/>
              </a:spcBef>
              <a:spcAft>
                <a:spcPts val="0"/>
              </a:spcAft>
              <a:buClr>
                <a:srgbClr val="494949"/>
              </a:buClr>
              <a:buSzPts val="900"/>
            </a:pPr>
            <a:r>
              <a:rPr lang="en" sz="900" dirty="0">
                <a:solidFill>
                  <a:srgbClr val="494949"/>
                </a:solidFill>
                <a:latin typeface="Helvetica Neue"/>
                <a:ea typeface="Helvetica Neue"/>
                <a:cs typeface="Helvetica Neue"/>
                <a:sym typeface="Helvetica Neue"/>
              </a:rPr>
              <a:t>MVP1: Creación de modelo (número de días para aprobación de un pedido)</a:t>
            </a:r>
          </a:p>
          <a:p>
            <a:pPr marL="57150"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MVP2: Creación de modelo (número de días para procesamiento de la orden por parte del proveedor)</a:t>
            </a:r>
          </a:p>
          <a:p>
            <a:pPr marL="228600" lvl="0" indent="-171450" algn="l" rtl="0">
              <a:lnSpc>
                <a:spcPct val="150000"/>
              </a:lnSpc>
              <a:spcBef>
                <a:spcPts val="0"/>
              </a:spcBef>
              <a:spcAft>
                <a:spcPts val="0"/>
              </a:spcAft>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Creación de tableros:</a:t>
            </a:r>
          </a:p>
          <a:p>
            <a:pPr marL="57150" lvl="0" algn="l" rtl="0">
              <a:lnSpc>
                <a:spcPct val="150000"/>
              </a:lnSpc>
              <a:spcBef>
                <a:spcPts val="0"/>
              </a:spcBef>
              <a:spcAft>
                <a:spcPts val="0"/>
              </a:spcAft>
              <a:buClr>
                <a:srgbClr val="494949"/>
              </a:buClr>
              <a:buSzPts val="900"/>
            </a:pPr>
            <a:r>
              <a:rPr lang="en" sz="900" dirty="0">
                <a:solidFill>
                  <a:srgbClr val="494949"/>
                </a:solidFill>
                <a:latin typeface="Helvetica Neue"/>
                <a:ea typeface="Helvetica Neue"/>
                <a:cs typeface="Helvetica Neue"/>
                <a:sym typeface="Helvetica Neue"/>
              </a:rPr>
              <a:t>Indicadores </a:t>
            </a:r>
            <a:r>
              <a:rPr lang="en" sz="900" dirty="0">
                <a:solidFill>
                  <a:srgbClr val="494949"/>
                </a:solidFill>
                <a:highlight>
                  <a:srgbClr val="FFFF00"/>
                </a:highlight>
                <a:latin typeface="Helvetica Neue"/>
                <a:ea typeface="Helvetica Neue"/>
                <a:cs typeface="Helvetica Neue"/>
                <a:sym typeface="Helvetica Neue"/>
              </a:rPr>
              <a:t>SLA</a:t>
            </a:r>
            <a:r>
              <a:rPr lang="en" sz="900" dirty="0">
                <a:solidFill>
                  <a:srgbClr val="494949"/>
                </a:solidFill>
                <a:latin typeface="Helvetica Neue"/>
                <a:ea typeface="Helvetica Neue"/>
                <a:cs typeface="Helvetica Neue"/>
                <a:sym typeface="Helvetica Neue"/>
              </a:rPr>
              <a:t>: número de días estimado de entrega vs día de entrega</a:t>
            </a:r>
          </a:p>
          <a:p>
            <a:pPr marL="228600" lvl="0" indent="-171450" algn="l" rtl="0">
              <a:lnSpc>
                <a:spcPct val="150000"/>
              </a:lnSpc>
              <a:spcBef>
                <a:spcPts val="0"/>
              </a:spcBef>
              <a:spcAft>
                <a:spcPts val="0"/>
              </a:spcAft>
              <a:buClr>
                <a:srgbClr val="494949"/>
              </a:buClr>
              <a:buSzPts val="900"/>
              <a:buFont typeface="Helvetica Neue"/>
              <a:buChar char="●"/>
            </a:pPr>
            <a:endParaRPr lang="en" sz="900" dirty="0">
              <a:solidFill>
                <a:srgbClr val="494949"/>
              </a:solidFill>
              <a:latin typeface="Helvetica Neue"/>
              <a:ea typeface="Helvetica Neue"/>
              <a:cs typeface="Helvetica Neue"/>
              <a:sym typeface="Helvetica Neue"/>
            </a:endParaRPr>
          </a:p>
        </p:txBody>
      </p:sp>
      <p:sp>
        <p:nvSpPr>
          <p:cNvPr id="74" name="Google Shape;74;p14"/>
          <p:cNvSpPr txBox="1"/>
          <p:nvPr/>
        </p:nvSpPr>
        <p:spPr>
          <a:xfrm>
            <a:off x="4399306" y="2905998"/>
            <a:ext cx="1281954" cy="272592"/>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dirty="0">
                <a:solidFill>
                  <a:srgbClr val="222222"/>
                </a:solidFill>
                <a:latin typeface="Helvetica Neue"/>
                <a:ea typeface="Helvetica Neue"/>
                <a:cs typeface="Helvetica Neue"/>
                <a:sym typeface="Helvetica Neue"/>
              </a:rPr>
              <a:t>Proposal</a:t>
            </a:r>
            <a:endParaRPr sz="1700" b="1" i="0" u="none" strike="noStrike" cap="none" dirty="0">
              <a:solidFill>
                <a:srgbClr val="000000"/>
              </a:solidFill>
              <a:latin typeface="Helvetica Neue"/>
              <a:ea typeface="Helvetica Neue"/>
              <a:cs typeface="Helvetica Neue"/>
              <a:sym typeface="Helvetica Neue"/>
            </a:endParaRPr>
          </a:p>
        </p:txBody>
      </p:sp>
      <p:sp>
        <p:nvSpPr>
          <p:cNvPr id="75" name="Google Shape;75;p14"/>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14"/>
          <p:cNvPicPr preferRelativeResize="0"/>
          <p:nvPr/>
        </p:nvPicPr>
        <p:blipFill>
          <a:blip r:embed="rId3">
            <a:alphaModFix/>
          </a:blip>
          <a:stretch>
            <a:fillRect/>
          </a:stretch>
        </p:blipFill>
        <p:spPr>
          <a:xfrm>
            <a:off x="7744125" y="165401"/>
            <a:ext cx="1150925" cy="466244"/>
          </a:xfrm>
          <a:prstGeom prst="rect">
            <a:avLst/>
          </a:prstGeom>
          <a:noFill/>
          <a:ln>
            <a:noFill/>
          </a:ln>
        </p:spPr>
      </p:pic>
    </p:spTree>
    <p:extLst>
      <p:ext uri="{BB962C8B-B14F-4D97-AF65-F5344CB8AC3E}">
        <p14:creationId xmlns:p14="http://schemas.microsoft.com/office/powerpoint/2010/main" val="5582492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DB0A07F8A19E5489C52BE7D4FD4E49D" ma:contentTypeVersion="4" ma:contentTypeDescription="Crear nuevo documento." ma:contentTypeScope="" ma:versionID="01c793c73d9d2b1bf5a06a2744bc7653">
  <xsd:schema xmlns:xsd="http://www.w3.org/2001/XMLSchema" xmlns:xs="http://www.w3.org/2001/XMLSchema" xmlns:p="http://schemas.microsoft.com/office/2006/metadata/properties" xmlns:ns2="d941225f-4fb3-4c41-944c-f3ff178ed40a" xmlns:ns3="58bf3ae2-33da-467a-ae99-eb6c7f0c0c1b" targetNamespace="http://schemas.microsoft.com/office/2006/metadata/properties" ma:root="true" ma:fieldsID="d6109a01d6ccc55ce6e9a5d8aa8614b2" ns2:_="" ns3:_="">
    <xsd:import namespace="d941225f-4fb3-4c41-944c-f3ff178ed40a"/>
    <xsd:import namespace="58bf3ae2-33da-467a-ae99-eb6c7f0c0c1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41225f-4fb3-4c41-944c-f3ff178ed4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bf3ae2-33da-467a-ae99-eb6c7f0c0c1b"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36BF9B-D0E5-407D-B35E-1104B5FCC53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638B89E-2B53-4223-8214-A5254430AA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41225f-4fb3-4c41-944c-f3ff178ed40a"/>
    <ds:schemaRef ds:uri="58bf3ae2-33da-467a-ae99-eb6c7f0c0c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4D605F-A404-4E79-AF93-7B66B0C63E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212</TotalTime>
  <Words>165</Words>
  <Application>Microsoft Office PowerPoint</Application>
  <PresentationFormat>Presentación en pantalla (16:9)</PresentationFormat>
  <Paragraphs>18</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Open Sans</vt:lpstr>
      <vt:lpstr>Montserrat</vt:lpstr>
      <vt:lpstr>Helvetica Neue</vt:lpstr>
      <vt:lpstr>Simple Light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Laura Catalina Hernandez Posada</cp:lastModifiedBy>
  <cp:revision>7</cp:revision>
  <dcterms:modified xsi:type="dcterms:W3CDTF">2021-11-20T16:04:02Z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0x010100FDB0A07F8A19E5489C52BE7D4FD4E49D</vt:lpwstr>
  </property>
</Properties>
</file>