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1"/>
  </p:notesMasterIdLst>
  <p:sldIdLst>
    <p:sldId id="256" r:id="rId2"/>
    <p:sldId id="262" r:id="rId3"/>
    <p:sldId id="299" r:id="rId4"/>
    <p:sldId id="268" r:id="rId5"/>
    <p:sldId id="269" r:id="rId6"/>
    <p:sldId id="270" r:id="rId7"/>
    <p:sldId id="300" r:id="rId8"/>
    <p:sldId id="295" r:id="rId9"/>
    <p:sldId id="296" r:id="rId10"/>
    <p:sldId id="301" r:id="rId11"/>
    <p:sldId id="298" r:id="rId12"/>
    <p:sldId id="286" r:id="rId13"/>
    <p:sldId id="288" r:id="rId14"/>
    <p:sldId id="289" r:id="rId15"/>
    <p:sldId id="290" r:id="rId16"/>
    <p:sldId id="292" r:id="rId17"/>
    <p:sldId id="291" r:id="rId18"/>
    <p:sldId id="293" r:id="rId19"/>
    <p:sldId id="260"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5748"/>
  </p:normalViewPr>
  <p:slideViewPr>
    <p:cSldViewPr snapToGrid="0">
      <p:cViewPr varScale="1">
        <p:scale>
          <a:sx n="104" d="100"/>
          <a:sy n="104" d="100"/>
        </p:scale>
        <p:origin x="39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E6723-4834-46A3-BD45-EC1A151A7397}" type="datetimeFigureOut">
              <a:rPr lang="es-CO" smtClean="0"/>
              <a:t>9/12/2021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4C9CE-6AB5-4DA4-984E-D0AF02186075}" type="slidenum">
              <a:rPr lang="es-CO" smtClean="0"/>
              <a:t>‹Nº›</a:t>
            </a:fld>
            <a:endParaRPr lang="es-CO"/>
          </a:p>
        </p:txBody>
      </p:sp>
    </p:spTree>
    <p:extLst>
      <p:ext uri="{BB962C8B-B14F-4D97-AF65-F5344CB8AC3E}">
        <p14:creationId xmlns:p14="http://schemas.microsoft.com/office/powerpoint/2010/main" val="61676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10BABE6B-39FE-4FBE-BDC3-16719AE4B46D}" type="datetimeFigureOut">
              <a:rPr lang="es-CO" smtClean="0"/>
              <a:t>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102171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0BABE6B-39FE-4FBE-BDC3-16719AE4B46D}" type="datetimeFigureOut">
              <a:rPr lang="es-CO" smtClean="0"/>
              <a:t>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120893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0BABE6B-39FE-4FBE-BDC3-16719AE4B46D}" type="datetimeFigureOut">
              <a:rPr lang="es-CO" smtClean="0"/>
              <a:t>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398228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0BABE6B-39FE-4FBE-BDC3-16719AE4B46D}" type="datetimeFigureOut">
              <a:rPr lang="es-CO" smtClean="0"/>
              <a:t>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153547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0BABE6B-39FE-4FBE-BDC3-16719AE4B46D}" type="datetimeFigureOut">
              <a:rPr lang="es-CO" smtClean="0"/>
              <a:t>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155084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10BABE6B-39FE-4FBE-BDC3-16719AE4B46D}" type="datetimeFigureOut">
              <a:rPr lang="es-CO" smtClean="0"/>
              <a:t>9/12/2021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53266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10BABE6B-39FE-4FBE-BDC3-16719AE4B46D}" type="datetimeFigureOut">
              <a:rPr lang="es-CO" smtClean="0"/>
              <a:t>9/12/2021</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243344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0BABE6B-39FE-4FBE-BDC3-16719AE4B46D}" type="datetimeFigureOut">
              <a:rPr lang="es-CO" smtClean="0"/>
              <a:t>9/12/2021</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14597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0BABE6B-39FE-4FBE-BDC3-16719AE4B46D}" type="datetimeFigureOut">
              <a:rPr lang="es-CO" smtClean="0"/>
              <a:t>9/12/2021</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399056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0BABE6B-39FE-4FBE-BDC3-16719AE4B46D}" type="datetimeFigureOut">
              <a:rPr lang="es-CO" smtClean="0"/>
              <a:t>9/12/2021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349499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0BABE6B-39FE-4FBE-BDC3-16719AE4B46D}" type="datetimeFigureOut">
              <a:rPr lang="es-CO" smtClean="0"/>
              <a:t>9/12/2021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DBAB198-F9DB-4C13-9340-9360C11B06EE}" type="slidenum">
              <a:rPr lang="es-CO" smtClean="0"/>
              <a:t>‹Nº›</a:t>
            </a:fld>
            <a:endParaRPr lang="es-CO"/>
          </a:p>
        </p:txBody>
      </p:sp>
    </p:spTree>
    <p:extLst>
      <p:ext uri="{BB962C8B-B14F-4D97-AF65-F5344CB8AC3E}">
        <p14:creationId xmlns:p14="http://schemas.microsoft.com/office/powerpoint/2010/main" val="149744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ABE6B-39FE-4FBE-BDC3-16719AE4B46D}" type="datetimeFigureOut">
              <a:rPr lang="es-CO" smtClean="0"/>
              <a:t>9/12/2021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AB198-F9DB-4C13-9340-9360C11B06EE}" type="slidenum">
              <a:rPr lang="es-CO" smtClean="0"/>
              <a:t>‹Nº›</a:t>
            </a:fld>
            <a:endParaRPr lang="es-CO"/>
          </a:p>
        </p:txBody>
      </p:sp>
    </p:spTree>
    <p:extLst>
      <p:ext uri="{BB962C8B-B14F-4D97-AF65-F5344CB8AC3E}">
        <p14:creationId xmlns:p14="http://schemas.microsoft.com/office/powerpoint/2010/main" val="3748055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33006" y="526232"/>
            <a:ext cx="9144000" cy="2387600"/>
          </a:xfrm>
        </p:spPr>
        <p:txBody>
          <a:bodyPr/>
          <a:lstStyle/>
          <a:p>
            <a:endParaRPr lang="es-CO" dirty="0"/>
          </a:p>
        </p:txBody>
      </p:sp>
      <p:sp>
        <p:nvSpPr>
          <p:cNvPr id="3" name="Subtítulo 2"/>
          <p:cNvSpPr>
            <a:spLocks noGrp="1"/>
          </p:cNvSpPr>
          <p:nvPr>
            <p:ph type="subTitle" idx="1"/>
          </p:nvPr>
        </p:nvSpPr>
        <p:spPr>
          <a:xfrm>
            <a:off x="1733006" y="2913832"/>
            <a:ext cx="9144000" cy="1655762"/>
          </a:xfrm>
        </p:spPr>
        <p:txBody>
          <a:bodyPr/>
          <a:lstStyle/>
          <a:p>
            <a:endParaRPr lang="es-CO" dirty="0"/>
          </a:p>
        </p:txBody>
      </p:sp>
      <p:pic>
        <p:nvPicPr>
          <p:cNvPr id="12" name="Imagen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2" y="0"/>
            <a:ext cx="12209312" cy="5156360"/>
          </a:xfrm>
          <a:prstGeom prst="rect">
            <a:avLst/>
          </a:prstGeom>
        </p:spPr>
      </p:pic>
      <p:pic>
        <p:nvPicPr>
          <p:cNvPr id="13" name="Imagen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4" name="Imagen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3104468"/>
            <a:ext cx="12192000" cy="3610708"/>
          </a:xfrm>
          <a:prstGeom prst="rect">
            <a:avLst/>
          </a:prstGeom>
        </p:spPr>
      </p:pic>
      <p:pic>
        <p:nvPicPr>
          <p:cNvPr id="15" name="Imagen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32579" y="1232494"/>
            <a:ext cx="7126842" cy="2420322"/>
          </a:xfrm>
          <a:prstGeom prst="rect">
            <a:avLst/>
          </a:prstGeom>
        </p:spPr>
      </p:pic>
    </p:spTree>
    <p:extLst>
      <p:ext uri="{BB962C8B-B14F-4D97-AF65-F5344CB8AC3E}">
        <p14:creationId xmlns:p14="http://schemas.microsoft.com/office/powerpoint/2010/main" val="83377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Modelo 2 – Número de días para aprobación</a:t>
            </a:r>
            <a:endParaRPr lang="es-CO" sz="4000" b="1" dirty="0">
              <a:solidFill>
                <a:schemeClr val="accent1">
                  <a:lumMod val="75000"/>
                </a:schemeClr>
              </a:solidFill>
              <a:latin typeface="+mn-lt"/>
              <a:ea typeface="+mn-ea"/>
              <a:cs typeface="+mn-cs"/>
            </a:endParaRPr>
          </a:p>
        </p:txBody>
      </p:sp>
      <p:pic>
        <p:nvPicPr>
          <p:cNvPr id="3" name="Imagen 2">
            <a:extLst>
              <a:ext uri="{FF2B5EF4-FFF2-40B4-BE49-F238E27FC236}">
                <a16:creationId xmlns:a16="http://schemas.microsoft.com/office/drawing/2014/main" id="{0368E5A9-2EA7-4A91-9D1A-CD397099AB34}"/>
              </a:ext>
            </a:extLst>
          </p:cNvPr>
          <p:cNvPicPr>
            <a:picLocks noChangeAspect="1"/>
          </p:cNvPicPr>
          <p:nvPr/>
        </p:nvPicPr>
        <p:blipFill>
          <a:blip r:embed="rId4"/>
          <a:stretch>
            <a:fillRect/>
          </a:stretch>
        </p:blipFill>
        <p:spPr>
          <a:xfrm>
            <a:off x="4039513" y="1108363"/>
            <a:ext cx="5065200" cy="3610709"/>
          </a:xfrm>
          <a:prstGeom prst="rect">
            <a:avLst/>
          </a:prstGeom>
        </p:spPr>
      </p:pic>
    </p:spTree>
    <p:extLst>
      <p:ext uri="{BB962C8B-B14F-4D97-AF65-F5344CB8AC3E}">
        <p14:creationId xmlns:p14="http://schemas.microsoft.com/office/powerpoint/2010/main" val="22517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Modelo 3 – Número de días para entrega</a:t>
            </a:r>
            <a:endParaRPr lang="es-CO" sz="4000" b="1" dirty="0">
              <a:solidFill>
                <a:schemeClr val="accent1">
                  <a:lumMod val="75000"/>
                </a:schemeClr>
              </a:solidFill>
              <a:latin typeface="+mn-lt"/>
              <a:ea typeface="+mn-ea"/>
              <a:cs typeface="+mn-cs"/>
            </a:endParaRPr>
          </a:p>
        </p:txBody>
      </p:sp>
      <p:pic>
        <p:nvPicPr>
          <p:cNvPr id="3" name="Imagen 2">
            <a:extLst>
              <a:ext uri="{FF2B5EF4-FFF2-40B4-BE49-F238E27FC236}">
                <a16:creationId xmlns:a16="http://schemas.microsoft.com/office/drawing/2014/main" id="{D6A57054-9ECA-4404-B003-7B9C1D9BF979}"/>
              </a:ext>
            </a:extLst>
          </p:cNvPr>
          <p:cNvPicPr>
            <a:picLocks noChangeAspect="1"/>
          </p:cNvPicPr>
          <p:nvPr/>
        </p:nvPicPr>
        <p:blipFill>
          <a:blip r:embed="rId4"/>
          <a:stretch>
            <a:fillRect/>
          </a:stretch>
        </p:blipFill>
        <p:spPr>
          <a:xfrm>
            <a:off x="3874799" y="1533237"/>
            <a:ext cx="5684838" cy="2947223"/>
          </a:xfrm>
          <a:prstGeom prst="rect">
            <a:avLst/>
          </a:prstGeom>
        </p:spPr>
      </p:pic>
    </p:spTree>
    <p:extLst>
      <p:ext uri="{BB962C8B-B14F-4D97-AF65-F5344CB8AC3E}">
        <p14:creationId xmlns:p14="http://schemas.microsoft.com/office/powerpoint/2010/main" val="123449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Aplicación</a:t>
            </a:r>
            <a:endParaRPr lang="es-CO" sz="4000" b="1" dirty="0">
              <a:solidFill>
                <a:schemeClr val="accent1">
                  <a:lumMod val="75000"/>
                </a:schemeClr>
              </a:solidFill>
              <a:latin typeface="+mn-lt"/>
              <a:ea typeface="+mn-ea"/>
              <a:cs typeface="+mn-cs"/>
            </a:endParaRPr>
          </a:p>
        </p:txBody>
      </p:sp>
      <p:pic>
        <p:nvPicPr>
          <p:cNvPr id="12" name="Imagen 11">
            <a:extLst>
              <a:ext uri="{FF2B5EF4-FFF2-40B4-BE49-F238E27FC236}">
                <a16:creationId xmlns:a16="http://schemas.microsoft.com/office/drawing/2014/main" id="{AF1D4068-2605-43D5-ADE0-E72D52D2DAA8}"/>
              </a:ext>
            </a:extLst>
          </p:cNvPr>
          <p:cNvPicPr>
            <a:picLocks noChangeAspect="1"/>
          </p:cNvPicPr>
          <p:nvPr/>
        </p:nvPicPr>
        <p:blipFill>
          <a:blip r:embed="rId4"/>
          <a:stretch>
            <a:fillRect/>
          </a:stretch>
        </p:blipFill>
        <p:spPr>
          <a:xfrm>
            <a:off x="2913991" y="960581"/>
            <a:ext cx="6091464" cy="4372554"/>
          </a:xfrm>
          <a:prstGeom prst="rect">
            <a:avLst/>
          </a:prstGeom>
        </p:spPr>
      </p:pic>
    </p:spTree>
    <p:extLst>
      <p:ext uri="{BB962C8B-B14F-4D97-AF65-F5344CB8AC3E}">
        <p14:creationId xmlns:p14="http://schemas.microsoft.com/office/powerpoint/2010/main" val="301467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Aplicación</a:t>
            </a:r>
            <a:endParaRPr lang="es-CO" sz="4000" b="1" dirty="0">
              <a:solidFill>
                <a:schemeClr val="accent1">
                  <a:lumMod val="75000"/>
                </a:schemeClr>
              </a:solidFill>
              <a:latin typeface="+mn-lt"/>
              <a:ea typeface="+mn-ea"/>
              <a:cs typeface="+mn-cs"/>
            </a:endParaRPr>
          </a:p>
        </p:txBody>
      </p:sp>
      <p:pic>
        <p:nvPicPr>
          <p:cNvPr id="6" name="Imagen 5">
            <a:extLst>
              <a:ext uri="{FF2B5EF4-FFF2-40B4-BE49-F238E27FC236}">
                <a16:creationId xmlns:a16="http://schemas.microsoft.com/office/drawing/2014/main" id="{72CDB612-6154-4937-9F1D-0C7729762124}"/>
              </a:ext>
            </a:extLst>
          </p:cNvPr>
          <p:cNvPicPr>
            <a:picLocks noChangeAspect="1"/>
          </p:cNvPicPr>
          <p:nvPr/>
        </p:nvPicPr>
        <p:blipFill>
          <a:blip r:embed="rId4"/>
          <a:stretch>
            <a:fillRect/>
          </a:stretch>
        </p:blipFill>
        <p:spPr>
          <a:xfrm>
            <a:off x="2913991" y="878172"/>
            <a:ext cx="6278539" cy="4372554"/>
          </a:xfrm>
          <a:prstGeom prst="rect">
            <a:avLst/>
          </a:prstGeom>
        </p:spPr>
      </p:pic>
    </p:spTree>
    <p:extLst>
      <p:ext uri="{BB962C8B-B14F-4D97-AF65-F5344CB8AC3E}">
        <p14:creationId xmlns:p14="http://schemas.microsoft.com/office/powerpoint/2010/main" val="182708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Aplicación</a:t>
            </a:r>
            <a:endParaRPr lang="es-CO" sz="4000" b="1" dirty="0">
              <a:solidFill>
                <a:schemeClr val="accent1">
                  <a:lumMod val="75000"/>
                </a:schemeClr>
              </a:solidFill>
              <a:latin typeface="+mn-lt"/>
              <a:ea typeface="+mn-ea"/>
              <a:cs typeface="+mn-cs"/>
            </a:endParaRPr>
          </a:p>
        </p:txBody>
      </p:sp>
      <p:pic>
        <p:nvPicPr>
          <p:cNvPr id="7" name="Imagen 6">
            <a:extLst>
              <a:ext uri="{FF2B5EF4-FFF2-40B4-BE49-F238E27FC236}">
                <a16:creationId xmlns:a16="http://schemas.microsoft.com/office/drawing/2014/main" id="{58BE90F7-B290-4DBC-B1A6-5C1B6A91B14D}"/>
              </a:ext>
            </a:extLst>
          </p:cNvPr>
          <p:cNvPicPr>
            <a:picLocks noChangeAspect="1"/>
          </p:cNvPicPr>
          <p:nvPr/>
        </p:nvPicPr>
        <p:blipFill>
          <a:blip r:embed="rId4"/>
          <a:stretch>
            <a:fillRect/>
          </a:stretch>
        </p:blipFill>
        <p:spPr>
          <a:xfrm>
            <a:off x="2706256" y="829035"/>
            <a:ext cx="7111999" cy="4409707"/>
          </a:xfrm>
          <a:prstGeom prst="rect">
            <a:avLst/>
          </a:prstGeom>
        </p:spPr>
      </p:pic>
    </p:spTree>
    <p:extLst>
      <p:ext uri="{BB962C8B-B14F-4D97-AF65-F5344CB8AC3E}">
        <p14:creationId xmlns:p14="http://schemas.microsoft.com/office/powerpoint/2010/main" val="211682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Tableros de Control – </a:t>
            </a:r>
            <a:r>
              <a:rPr lang="es-ES" sz="4000" b="1" dirty="0" err="1">
                <a:solidFill>
                  <a:schemeClr val="accent1">
                    <a:lumMod val="75000"/>
                  </a:schemeClr>
                </a:solidFill>
                <a:latin typeface="+mn-lt"/>
                <a:ea typeface="+mn-ea"/>
                <a:cs typeface="+mn-cs"/>
              </a:rPr>
              <a:t>Power</a:t>
            </a:r>
            <a:r>
              <a:rPr lang="es-ES" sz="4000" b="1" dirty="0">
                <a:solidFill>
                  <a:schemeClr val="accent1">
                    <a:lumMod val="75000"/>
                  </a:schemeClr>
                </a:solidFill>
                <a:latin typeface="+mn-lt"/>
                <a:ea typeface="+mn-ea"/>
                <a:cs typeface="+mn-cs"/>
              </a:rPr>
              <a:t> BI</a:t>
            </a:r>
            <a:endParaRPr lang="es-CO" sz="4000" b="1" dirty="0">
              <a:solidFill>
                <a:schemeClr val="accent1">
                  <a:lumMod val="75000"/>
                </a:schemeClr>
              </a:solidFill>
              <a:latin typeface="+mn-lt"/>
              <a:ea typeface="+mn-ea"/>
              <a:cs typeface="+mn-cs"/>
            </a:endParaRPr>
          </a:p>
        </p:txBody>
      </p:sp>
      <p:pic>
        <p:nvPicPr>
          <p:cNvPr id="3" name="Imagen 2">
            <a:extLst>
              <a:ext uri="{FF2B5EF4-FFF2-40B4-BE49-F238E27FC236}">
                <a16:creationId xmlns:a16="http://schemas.microsoft.com/office/drawing/2014/main" id="{FE94EDF0-F136-4884-B29D-C601902A8D65}"/>
              </a:ext>
            </a:extLst>
          </p:cNvPr>
          <p:cNvPicPr>
            <a:picLocks noChangeAspect="1"/>
          </p:cNvPicPr>
          <p:nvPr/>
        </p:nvPicPr>
        <p:blipFill>
          <a:blip r:embed="rId4"/>
          <a:stretch>
            <a:fillRect/>
          </a:stretch>
        </p:blipFill>
        <p:spPr>
          <a:xfrm>
            <a:off x="2299062" y="853324"/>
            <a:ext cx="8074916" cy="5118781"/>
          </a:xfrm>
          <a:prstGeom prst="rect">
            <a:avLst/>
          </a:prstGeom>
        </p:spPr>
      </p:pic>
    </p:spTree>
    <p:extLst>
      <p:ext uri="{BB962C8B-B14F-4D97-AF65-F5344CB8AC3E}">
        <p14:creationId xmlns:p14="http://schemas.microsoft.com/office/powerpoint/2010/main" val="2034771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Tableros de Control – </a:t>
            </a:r>
            <a:r>
              <a:rPr lang="es-ES" sz="4000" b="1" dirty="0" err="1">
                <a:solidFill>
                  <a:schemeClr val="accent1">
                    <a:lumMod val="75000"/>
                  </a:schemeClr>
                </a:solidFill>
                <a:latin typeface="+mn-lt"/>
                <a:ea typeface="+mn-ea"/>
                <a:cs typeface="+mn-cs"/>
              </a:rPr>
              <a:t>Power</a:t>
            </a:r>
            <a:r>
              <a:rPr lang="es-ES" sz="4000" b="1" dirty="0">
                <a:solidFill>
                  <a:schemeClr val="accent1">
                    <a:lumMod val="75000"/>
                  </a:schemeClr>
                </a:solidFill>
                <a:latin typeface="+mn-lt"/>
                <a:ea typeface="+mn-ea"/>
                <a:cs typeface="+mn-cs"/>
              </a:rPr>
              <a:t> BI</a:t>
            </a:r>
            <a:endParaRPr lang="es-CO" sz="4000" b="1" dirty="0">
              <a:solidFill>
                <a:schemeClr val="accent1">
                  <a:lumMod val="75000"/>
                </a:schemeClr>
              </a:solidFill>
              <a:latin typeface="+mn-lt"/>
              <a:ea typeface="+mn-ea"/>
              <a:cs typeface="+mn-cs"/>
            </a:endParaRPr>
          </a:p>
        </p:txBody>
      </p:sp>
      <p:pic>
        <p:nvPicPr>
          <p:cNvPr id="4" name="Imagen 3">
            <a:extLst>
              <a:ext uri="{FF2B5EF4-FFF2-40B4-BE49-F238E27FC236}">
                <a16:creationId xmlns:a16="http://schemas.microsoft.com/office/drawing/2014/main" id="{EA15F774-DBD6-4EC5-AFE7-B369D8969385}"/>
              </a:ext>
            </a:extLst>
          </p:cNvPr>
          <p:cNvPicPr>
            <a:picLocks noChangeAspect="1"/>
          </p:cNvPicPr>
          <p:nvPr/>
        </p:nvPicPr>
        <p:blipFill>
          <a:blip r:embed="rId4"/>
          <a:stretch>
            <a:fillRect/>
          </a:stretch>
        </p:blipFill>
        <p:spPr>
          <a:xfrm>
            <a:off x="2059708" y="877501"/>
            <a:ext cx="9210675" cy="5102998"/>
          </a:xfrm>
          <a:prstGeom prst="rect">
            <a:avLst/>
          </a:prstGeom>
        </p:spPr>
      </p:pic>
    </p:spTree>
    <p:extLst>
      <p:ext uri="{BB962C8B-B14F-4D97-AF65-F5344CB8AC3E}">
        <p14:creationId xmlns:p14="http://schemas.microsoft.com/office/powerpoint/2010/main" val="402268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Tableros de Control – </a:t>
            </a:r>
            <a:r>
              <a:rPr lang="es-ES" sz="4000" b="1" dirty="0" err="1">
                <a:solidFill>
                  <a:schemeClr val="accent1">
                    <a:lumMod val="75000"/>
                  </a:schemeClr>
                </a:solidFill>
                <a:latin typeface="+mn-lt"/>
                <a:ea typeface="+mn-ea"/>
                <a:cs typeface="+mn-cs"/>
              </a:rPr>
              <a:t>Power</a:t>
            </a:r>
            <a:r>
              <a:rPr lang="es-ES" sz="4000" b="1" dirty="0">
                <a:solidFill>
                  <a:schemeClr val="accent1">
                    <a:lumMod val="75000"/>
                  </a:schemeClr>
                </a:solidFill>
                <a:latin typeface="+mn-lt"/>
                <a:ea typeface="+mn-ea"/>
                <a:cs typeface="+mn-cs"/>
              </a:rPr>
              <a:t> BI</a:t>
            </a:r>
            <a:endParaRPr lang="es-CO" sz="4000" b="1" dirty="0">
              <a:solidFill>
                <a:schemeClr val="accent1">
                  <a:lumMod val="75000"/>
                </a:schemeClr>
              </a:solidFill>
              <a:latin typeface="+mn-lt"/>
              <a:ea typeface="+mn-ea"/>
              <a:cs typeface="+mn-cs"/>
            </a:endParaRPr>
          </a:p>
        </p:txBody>
      </p:sp>
      <p:pic>
        <p:nvPicPr>
          <p:cNvPr id="4" name="Imagen 3">
            <a:extLst>
              <a:ext uri="{FF2B5EF4-FFF2-40B4-BE49-F238E27FC236}">
                <a16:creationId xmlns:a16="http://schemas.microsoft.com/office/drawing/2014/main" id="{A61F0BDF-9774-4C8A-97CC-AD2767D2BCBF}"/>
              </a:ext>
            </a:extLst>
          </p:cNvPr>
          <p:cNvPicPr>
            <a:picLocks noChangeAspect="1"/>
          </p:cNvPicPr>
          <p:nvPr/>
        </p:nvPicPr>
        <p:blipFill rotWithShape="1">
          <a:blip r:embed="rId4"/>
          <a:srcRect t="10222"/>
          <a:stretch/>
        </p:blipFill>
        <p:spPr>
          <a:xfrm>
            <a:off x="2299062" y="860595"/>
            <a:ext cx="7833229" cy="5136810"/>
          </a:xfrm>
          <a:prstGeom prst="rect">
            <a:avLst/>
          </a:prstGeom>
        </p:spPr>
      </p:pic>
    </p:spTree>
    <p:extLst>
      <p:ext uri="{BB962C8B-B14F-4D97-AF65-F5344CB8AC3E}">
        <p14:creationId xmlns:p14="http://schemas.microsoft.com/office/powerpoint/2010/main" val="91271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3" name="Marcador de texto 2">
            <a:extLst>
              <a:ext uri="{FF2B5EF4-FFF2-40B4-BE49-F238E27FC236}">
                <a16:creationId xmlns:a16="http://schemas.microsoft.com/office/drawing/2014/main" id="{E05591D7-887A-4A0F-B1D9-707666616383}"/>
              </a:ext>
            </a:extLst>
          </p:cNvPr>
          <p:cNvSpPr>
            <a:spLocks noGrp="1"/>
          </p:cNvSpPr>
          <p:nvPr>
            <p:ph type="body" idx="1"/>
          </p:nvPr>
        </p:nvSpPr>
        <p:spPr>
          <a:xfrm>
            <a:off x="1676400" y="366032"/>
            <a:ext cx="10515600" cy="610227"/>
          </a:xfrm>
        </p:spPr>
        <p:txBody>
          <a:bodyPr>
            <a:normAutofit lnSpcReduction="10000"/>
          </a:bodyPr>
          <a:lstStyle/>
          <a:p>
            <a:r>
              <a:rPr lang="es-ES" sz="4000" b="1" dirty="0">
                <a:solidFill>
                  <a:schemeClr val="accent1">
                    <a:lumMod val="75000"/>
                  </a:schemeClr>
                </a:solidFill>
              </a:rPr>
              <a:t>Recomendaciones</a:t>
            </a:r>
            <a:endParaRPr lang="es-CO" sz="4000" b="1" dirty="0">
              <a:solidFill>
                <a:schemeClr val="accent1">
                  <a:lumMod val="75000"/>
                </a:schemeClr>
              </a:solidFill>
            </a:endParaRPr>
          </a:p>
        </p:txBody>
      </p:sp>
      <p:sp>
        <p:nvSpPr>
          <p:cNvPr id="6" name="Google Shape;70;p14">
            <a:extLst>
              <a:ext uri="{FF2B5EF4-FFF2-40B4-BE49-F238E27FC236}">
                <a16:creationId xmlns:a16="http://schemas.microsoft.com/office/drawing/2014/main" id="{90E6F112-0C75-4E56-B3BF-70D7EC83727A}"/>
              </a:ext>
            </a:extLst>
          </p:cNvPr>
          <p:cNvSpPr/>
          <p:nvPr/>
        </p:nvSpPr>
        <p:spPr>
          <a:xfrm>
            <a:off x="2180494" y="526232"/>
            <a:ext cx="9144000" cy="4668403"/>
          </a:xfrm>
          <a:prstGeom prst="rect">
            <a:avLst/>
          </a:prstGeom>
          <a:noFill/>
          <a:ln w="9525" cap="flat" cmpd="sng">
            <a:noFill/>
            <a:prstDash val="solid"/>
            <a:round/>
            <a:headEnd type="none" w="sm" len="sm"/>
            <a:tailEnd type="none" w="sm" len="sm"/>
          </a:ln>
        </p:spPr>
        <p:txBody>
          <a:bodyPr spcFirstLastPara="1" wrap="square" lIns="96000" tIns="240000" rIns="96000" bIns="96000" anchor="t" anchorCtr="0">
            <a:noAutofit/>
          </a:bodyPr>
          <a:lstStyle/>
          <a:p>
            <a:pPr marL="457200" lvl="0" indent="-342900" algn="just" rtl="0">
              <a:lnSpc>
                <a:spcPct val="150000"/>
              </a:lnSpc>
              <a:spcBef>
                <a:spcPts val="0"/>
              </a:spcBef>
              <a:spcAft>
                <a:spcPts val="0"/>
              </a:spcAft>
              <a:buClr>
                <a:srgbClr val="595959"/>
              </a:buClr>
              <a:buSzPts val="1800"/>
              <a:buFont typeface="Wingdings" panose="05000000000000000000" pitchFamily="2" charset="2"/>
              <a:buChar char="q"/>
            </a:pPr>
            <a:r>
              <a:rPr lang="es-ES" sz="2400" dirty="0">
                <a:solidFill>
                  <a:srgbClr val="595959"/>
                </a:solidFill>
              </a:rPr>
              <a:t>Validación de los modelos con series de datos más completas</a:t>
            </a:r>
          </a:p>
          <a:p>
            <a:pPr marL="457200" lvl="0" indent="-342900" algn="just" rtl="0">
              <a:lnSpc>
                <a:spcPct val="150000"/>
              </a:lnSpc>
              <a:spcBef>
                <a:spcPts val="0"/>
              </a:spcBef>
              <a:spcAft>
                <a:spcPts val="0"/>
              </a:spcAft>
              <a:buClr>
                <a:srgbClr val="595959"/>
              </a:buClr>
              <a:buSzPts val="1800"/>
              <a:buFont typeface="Wingdings" panose="05000000000000000000" pitchFamily="2" charset="2"/>
              <a:buChar char="q"/>
            </a:pPr>
            <a:r>
              <a:rPr lang="es-ES" sz="2400" dirty="0">
                <a:solidFill>
                  <a:srgbClr val="595959"/>
                </a:solidFill>
              </a:rPr>
              <a:t>Entrenamiento del modelo de número de días de entrega con fechas reales</a:t>
            </a:r>
          </a:p>
          <a:p>
            <a:pPr marL="457200" indent="-342900" algn="just">
              <a:lnSpc>
                <a:spcPct val="150000"/>
              </a:lnSpc>
              <a:buClr>
                <a:srgbClr val="595959"/>
              </a:buClr>
              <a:buSzPts val="1800"/>
              <a:buFont typeface="Wingdings" panose="05000000000000000000" pitchFamily="2" charset="2"/>
              <a:buChar char="q"/>
            </a:pPr>
            <a:r>
              <a:rPr lang="en" sz="2400" dirty="0">
                <a:solidFill>
                  <a:srgbClr val="595959"/>
                </a:solidFill>
              </a:rPr>
              <a:t>Generar alertas para los aprobadores de las órdenes de compras que ayuden a disminuir los tiempos que se toman en los trámites internos</a:t>
            </a:r>
          </a:p>
          <a:p>
            <a:pPr marL="457200" indent="-342900" algn="just">
              <a:lnSpc>
                <a:spcPct val="150000"/>
              </a:lnSpc>
              <a:buClr>
                <a:srgbClr val="595959"/>
              </a:buClr>
              <a:buSzPts val="1800"/>
              <a:buFont typeface="Wingdings" panose="05000000000000000000" pitchFamily="2" charset="2"/>
              <a:buChar char="q"/>
            </a:pPr>
            <a:r>
              <a:rPr lang="en" sz="2400" dirty="0">
                <a:solidFill>
                  <a:srgbClr val="595959"/>
                </a:solidFill>
              </a:rPr>
              <a:t>Implementar métricas para identificar el cumplimiento de los proveedores</a:t>
            </a:r>
          </a:p>
          <a:p>
            <a:pPr marL="457200" lvl="0" indent="-342900" algn="l" rtl="0">
              <a:lnSpc>
                <a:spcPct val="150000"/>
              </a:lnSpc>
              <a:spcBef>
                <a:spcPts val="0"/>
              </a:spcBef>
              <a:spcAft>
                <a:spcPts val="0"/>
              </a:spcAft>
              <a:buClr>
                <a:srgbClr val="595959"/>
              </a:buClr>
              <a:buSzPts val="1800"/>
              <a:buChar char="-"/>
            </a:pPr>
            <a:endParaRPr lang="es-ES" sz="2800" dirty="0">
              <a:solidFill>
                <a:srgbClr val="595959"/>
              </a:solidFill>
            </a:endParaRPr>
          </a:p>
          <a:p>
            <a:pPr marL="457200" lvl="0" indent="-342900" algn="l" rtl="0">
              <a:lnSpc>
                <a:spcPct val="150000"/>
              </a:lnSpc>
              <a:spcBef>
                <a:spcPts val="0"/>
              </a:spcBef>
              <a:spcAft>
                <a:spcPts val="0"/>
              </a:spcAft>
              <a:buClr>
                <a:srgbClr val="595959"/>
              </a:buClr>
              <a:buSzPts val="1800"/>
              <a:buChar char="-"/>
            </a:pPr>
            <a:endParaRPr lang="es-ES" sz="2800" dirty="0">
              <a:solidFill>
                <a:srgbClr val="595959"/>
              </a:solidFill>
            </a:endParaRPr>
          </a:p>
          <a:p>
            <a:pPr marL="152400" lvl="8" algn="just">
              <a:lnSpc>
                <a:spcPct val="150000"/>
              </a:lnSpc>
              <a:buClr>
                <a:srgbClr val="494949"/>
              </a:buClr>
              <a:buSzPts val="1200"/>
            </a:pPr>
            <a:endParaRPr lang="en" dirty="0">
              <a:solidFill>
                <a:srgbClr val="494949"/>
              </a:solidFill>
              <a:latin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42969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7" name="Marcador de contenido 6"/>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398117" y="3416027"/>
            <a:ext cx="3395766" cy="1170533"/>
          </a:xfrm>
        </p:spPr>
      </p:pic>
      <p:pic>
        <p:nvPicPr>
          <p:cNvPr id="4" name="Imagen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312" y="0"/>
            <a:ext cx="12209312" cy="5156360"/>
          </a:xfrm>
          <a:prstGeom prst="rect">
            <a:avLst/>
          </a:prstGeom>
        </p:spPr>
      </p:pic>
      <p:pic>
        <p:nvPicPr>
          <p:cNvPr id="5" name="Imagen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6" name="Imagen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3104468"/>
            <a:ext cx="12192000" cy="3610708"/>
          </a:xfrm>
          <a:prstGeom prst="rect">
            <a:avLst/>
          </a:prstGeom>
        </p:spPr>
      </p:pic>
      <p:pic>
        <p:nvPicPr>
          <p:cNvPr id="8" name="Imagen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39581" y="1684058"/>
            <a:ext cx="5281459" cy="1820538"/>
          </a:xfrm>
          <a:prstGeom prst="rect">
            <a:avLst/>
          </a:prstGeom>
        </p:spPr>
      </p:pic>
    </p:spTree>
    <p:extLst>
      <p:ext uri="{BB962C8B-B14F-4D97-AF65-F5344CB8AC3E}">
        <p14:creationId xmlns:p14="http://schemas.microsoft.com/office/powerpoint/2010/main" val="228599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33006" y="526232"/>
            <a:ext cx="9144000" cy="2387600"/>
          </a:xfrm>
        </p:spPr>
        <p:txBody>
          <a:bodyPr/>
          <a:lstStyle/>
          <a:p>
            <a:endParaRPr lang="es-CO" dirty="0"/>
          </a:p>
        </p:txBody>
      </p:sp>
      <p:sp>
        <p:nvSpPr>
          <p:cNvPr id="3" name="Subtítulo 2"/>
          <p:cNvSpPr>
            <a:spLocks noGrp="1"/>
          </p:cNvSpPr>
          <p:nvPr>
            <p:ph type="subTitle" idx="1"/>
          </p:nvPr>
        </p:nvSpPr>
        <p:spPr>
          <a:xfrm>
            <a:off x="1733006" y="2913832"/>
            <a:ext cx="9144000" cy="1655762"/>
          </a:xfrm>
        </p:spPr>
        <p:txBody>
          <a:bodyPr/>
          <a:lstStyle/>
          <a:p>
            <a:endParaRPr lang="es-CO" dirty="0"/>
          </a:p>
        </p:txBody>
      </p:sp>
      <p:pic>
        <p:nvPicPr>
          <p:cNvPr id="12" name="Imagen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2" y="0"/>
            <a:ext cx="12209312" cy="5156360"/>
          </a:xfrm>
          <a:prstGeom prst="rect">
            <a:avLst/>
          </a:prstGeom>
        </p:spPr>
      </p:pic>
      <p:pic>
        <p:nvPicPr>
          <p:cNvPr id="13" name="Imagen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4" name="Imagen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3104468"/>
            <a:ext cx="12192000" cy="3610708"/>
          </a:xfrm>
          <a:prstGeom prst="rect">
            <a:avLst/>
          </a:prstGeom>
        </p:spPr>
      </p:pic>
      <p:sp>
        <p:nvSpPr>
          <p:cNvPr id="9" name="CuadroTexto 8">
            <a:extLst>
              <a:ext uri="{FF2B5EF4-FFF2-40B4-BE49-F238E27FC236}">
                <a16:creationId xmlns:a16="http://schemas.microsoft.com/office/drawing/2014/main" id="{E7ABD8A1-3C17-4DDB-9531-8F22601BE7BD}"/>
              </a:ext>
            </a:extLst>
          </p:cNvPr>
          <p:cNvSpPr txBox="1"/>
          <p:nvPr/>
        </p:nvSpPr>
        <p:spPr>
          <a:xfrm>
            <a:off x="1851115" y="2214814"/>
            <a:ext cx="8607879" cy="2660408"/>
          </a:xfrm>
          <a:prstGeom prst="rect">
            <a:avLst/>
          </a:prstGeom>
        </p:spPr>
        <p:txBody>
          <a:bodyPr wrap="square">
            <a:spAutoFit/>
          </a:bodyPr>
          <a:lstStyle/>
          <a:p>
            <a:pPr algn="ctr"/>
            <a:r>
              <a:rPr lang="es-ES" sz="2000" b="1" dirty="0">
                <a:solidFill>
                  <a:schemeClr val="lt1"/>
                </a:solidFill>
                <a:latin typeface="Open Sans"/>
                <a:ea typeface="Open Sans"/>
                <a:cs typeface="Open Sans"/>
                <a:sym typeface="Open Sans"/>
              </a:rPr>
              <a:t>INTEGRANTES GRUPO 6:</a:t>
            </a:r>
          </a:p>
          <a:p>
            <a:pPr algn="ctr">
              <a:lnSpc>
                <a:spcPct val="150000"/>
              </a:lnSpc>
            </a:pPr>
            <a:r>
              <a:rPr lang="es-ES" sz="2000" b="1" dirty="0">
                <a:solidFill>
                  <a:schemeClr val="lt1"/>
                </a:solidFill>
                <a:latin typeface="Open Sans"/>
                <a:ea typeface="Open Sans"/>
                <a:cs typeface="Open Sans"/>
                <a:sym typeface="Open Sans"/>
              </a:rPr>
              <a:t>Felipe López Restrepo (flopezr@eafit.edu.co)</a:t>
            </a:r>
          </a:p>
          <a:p>
            <a:pPr algn="ctr">
              <a:lnSpc>
                <a:spcPct val="150000"/>
              </a:lnSpc>
            </a:pPr>
            <a:r>
              <a:rPr lang="es-ES" sz="2000" b="1" dirty="0">
                <a:solidFill>
                  <a:schemeClr val="lt1"/>
                </a:solidFill>
                <a:latin typeface="Open Sans"/>
                <a:ea typeface="Open Sans"/>
                <a:cs typeface="Open Sans"/>
                <a:sym typeface="Open Sans"/>
              </a:rPr>
              <a:t>Lady Jhoana Rodas Zuluaga (ljrodasz@eafit.edu.co)</a:t>
            </a:r>
          </a:p>
          <a:p>
            <a:pPr algn="ctr">
              <a:lnSpc>
                <a:spcPct val="150000"/>
              </a:lnSpc>
            </a:pPr>
            <a:r>
              <a:rPr lang="es-ES" sz="2000" b="1" dirty="0">
                <a:solidFill>
                  <a:schemeClr val="lt1"/>
                </a:solidFill>
                <a:latin typeface="Open Sans"/>
                <a:ea typeface="Open Sans"/>
                <a:cs typeface="Open Sans"/>
                <a:sym typeface="Open Sans"/>
              </a:rPr>
              <a:t>Laura Catalina Hernández Posada (lchdezp@gmail.com)</a:t>
            </a:r>
          </a:p>
          <a:p>
            <a:pPr algn="ctr">
              <a:lnSpc>
                <a:spcPct val="150000"/>
              </a:lnSpc>
            </a:pPr>
            <a:r>
              <a:rPr lang="es-ES" sz="2000" b="1" dirty="0">
                <a:solidFill>
                  <a:schemeClr val="lt1"/>
                </a:solidFill>
                <a:latin typeface="Open Sans"/>
                <a:ea typeface="Open Sans"/>
                <a:cs typeface="Open Sans"/>
                <a:sym typeface="Open Sans"/>
              </a:rPr>
              <a:t>Santiago Carreño Álvarez (santycarreno26@gmail.com)</a:t>
            </a:r>
          </a:p>
          <a:p>
            <a:pPr algn="ctr">
              <a:lnSpc>
                <a:spcPct val="150000"/>
              </a:lnSpc>
            </a:pPr>
            <a:r>
              <a:rPr lang="es-ES" sz="2000" b="1" dirty="0">
                <a:solidFill>
                  <a:schemeClr val="lt1"/>
                </a:solidFill>
                <a:latin typeface="Open Sans"/>
                <a:ea typeface="Open Sans"/>
                <a:cs typeface="Open Sans"/>
                <a:sym typeface="Open Sans"/>
              </a:rPr>
              <a:t>Santiago Higuita Úsuga (santiagohiguita@gmail.com)</a:t>
            </a:r>
            <a:endParaRPr lang="es-CO" sz="2000" dirty="0"/>
          </a:p>
        </p:txBody>
      </p:sp>
      <p:sp>
        <p:nvSpPr>
          <p:cNvPr id="10" name="CuadroTexto 9">
            <a:extLst>
              <a:ext uri="{FF2B5EF4-FFF2-40B4-BE49-F238E27FC236}">
                <a16:creationId xmlns:a16="http://schemas.microsoft.com/office/drawing/2014/main" id="{CE6D2425-B203-4195-B3A6-8FA107C47F32}"/>
              </a:ext>
            </a:extLst>
          </p:cNvPr>
          <p:cNvSpPr txBox="1"/>
          <p:nvPr/>
        </p:nvSpPr>
        <p:spPr>
          <a:xfrm>
            <a:off x="2162258" y="331957"/>
            <a:ext cx="8607879" cy="1569660"/>
          </a:xfrm>
          <a:prstGeom prst="rect">
            <a:avLst/>
          </a:prstGeom>
        </p:spPr>
        <p:txBody>
          <a:bodyPr wrap="square">
            <a:spAutoFit/>
          </a:bodyPr>
          <a:lstStyle/>
          <a:p>
            <a:pPr algn="ctr"/>
            <a:r>
              <a:rPr lang="es-ES" sz="3200" b="1" dirty="0">
                <a:solidFill>
                  <a:schemeClr val="lt1"/>
                </a:solidFill>
                <a:latin typeface="Open Sans"/>
                <a:ea typeface="Open Sans"/>
                <a:cs typeface="Open Sans"/>
                <a:sym typeface="Open Sans"/>
              </a:rPr>
              <a:t>Predicción de fechas de entrega de bienes y/o servicios con algoritmos de Aprendizaje Supervisado –ML-</a:t>
            </a:r>
            <a:endParaRPr lang="es-CO" sz="3200" dirty="0"/>
          </a:p>
        </p:txBody>
      </p:sp>
    </p:spTree>
    <p:extLst>
      <p:ext uri="{BB962C8B-B14F-4D97-AF65-F5344CB8AC3E}">
        <p14:creationId xmlns:p14="http://schemas.microsoft.com/office/powerpoint/2010/main" val="310024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sp>
        <p:nvSpPr>
          <p:cNvPr id="3" name="Marcador de texto 2">
            <a:extLst>
              <a:ext uri="{FF2B5EF4-FFF2-40B4-BE49-F238E27FC236}">
                <a16:creationId xmlns:a16="http://schemas.microsoft.com/office/drawing/2014/main" id="{E05591D7-887A-4A0F-B1D9-707666616383}"/>
              </a:ext>
            </a:extLst>
          </p:cNvPr>
          <p:cNvSpPr>
            <a:spLocks noGrp="1"/>
          </p:cNvSpPr>
          <p:nvPr>
            <p:ph type="body" idx="1"/>
          </p:nvPr>
        </p:nvSpPr>
        <p:spPr>
          <a:xfrm>
            <a:off x="1763835" y="40404"/>
            <a:ext cx="10515600" cy="610227"/>
          </a:xfrm>
        </p:spPr>
        <p:txBody>
          <a:bodyPr>
            <a:normAutofit lnSpcReduction="10000"/>
          </a:bodyPr>
          <a:lstStyle/>
          <a:p>
            <a:r>
              <a:rPr lang="es-ES" sz="4000" b="1" dirty="0">
                <a:solidFill>
                  <a:schemeClr val="accent1">
                    <a:lumMod val="75000"/>
                  </a:schemeClr>
                </a:solidFill>
              </a:rPr>
              <a:t>4P’s</a:t>
            </a:r>
            <a:endParaRPr lang="es-CO" sz="4000" b="1" dirty="0">
              <a:solidFill>
                <a:schemeClr val="accent1">
                  <a:lumMod val="75000"/>
                </a:schemeClr>
              </a:solidFill>
            </a:endParaRPr>
          </a:p>
        </p:txBody>
      </p:sp>
      <p:graphicFrame>
        <p:nvGraphicFramePr>
          <p:cNvPr id="9" name="Tabla 11">
            <a:extLst>
              <a:ext uri="{FF2B5EF4-FFF2-40B4-BE49-F238E27FC236}">
                <a16:creationId xmlns:a16="http://schemas.microsoft.com/office/drawing/2014/main" id="{B2D18D04-54B4-471A-89C7-B1581B85B658}"/>
              </a:ext>
            </a:extLst>
          </p:cNvPr>
          <p:cNvGraphicFramePr>
            <a:graphicFrameLocks noGrp="1"/>
          </p:cNvGraphicFramePr>
          <p:nvPr>
            <p:extLst>
              <p:ext uri="{D42A27DB-BD31-4B8C-83A1-F6EECF244321}">
                <p14:modId xmlns:p14="http://schemas.microsoft.com/office/powerpoint/2010/main" val="4039611431"/>
              </p:ext>
            </p:extLst>
          </p:nvPr>
        </p:nvGraphicFramePr>
        <p:xfrm>
          <a:off x="1213338" y="526232"/>
          <a:ext cx="8836270" cy="6321553"/>
        </p:xfrm>
        <a:graphic>
          <a:graphicData uri="http://schemas.openxmlformats.org/drawingml/2006/table">
            <a:tbl>
              <a:tblPr firstRow="1" bandRow="1">
                <a:tableStyleId>{5C22544A-7EE6-4342-B048-85BDC9FD1C3A}</a:tableStyleId>
              </a:tblPr>
              <a:tblGrid>
                <a:gridCol w="4418135">
                  <a:extLst>
                    <a:ext uri="{9D8B030D-6E8A-4147-A177-3AD203B41FA5}">
                      <a16:colId xmlns:a16="http://schemas.microsoft.com/office/drawing/2014/main" val="945921832"/>
                    </a:ext>
                  </a:extLst>
                </a:gridCol>
                <a:gridCol w="4418135">
                  <a:extLst>
                    <a:ext uri="{9D8B030D-6E8A-4147-A177-3AD203B41FA5}">
                      <a16:colId xmlns:a16="http://schemas.microsoft.com/office/drawing/2014/main" val="116682086"/>
                    </a:ext>
                  </a:extLst>
                </a:gridCol>
              </a:tblGrid>
              <a:tr h="298004">
                <a:tc>
                  <a:txBody>
                    <a:bodyPr/>
                    <a:lstStyle/>
                    <a:p>
                      <a:pPr marL="0" algn="l" defTabSz="914400" rtl="0" eaLnBrk="1" latinLnBrk="0" hangingPunct="1"/>
                      <a:r>
                        <a:rPr lang="es-ES" sz="1800" b="1" kern="1200" dirty="0">
                          <a:solidFill>
                            <a:schemeClr val="accent1">
                              <a:lumMod val="75000"/>
                            </a:schemeClr>
                          </a:solidFill>
                          <a:latin typeface="+mn-lt"/>
                          <a:ea typeface="+mn-ea"/>
                          <a:cs typeface="+mn-cs"/>
                        </a:rPr>
                        <a:t>Problema</a:t>
                      </a:r>
                      <a:endParaRPr lang="es-CO" sz="1800" b="1" kern="1200" dirty="0">
                        <a:solidFill>
                          <a:schemeClr val="accent1">
                            <a:lumMod val="75000"/>
                          </a:schemeClr>
                        </a:solidFill>
                        <a:latin typeface="+mn-lt"/>
                        <a:ea typeface="+mn-ea"/>
                        <a:cs typeface="+mn-cs"/>
                      </a:endParaRPr>
                    </a:p>
                  </a:txBody>
                  <a:tcPr>
                    <a:solidFill>
                      <a:schemeClr val="accent5">
                        <a:lumMod val="20000"/>
                        <a:lumOff val="80000"/>
                      </a:schemeClr>
                    </a:solidFill>
                  </a:tcPr>
                </a:tc>
                <a:tc>
                  <a:txBody>
                    <a:bodyPr/>
                    <a:lstStyle/>
                    <a:p>
                      <a:pPr marL="0" algn="l" defTabSz="914400" rtl="0" eaLnBrk="1" latinLnBrk="0" hangingPunct="1"/>
                      <a:r>
                        <a:rPr lang="es-ES" sz="1800" b="1" kern="1200" dirty="0">
                          <a:solidFill>
                            <a:schemeClr val="accent1">
                              <a:lumMod val="75000"/>
                            </a:schemeClr>
                          </a:solidFill>
                          <a:latin typeface="+mn-lt"/>
                          <a:ea typeface="+mn-ea"/>
                          <a:cs typeface="+mn-cs"/>
                        </a:rPr>
                        <a:t>Potencial</a:t>
                      </a:r>
                      <a:endParaRPr lang="es-CO" sz="1800" b="1" kern="1200" dirty="0">
                        <a:solidFill>
                          <a:schemeClr val="accent1">
                            <a:lumMod val="75000"/>
                          </a:schemeClr>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2333164548"/>
                  </a:ext>
                </a:extLst>
              </a:tr>
              <a:tr h="1409969">
                <a:tc>
                  <a:txBody>
                    <a:bodyPr/>
                    <a:lstStyle/>
                    <a:p>
                      <a:pPr marL="152400" lvl="8" algn="just">
                        <a:lnSpc>
                          <a:spcPct val="150000"/>
                        </a:lnSpc>
                        <a:buClr>
                          <a:srgbClr val="494949"/>
                        </a:buClr>
                        <a:buSzPts val="1200"/>
                      </a:pPr>
                      <a:r>
                        <a:rPr lang="en" sz="1500" dirty="0">
                          <a:solidFill>
                            <a:srgbClr val="434343"/>
                          </a:solidFill>
                          <a:latin typeface="Helvetica Neue"/>
                          <a:ea typeface="Helvetica Neue"/>
                          <a:cs typeface="Helvetica Neue"/>
                          <a:sym typeface="Helvetica Neue"/>
                        </a:rPr>
                        <a:t>Registro de  ventas de la plataforma no esta siendo usado como insumo para toma decisiones, no indica al cliente el tiempo de espera por los productos adquiridos, afectando la experiencia de usuario.</a:t>
                      </a:r>
                      <a:endParaRPr lang="es-CO" sz="1500" dirty="0"/>
                    </a:p>
                  </a:txBody>
                  <a:tcPr>
                    <a:noFill/>
                  </a:tcPr>
                </a:tc>
                <a:tc>
                  <a:txBody>
                    <a:bodyPr/>
                    <a:lstStyle/>
                    <a:p>
                      <a:pPr marL="323850" indent="-171450">
                        <a:lnSpc>
                          <a:spcPct val="150000"/>
                        </a:lnSpc>
                        <a:buClr>
                          <a:srgbClr val="494949"/>
                        </a:buClr>
                        <a:buSzPts val="1200"/>
                        <a:buFont typeface="Arial" panose="020B0604020202020204" pitchFamily="34" charset="0"/>
                        <a:buChar char="•"/>
                      </a:pPr>
                      <a:r>
                        <a:rPr lang="en" sz="1500" dirty="0">
                          <a:solidFill>
                            <a:srgbClr val="494949"/>
                          </a:solidFill>
                          <a:latin typeface="Helvetica Neue"/>
                          <a:sym typeface="Helvetica Neue"/>
                        </a:rPr>
                        <a:t>Mejorar de servicio al cliente (Tiempo de aprobación –Tiempo de entrega - Cumplimiento de entrega)</a:t>
                      </a:r>
                    </a:p>
                    <a:p>
                      <a:pPr marL="323850" indent="-171450">
                        <a:lnSpc>
                          <a:spcPct val="150000"/>
                        </a:lnSpc>
                        <a:buClr>
                          <a:srgbClr val="494949"/>
                        </a:buClr>
                        <a:buSzPts val="1200"/>
                        <a:buFont typeface="Arial" panose="020B0604020202020204" pitchFamily="34" charset="0"/>
                        <a:buChar char="•"/>
                      </a:pPr>
                      <a:r>
                        <a:rPr lang="es-CO" sz="1500" dirty="0">
                          <a:solidFill>
                            <a:srgbClr val="494949"/>
                          </a:solidFill>
                          <a:latin typeface="Helvetica Neue"/>
                          <a:sym typeface="Helvetica Neue"/>
                        </a:rPr>
                        <a:t>El modelo puede ser una entrada para</a:t>
                      </a:r>
                      <a:r>
                        <a:rPr lang="en" sz="1500" dirty="0">
                          <a:solidFill>
                            <a:srgbClr val="494949"/>
                          </a:solidFill>
                          <a:latin typeface="Helvetica Neue"/>
                          <a:sym typeface="Helvetica Neue"/>
                        </a:rPr>
                        <a:t> otros modelos de predicción</a:t>
                      </a:r>
                    </a:p>
                  </a:txBody>
                  <a:tcPr>
                    <a:noFill/>
                  </a:tcPr>
                </a:tc>
                <a:extLst>
                  <a:ext uri="{0D108BD9-81ED-4DB2-BD59-A6C34878D82A}">
                    <a16:rowId xmlns:a16="http://schemas.microsoft.com/office/drawing/2014/main" val="1817318476"/>
                  </a:ext>
                </a:extLst>
              </a:tr>
              <a:tr h="298004">
                <a:tc>
                  <a:txBody>
                    <a:bodyPr/>
                    <a:lstStyle/>
                    <a:p>
                      <a:r>
                        <a:rPr lang="es-ES" sz="1800" b="1" kern="1200" dirty="0">
                          <a:solidFill>
                            <a:schemeClr val="accent1">
                              <a:lumMod val="75000"/>
                            </a:schemeClr>
                          </a:solidFill>
                          <a:latin typeface="+mn-lt"/>
                          <a:ea typeface="+mn-ea"/>
                          <a:cs typeface="+mn-cs"/>
                        </a:rPr>
                        <a:t>Producto</a:t>
                      </a:r>
                      <a:endParaRPr lang="es-CO" sz="1400" b="1" kern="1200" dirty="0">
                        <a:solidFill>
                          <a:schemeClr val="accent1">
                            <a:lumMod val="75000"/>
                          </a:schemeClr>
                        </a:solidFill>
                        <a:latin typeface="+mn-lt"/>
                        <a:ea typeface="+mn-ea"/>
                        <a:cs typeface="+mn-cs"/>
                      </a:endParaRPr>
                    </a:p>
                  </a:txBody>
                  <a:tcPr>
                    <a:solidFill>
                      <a:schemeClr val="accent5">
                        <a:lumMod val="20000"/>
                        <a:lumOff val="80000"/>
                      </a:schemeClr>
                    </a:solidFill>
                  </a:tcPr>
                </a:tc>
                <a:tc>
                  <a:txBody>
                    <a:bodyPr/>
                    <a:lstStyle/>
                    <a:p>
                      <a:r>
                        <a:rPr lang="es-ES" sz="1800" b="1" kern="1200" dirty="0">
                          <a:solidFill>
                            <a:schemeClr val="accent1">
                              <a:lumMod val="75000"/>
                            </a:schemeClr>
                          </a:solidFill>
                          <a:latin typeface="+mn-lt"/>
                          <a:ea typeface="+mn-ea"/>
                          <a:cs typeface="+mn-cs"/>
                        </a:rPr>
                        <a:t>Propuesta</a:t>
                      </a:r>
                      <a:endParaRPr lang="es-CO" sz="1400" b="1" kern="1200" dirty="0">
                        <a:solidFill>
                          <a:schemeClr val="accent1">
                            <a:lumMod val="75000"/>
                          </a:schemeClr>
                        </a:solidFill>
                        <a:latin typeface="+mn-lt"/>
                        <a:ea typeface="+mn-ea"/>
                        <a:cs typeface="+mn-cs"/>
                      </a:endParaRPr>
                    </a:p>
                  </a:txBody>
                  <a:tcPr>
                    <a:solidFill>
                      <a:schemeClr val="accent5">
                        <a:lumMod val="20000"/>
                        <a:lumOff val="80000"/>
                      </a:schemeClr>
                    </a:solidFill>
                  </a:tcPr>
                </a:tc>
                <a:extLst>
                  <a:ext uri="{0D108BD9-81ED-4DB2-BD59-A6C34878D82A}">
                    <a16:rowId xmlns:a16="http://schemas.microsoft.com/office/drawing/2014/main" val="3054537878"/>
                  </a:ext>
                </a:extLst>
              </a:tr>
              <a:tr h="3564208">
                <a:tc>
                  <a:txBody>
                    <a:bodyPr/>
                    <a:lstStyle/>
                    <a:p>
                      <a:pPr marL="323850" lvl="8" indent="-171450" algn="just">
                        <a:lnSpc>
                          <a:spcPct val="150000"/>
                        </a:lnSpc>
                        <a:buClr>
                          <a:srgbClr val="494949"/>
                        </a:buClr>
                        <a:buSzPts val="1200"/>
                        <a:buFont typeface="Arial" panose="020B0604020202020204" pitchFamily="34" charset="0"/>
                        <a:buChar char="•"/>
                      </a:pPr>
                      <a:r>
                        <a:rPr lang="en" sz="1500" dirty="0">
                          <a:solidFill>
                            <a:srgbClr val="494949"/>
                          </a:solidFill>
                          <a:latin typeface="Helvetica Neue"/>
                          <a:ea typeface="Helvetica Neue"/>
                          <a:cs typeface="Helvetica Neue"/>
                          <a:sym typeface="Helvetica Neue"/>
                        </a:rPr>
                        <a:t>Modelos de regresión lineal </a:t>
                      </a:r>
                      <a:r>
                        <a:rPr lang="en" sz="1500" dirty="0">
                          <a:solidFill>
                            <a:srgbClr val="494949"/>
                          </a:solidFill>
                          <a:latin typeface="Helvetica Neue"/>
                          <a:sym typeface="Helvetica Neue"/>
                        </a:rPr>
                        <a:t>para definir los tiempos de entrega en número de días (</a:t>
                      </a:r>
                      <a:r>
                        <a:rPr lang="es-ES" sz="1500" dirty="0">
                          <a:solidFill>
                            <a:srgbClr val="494949"/>
                          </a:solidFill>
                          <a:latin typeface="Helvetica Neue"/>
                        </a:rPr>
                        <a:t>Tiempo  de orden = Tiempo de aprobación interno + Tiempo de generación de orden</a:t>
                      </a:r>
                      <a:r>
                        <a:rPr lang="en" sz="1500" dirty="0">
                          <a:solidFill>
                            <a:srgbClr val="494949"/>
                          </a:solidFill>
                          <a:latin typeface="Helvetica Neue"/>
                          <a:sym typeface="Helvetica Neue"/>
                        </a:rPr>
                        <a:t>)</a:t>
                      </a:r>
                    </a:p>
                    <a:p>
                      <a:pPr marL="323850" lvl="8" indent="-171450" algn="just">
                        <a:lnSpc>
                          <a:spcPct val="150000"/>
                        </a:lnSpc>
                        <a:buClr>
                          <a:srgbClr val="494949"/>
                        </a:buClr>
                        <a:buSzPts val="1200"/>
                        <a:buFont typeface="Arial" panose="020B0604020202020204" pitchFamily="34" charset="0"/>
                        <a:buChar char="•"/>
                      </a:pPr>
                      <a:r>
                        <a:rPr lang="en" sz="1500" dirty="0">
                          <a:solidFill>
                            <a:srgbClr val="494949"/>
                          </a:solidFill>
                          <a:latin typeface="Helvetica Neue"/>
                          <a:sym typeface="Helvetica Neue"/>
                        </a:rPr>
                        <a:t>Interfaz web (modelo serializado) para predicciones </a:t>
                      </a:r>
                    </a:p>
                    <a:p>
                      <a:pPr marL="323850" lvl="8" indent="-171450" algn="just">
                        <a:lnSpc>
                          <a:spcPct val="150000"/>
                        </a:lnSpc>
                        <a:buClr>
                          <a:srgbClr val="494949"/>
                        </a:buClr>
                        <a:buSzPts val="1200"/>
                        <a:buFont typeface="Arial" panose="020B0604020202020204" pitchFamily="34" charset="0"/>
                        <a:buChar char="•"/>
                      </a:pPr>
                      <a:r>
                        <a:rPr lang="en" sz="1500" dirty="0">
                          <a:solidFill>
                            <a:srgbClr val="494949"/>
                          </a:solidFill>
                          <a:latin typeface="Helvetica Neue"/>
                          <a:ea typeface="Helvetica Neue"/>
                          <a:cs typeface="Helvetica Neue"/>
                          <a:sym typeface="Helvetica Neue"/>
                        </a:rPr>
                        <a:t>Tablero de indicadores: categorías con mayor volumen de ventas,  proveedores y compradores con mayor volumen de ventas (cantidad, monto)</a:t>
                      </a:r>
                    </a:p>
                  </a:txBody>
                  <a:tcPr>
                    <a:noFill/>
                  </a:tcPr>
                </a:tc>
                <a:tc>
                  <a:txBody>
                    <a:bodyPr/>
                    <a:lstStyle/>
                    <a:p>
                      <a:pPr marL="228600" lvl="1" indent="-171450" algn="just">
                        <a:lnSpc>
                          <a:spcPct val="150000"/>
                        </a:lnSpc>
                        <a:buClr>
                          <a:srgbClr val="494949"/>
                        </a:buClr>
                        <a:buSzPts val="900"/>
                        <a:buFont typeface="Helvetica Neue"/>
                        <a:buChar char="●"/>
                      </a:pPr>
                      <a:r>
                        <a:rPr lang="en" sz="1500" dirty="0">
                          <a:solidFill>
                            <a:srgbClr val="494949"/>
                          </a:solidFill>
                          <a:latin typeface="Helvetica Neue"/>
                          <a:ea typeface="Helvetica Neue"/>
                          <a:cs typeface="Helvetica Neue"/>
                          <a:sym typeface="Helvetica Neue"/>
                        </a:rPr>
                        <a:t>Minimo Producto Viable –MPV-: Modelo de regresión basado en algoritmos de Aprendizaje Automatizado (</a:t>
                      </a:r>
                      <a:r>
                        <a:rPr lang="en" sz="1500" i="1" dirty="0">
                          <a:solidFill>
                            <a:srgbClr val="494949"/>
                          </a:solidFill>
                          <a:latin typeface="Helvetica Neue"/>
                          <a:ea typeface="Helvetica Neue"/>
                          <a:cs typeface="Helvetica Neue"/>
                          <a:sym typeface="Helvetica Neue"/>
                        </a:rPr>
                        <a:t>M</a:t>
                      </a:r>
                      <a:r>
                        <a:rPr lang="es-CO" sz="1500" i="1" dirty="0">
                          <a:solidFill>
                            <a:srgbClr val="494949"/>
                          </a:solidFill>
                          <a:latin typeface="Helvetica Neue"/>
                          <a:ea typeface="Helvetica Neue"/>
                          <a:cs typeface="Helvetica Neue"/>
                          <a:sym typeface="Helvetica Neue"/>
                        </a:rPr>
                        <a:t>a</a:t>
                      </a:r>
                      <a:r>
                        <a:rPr lang="en" sz="1500" i="1" dirty="0">
                          <a:solidFill>
                            <a:srgbClr val="494949"/>
                          </a:solidFill>
                          <a:latin typeface="Helvetica Neue"/>
                          <a:ea typeface="Helvetica Neue"/>
                          <a:cs typeface="Helvetica Neue"/>
                          <a:sym typeface="Helvetica Neue"/>
                        </a:rPr>
                        <a:t>chine L</a:t>
                      </a:r>
                      <a:r>
                        <a:rPr lang="es-CO" sz="1500" i="1" dirty="0">
                          <a:solidFill>
                            <a:srgbClr val="494949"/>
                          </a:solidFill>
                          <a:latin typeface="Helvetica Neue"/>
                          <a:ea typeface="Helvetica Neue"/>
                          <a:cs typeface="Helvetica Neue"/>
                          <a:sym typeface="Helvetica Neue"/>
                        </a:rPr>
                        <a:t>e</a:t>
                      </a:r>
                      <a:r>
                        <a:rPr lang="en" sz="1500" i="1" dirty="0">
                          <a:solidFill>
                            <a:srgbClr val="494949"/>
                          </a:solidFill>
                          <a:latin typeface="Helvetica Neue"/>
                          <a:ea typeface="Helvetica Neue"/>
                          <a:cs typeface="Helvetica Neue"/>
                          <a:sym typeface="Helvetica Neue"/>
                        </a:rPr>
                        <a:t>arning- </a:t>
                      </a:r>
                      <a:r>
                        <a:rPr lang="en" sz="1500" dirty="0">
                          <a:solidFill>
                            <a:srgbClr val="494949"/>
                          </a:solidFill>
                          <a:latin typeface="Helvetica Neue"/>
                          <a:ea typeface="Helvetica Neue"/>
                          <a:cs typeface="Helvetica Neue"/>
                          <a:sym typeface="Helvetica Neue"/>
                        </a:rPr>
                        <a:t>ML-)</a:t>
                      </a:r>
                    </a:p>
                    <a:p>
                      <a:pPr marL="57150" lvl="1" algn="just">
                        <a:lnSpc>
                          <a:spcPct val="150000"/>
                        </a:lnSpc>
                        <a:buClr>
                          <a:srgbClr val="494949"/>
                        </a:buClr>
                        <a:buSzPts val="900"/>
                      </a:pPr>
                      <a:r>
                        <a:rPr lang="en" sz="1500" dirty="0">
                          <a:solidFill>
                            <a:srgbClr val="494949"/>
                          </a:solidFill>
                          <a:latin typeface="Helvetica Neue"/>
                          <a:ea typeface="Helvetica Neue"/>
                          <a:cs typeface="Helvetica Neue"/>
                          <a:sym typeface="Helvetica Neue"/>
                        </a:rPr>
                        <a:t>MVP1: Modelo para número de días para aprobación de un pedido</a:t>
                      </a:r>
                    </a:p>
                    <a:p>
                      <a:pPr marL="57150" lvl="1" algn="just">
                        <a:lnSpc>
                          <a:spcPct val="150000"/>
                        </a:lnSpc>
                        <a:buClr>
                          <a:srgbClr val="494949"/>
                        </a:buClr>
                        <a:buSzPts val="900"/>
                      </a:pPr>
                      <a:r>
                        <a:rPr lang="en" sz="1500" dirty="0">
                          <a:solidFill>
                            <a:srgbClr val="494949"/>
                          </a:solidFill>
                          <a:latin typeface="Helvetica Neue"/>
                          <a:ea typeface="Helvetica Neue"/>
                          <a:cs typeface="Helvetica Neue"/>
                          <a:sym typeface="Helvetica Neue"/>
                        </a:rPr>
                        <a:t>MVP2: Modelo para número de días para procesamiento de la orden por parte del proveedor</a:t>
                      </a:r>
                    </a:p>
                    <a:p>
                      <a:pPr marL="228600" lvl="1" indent="-171450" algn="just">
                        <a:lnSpc>
                          <a:spcPct val="150000"/>
                        </a:lnSpc>
                        <a:buClr>
                          <a:srgbClr val="494949"/>
                        </a:buClr>
                        <a:buSzPts val="900"/>
                        <a:buFont typeface="Helvetica Neue"/>
                        <a:buChar char="●"/>
                      </a:pPr>
                      <a:r>
                        <a:rPr lang="en" sz="1500" dirty="0">
                          <a:solidFill>
                            <a:srgbClr val="494949"/>
                          </a:solidFill>
                          <a:latin typeface="Helvetica Neue"/>
                          <a:ea typeface="Helvetica Neue"/>
                          <a:cs typeface="Helvetica Neue"/>
                          <a:sym typeface="Helvetica Neue"/>
                        </a:rPr>
                        <a:t>Creación de tableros en Power BI: </a:t>
                      </a:r>
                    </a:p>
                    <a:p>
                      <a:pPr marL="57150" lvl="1" algn="just">
                        <a:lnSpc>
                          <a:spcPct val="150000"/>
                        </a:lnSpc>
                        <a:buClr>
                          <a:srgbClr val="494949"/>
                        </a:buClr>
                        <a:buSzPts val="900"/>
                      </a:pPr>
                      <a:r>
                        <a:rPr lang="en" sz="1500" dirty="0">
                          <a:solidFill>
                            <a:srgbClr val="494949"/>
                          </a:solidFill>
                          <a:latin typeface="Helvetica Neue"/>
                          <a:ea typeface="Helvetica Neue"/>
                          <a:cs typeface="Helvetica Neue"/>
                          <a:sym typeface="Helvetica Neue"/>
                        </a:rPr>
                        <a:t>Indicador </a:t>
                      </a:r>
                      <a:r>
                        <a:rPr lang="en" sz="1500" b="1" dirty="0">
                          <a:solidFill>
                            <a:srgbClr val="494949"/>
                          </a:solidFill>
                          <a:latin typeface="Helvetica Neue"/>
                          <a:ea typeface="Helvetica Neue"/>
                          <a:cs typeface="Helvetica Neue"/>
                          <a:sym typeface="Helvetica Neue"/>
                        </a:rPr>
                        <a:t>RMSE</a:t>
                      </a:r>
                      <a:r>
                        <a:rPr lang="en" sz="1500" dirty="0">
                          <a:solidFill>
                            <a:srgbClr val="494949"/>
                          </a:solidFill>
                          <a:latin typeface="Helvetica Neue"/>
                          <a:ea typeface="Helvetica Neue"/>
                          <a:cs typeface="Helvetica Neue"/>
                          <a:sym typeface="Helvetica Neue"/>
                        </a:rPr>
                        <a:t>: número de días estimado </a:t>
                      </a:r>
                    </a:p>
                    <a:p>
                      <a:pPr marL="57150" lvl="1" algn="just">
                        <a:lnSpc>
                          <a:spcPct val="150000"/>
                        </a:lnSpc>
                        <a:buClr>
                          <a:srgbClr val="494949"/>
                        </a:buClr>
                        <a:buSzPts val="900"/>
                      </a:pPr>
                      <a:r>
                        <a:rPr lang="en" sz="1500" dirty="0">
                          <a:solidFill>
                            <a:srgbClr val="494949"/>
                          </a:solidFill>
                          <a:latin typeface="Helvetica Neue"/>
                          <a:ea typeface="Helvetica Neue"/>
                          <a:cs typeface="Helvetica Neue"/>
                          <a:sym typeface="Helvetica Neue"/>
                        </a:rPr>
                        <a:t>de aprobación y entrega</a:t>
                      </a:r>
                    </a:p>
                  </a:txBody>
                  <a:tcPr>
                    <a:noFill/>
                  </a:tcPr>
                </a:tc>
                <a:extLst>
                  <a:ext uri="{0D108BD9-81ED-4DB2-BD59-A6C34878D82A}">
                    <a16:rowId xmlns:a16="http://schemas.microsoft.com/office/drawing/2014/main" val="3653072319"/>
                  </a:ext>
                </a:extLst>
              </a:tr>
            </a:tbl>
          </a:graphicData>
        </a:graphic>
      </p:graphicFrame>
      <p:pic>
        <p:nvPicPr>
          <p:cNvPr id="5" name="Imagen 4">
            <a:extLst>
              <a:ext uri="{FF2B5EF4-FFF2-40B4-BE49-F238E27FC236}">
                <a16:creationId xmlns:a16="http://schemas.microsoft.com/office/drawing/2014/main" id="{D90D6913-A75E-4874-8459-0D17E1C49470}"/>
              </a:ext>
            </a:extLst>
          </p:cNvPr>
          <p:cNvPicPr>
            <a:picLocks noChangeAspect="1"/>
          </p:cNvPicPr>
          <p:nvPr/>
        </p:nvPicPr>
        <p:blipFill>
          <a:blip r:embed="rId3"/>
          <a:stretch>
            <a:fillRect/>
          </a:stretch>
        </p:blipFill>
        <p:spPr>
          <a:xfrm>
            <a:off x="9413107" y="6055813"/>
            <a:ext cx="2778893" cy="733319"/>
          </a:xfrm>
          <a:prstGeom prst="rect">
            <a:avLst/>
          </a:prstGeom>
        </p:spPr>
      </p:pic>
    </p:spTree>
    <p:extLst>
      <p:ext uri="{BB962C8B-B14F-4D97-AF65-F5344CB8AC3E}">
        <p14:creationId xmlns:p14="http://schemas.microsoft.com/office/powerpoint/2010/main" val="130467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3" name="Marcador de texto 2">
            <a:extLst>
              <a:ext uri="{FF2B5EF4-FFF2-40B4-BE49-F238E27FC236}">
                <a16:creationId xmlns:a16="http://schemas.microsoft.com/office/drawing/2014/main" id="{E05591D7-887A-4A0F-B1D9-707666616383}"/>
              </a:ext>
            </a:extLst>
          </p:cNvPr>
          <p:cNvSpPr>
            <a:spLocks noGrp="1"/>
          </p:cNvSpPr>
          <p:nvPr>
            <p:ph type="body" idx="1"/>
          </p:nvPr>
        </p:nvSpPr>
        <p:spPr>
          <a:xfrm>
            <a:off x="1676400" y="366032"/>
            <a:ext cx="10515600" cy="610227"/>
          </a:xfrm>
        </p:spPr>
        <p:txBody>
          <a:bodyPr>
            <a:normAutofit lnSpcReduction="10000"/>
          </a:bodyPr>
          <a:lstStyle/>
          <a:p>
            <a:r>
              <a:rPr lang="es-ES" sz="4000" b="1" dirty="0">
                <a:solidFill>
                  <a:schemeClr val="accent1">
                    <a:lumMod val="75000"/>
                  </a:schemeClr>
                </a:solidFill>
              </a:rPr>
              <a:t>Objetivo</a:t>
            </a:r>
            <a:endParaRPr lang="es-CO" sz="4000" b="1" dirty="0">
              <a:solidFill>
                <a:schemeClr val="accent1">
                  <a:lumMod val="75000"/>
                </a:schemeClr>
              </a:solidFill>
            </a:endParaRPr>
          </a:p>
        </p:txBody>
      </p:sp>
      <p:sp>
        <p:nvSpPr>
          <p:cNvPr id="13" name="Google Shape;70;p14">
            <a:extLst>
              <a:ext uri="{FF2B5EF4-FFF2-40B4-BE49-F238E27FC236}">
                <a16:creationId xmlns:a16="http://schemas.microsoft.com/office/drawing/2014/main" id="{685FFA33-6A0A-493F-BD56-9984D27D818C}"/>
              </a:ext>
            </a:extLst>
          </p:cNvPr>
          <p:cNvSpPr/>
          <p:nvPr/>
        </p:nvSpPr>
        <p:spPr>
          <a:xfrm>
            <a:off x="1591280" y="1380392"/>
            <a:ext cx="8924320" cy="3006969"/>
          </a:xfrm>
          <a:prstGeom prst="rect">
            <a:avLst/>
          </a:prstGeom>
          <a:noFill/>
          <a:ln w="9525" cap="flat" cmpd="sng">
            <a:noFill/>
            <a:prstDash val="solid"/>
            <a:round/>
            <a:headEnd type="none" w="sm" len="sm"/>
            <a:tailEnd type="none" w="sm" len="sm"/>
          </a:ln>
        </p:spPr>
        <p:txBody>
          <a:bodyPr spcFirstLastPara="1" wrap="square" lIns="96000" tIns="240000" rIns="96000" bIns="96000" anchor="t" anchorCtr="0">
            <a:noAutofit/>
          </a:bodyPr>
          <a:lstStyle/>
          <a:p>
            <a:pPr marL="122873" lvl="0" algn="just" rtl="0">
              <a:lnSpc>
                <a:spcPct val="115000"/>
              </a:lnSpc>
              <a:spcBef>
                <a:spcPts val="0"/>
              </a:spcBef>
              <a:spcAft>
                <a:spcPts val="0"/>
              </a:spcAft>
              <a:buClr>
                <a:srgbClr val="595959"/>
              </a:buClr>
              <a:buSzPct val="100000"/>
            </a:pPr>
            <a:r>
              <a:rPr lang="es-ES" sz="2800" dirty="0">
                <a:solidFill>
                  <a:srgbClr val="595959"/>
                </a:solidFill>
              </a:rPr>
              <a:t>Se intenta predecir el tiempo de entrega de un pedido en número de días, que incluye el tiempo de aprobación de la compra y la entrega efectiva por parte del proveedor</a:t>
            </a:r>
            <a:endParaRPr lang="en" sz="2600" dirty="0">
              <a:solidFill>
                <a:srgbClr val="494949"/>
              </a:solidFill>
              <a:latin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sz="2600"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sz="2600"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sz="2600" dirty="0">
              <a:solidFill>
                <a:srgbClr val="49494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45729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3" name="Marcador de texto 2">
            <a:extLst>
              <a:ext uri="{FF2B5EF4-FFF2-40B4-BE49-F238E27FC236}">
                <a16:creationId xmlns:a16="http://schemas.microsoft.com/office/drawing/2014/main" id="{E05591D7-887A-4A0F-B1D9-707666616383}"/>
              </a:ext>
            </a:extLst>
          </p:cNvPr>
          <p:cNvSpPr>
            <a:spLocks noGrp="1"/>
          </p:cNvSpPr>
          <p:nvPr>
            <p:ph type="body" idx="1"/>
          </p:nvPr>
        </p:nvSpPr>
        <p:spPr>
          <a:xfrm>
            <a:off x="1676400" y="366032"/>
            <a:ext cx="10515600" cy="610227"/>
          </a:xfrm>
        </p:spPr>
        <p:txBody>
          <a:bodyPr>
            <a:normAutofit lnSpcReduction="10000"/>
          </a:bodyPr>
          <a:lstStyle/>
          <a:p>
            <a:r>
              <a:rPr lang="es-ES" sz="4000" b="1" dirty="0">
                <a:solidFill>
                  <a:schemeClr val="accent1">
                    <a:lumMod val="75000"/>
                  </a:schemeClr>
                </a:solidFill>
              </a:rPr>
              <a:t>Variables para el entrenamiento de modelos</a:t>
            </a:r>
            <a:endParaRPr lang="es-CO" sz="4000" b="1" dirty="0">
              <a:solidFill>
                <a:schemeClr val="accent1">
                  <a:lumMod val="75000"/>
                </a:schemeClr>
              </a:solidFill>
            </a:endParaRPr>
          </a:p>
        </p:txBody>
      </p:sp>
      <p:sp>
        <p:nvSpPr>
          <p:cNvPr id="13" name="Google Shape;70;p14">
            <a:extLst>
              <a:ext uri="{FF2B5EF4-FFF2-40B4-BE49-F238E27FC236}">
                <a16:creationId xmlns:a16="http://schemas.microsoft.com/office/drawing/2014/main" id="{685FFA33-6A0A-493F-BD56-9984D27D818C}"/>
              </a:ext>
            </a:extLst>
          </p:cNvPr>
          <p:cNvSpPr/>
          <p:nvPr/>
        </p:nvSpPr>
        <p:spPr>
          <a:xfrm>
            <a:off x="764931" y="809204"/>
            <a:ext cx="9847385" cy="4668403"/>
          </a:xfrm>
          <a:prstGeom prst="rect">
            <a:avLst/>
          </a:prstGeom>
          <a:noFill/>
          <a:ln w="9525" cap="flat" cmpd="sng">
            <a:noFill/>
            <a:prstDash val="solid"/>
            <a:round/>
            <a:headEnd type="none" w="sm" len="sm"/>
            <a:tailEnd type="none" w="sm" len="sm"/>
          </a:ln>
        </p:spPr>
        <p:txBody>
          <a:bodyPr spcFirstLastPara="1" wrap="square" lIns="96000" tIns="240000" rIns="96000" bIns="96000" anchor="t" anchorCtr="0">
            <a:noAutofit/>
          </a:bodyPr>
          <a:lstStyle/>
          <a:p>
            <a:pPr marL="171450" marR="0" lvl="0" indent="-171450" algn="ctr" rtl="0">
              <a:spcBef>
                <a:spcPts val="600"/>
              </a:spcBef>
              <a:spcAft>
                <a:spcPts val="600"/>
              </a:spcAft>
              <a:buClr>
                <a:srgbClr val="000000"/>
              </a:buClr>
              <a:buSzPts val="1200"/>
              <a:buFont typeface="Arial" panose="020B0604020202020204" pitchFamily="34" charset="0"/>
              <a:buChar char="•"/>
            </a:pPr>
            <a:r>
              <a:rPr lang="es-ES" dirty="0">
                <a:solidFill>
                  <a:srgbClr val="595959"/>
                </a:solidFill>
                <a:sym typeface="Arial"/>
              </a:rPr>
              <a:t>Día fecha orden = </a:t>
            </a:r>
            <a:r>
              <a:rPr lang="es-ES" dirty="0">
                <a:solidFill>
                  <a:srgbClr val="595959"/>
                </a:solidFill>
              </a:rPr>
              <a:t>Día de la semana que se hizo la orden (lunes, martes…sábado, domingo)</a:t>
            </a:r>
          </a:p>
          <a:p>
            <a:pPr marL="171450" indent="-171450" algn="ctr">
              <a:spcBef>
                <a:spcPts val="600"/>
              </a:spcBef>
              <a:spcAft>
                <a:spcPts val="600"/>
              </a:spcAft>
              <a:buSzPts val="1200"/>
              <a:buFont typeface="Arial" panose="020B0604020202020204" pitchFamily="34" charset="0"/>
              <a:buChar char="•"/>
            </a:pPr>
            <a:r>
              <a:rPr lang="es-ES" dirty="0">
                <a:solidFill>
                  <a:srgbClr val="595959"/>
                </a:solidFill>
                <a:sym typeface="Arial"/>
              </a:rPr>
              <a:t>Mes fecha orden = </a:t>
            </a:r>
            <a:r>
              <a:rPr lang="es-ES" dirty="0">
                <a:solidFill>
                  <a:srgbClr val="595959"/>
                </a:solidFill>
              </a:rPr>
              <a:t>Mes del año en que se hizo la orden</a:t>
            </a:r>
          </a:p>
          <a:p>
            <a:pPr marL="171450" indent="-171450" algn="ctr">
              <a:spcBef>
                <a:spcPts val="600"/>
              </a:spcBef>
              <a:spcAft>
                <a:spcPts val="600"/>
              </a:spcAft>
              <a:buSzPts val="1200"/>
              <a:buFont typeface="Arial" panose="020B0604020202020204" pitchFamily="34" charset="0"/>
              <a:buChar char="•"/>
            </a:pPr>
            <a:r>
              <a:rPr lang="es-ES" dirty="0">
                <a:solidFill>
                  <a:srgbClr val="595959"/>
                </a:solidFill>
                <a:sym typeface="Arial"/>
              </a:rPr>
              <a:t>Semana del año orden = </a:t>
            </a:r>
            <a:r>
              <a:rPr lang="es-ES" dirty="0">
                <a:solidFill>
                  <a:srgbClr val="595959"/>
                </a:solidFill>
              </a:rPr>
              <a:t>Semana del año en que se hizo la orden</a:t>
            </a:r>
          </a:p>
          <a:p>
            <a:pPr marL="171450" indent="-171450" algn="ctr">
              <a:spcBef>
                <a:spcPts val="600"/>
              </a:spcBef>
              <a:spcAft>
                <a:spcPts val="600"/>
              </a:spcAft>
              <a:buSzPts val="1200"/>
              <a:buFont typeface="Arial" panose="020B0604020202020204" pitchFamily="34" charset="0"/>
              <a:buChar char="•"/>
            </a:pPr>
            <a:r>
              <a:rPr lang="es-ES" dirty="0">
                <a:solidFill>
                  <a:srgbClr val="595959"/>
                </a:solidFill>
                <a:sym typeface="Arial"/>
              </a:rPr>
              <a:t>Usuario aprobador = </a:t>
            </a:r>
            <a:r>
              <a:rPr lang="es-ES" dirty="0">
                <a:solidFill>
                  <a:srgbClr val="595959"/>
                </a:solidFill>
              </a:rPr>
              <a:t>Usuario que aprueba la orden</a:t>
            </a:r>
          </a:p>
          <a:p>
            <a:pPr marL="171450" indent="-171450" algn="ctr">
              <a:spcBef>
                <a:spcPts val="600"/>
              </a:spcBef>
              <a:spcAft>
                <a:spcPts val="600"/>
              </a:spcAft>
              <a:buSzPts val="1200"/>
              <a:buFont typeface="Arial" panose="020B0604020202020204" pitchFamily="34" charset="0"/>
              <a:buChar char="•"/>
            </a:pPr>
            <a:r>
              <a:rPr lang="es-ES" dirty="0">
                <a:solidFill>
                  <a:srgbClr val="595959"/>
                </a:solidFill>
                <a:sym typeface="Arial"/>
              </a:rPr>
              <a:t>Catego</a:t>
            </a:r>
            <a:r>
              <a:rPr lang="es-ES" dirty="0">
                <a:solidFill>
                  <a:srgbClr val="595959"/>
                </a:solidFill>
              </a:rPr>
              <a:t>ría = categoría ítem ordenado</a:t>
            </a:r>
          </a:p>
          <a:p>
            <a:pPr marL="171450" indent="-171450" algn="ctr">
              <a:spcBef>
                <a:spcPts val="600"/>
              </a:spcBef>
              <a:spcAft>
                <a:spcPts val="600"/>
              </a:spcAft>
              <a:buSzPts val="1200"/>
              <a:buFont typeface="Arial" panose="020B0604020202020204" pitchFamily="34" charset="0"/>
              <a:buChar char="•"/>
            </a:pPr>
            <a:endParaRPr lang="es-ES" dirty="0">
              <a:solidFill>
                <a:srgbClr val="595959"/>
              </a:solidFill>
            </a:endParaRPr>
          </a:p>
          <a:p>
            <a:pPr algn="ctr">
              <a:spcBef>
                <a:spcPts val="600"/>
              </a:spcBef>
              <a:spcAft>
                <a:spcPts val="600"/>
              </a:spcAft>
              <a:buSzPts val="1200"/>
            </a:pPr>
            <a:r>
              <a:rPr lang="es-ES" b="1" i="0" u="none" strike="noStrike" cap="none" dirty="0">
                <a:solidFill>
                  <a:schemeClr val="accent1">
                    <a:lumMod val="75000"/>
                  </a:schemeClr>
                </a:solidFill>
                <a:latin typeface="Arial"/>
                <a:ea typeface="Arial"/>
                <a:cs typeface="Arial"/>
                <a:sym typeface="Arial"/>
              </a:rPr>
              <a:t>Variable objetivo:</a:t>
            </a:r>
          </a:p>
          <a:p>
            <a:pPr algn="ctr">
              <a:spcBef>
                <a:spcPts val="600"/>
              </a:spcBef>
              <a:spcAft>
                <a:spcPts val="600"/>
              </a:spcAft>
              <a:buSzPts val="1200"/>
            </a:pPr>
            <a:r>
              <a:rPr lang="es-ES" i="0" u="none" strike="noStrike" cap="none" dirty="0">
                <a:solidFill>
                  <a:schemeClr val="accent1">
                    <a:lumMod val="75000"/>
                  </a:schemeClr>
                </a:solidFill>
                <a:latin typeface="Arial"/>
                <a:ea typeface="Arial"/>
                <a:cs typeface="Arial"/>
                <a:sym typeface="Arial"/>
              </a:rPr>
              <a:t>Días para aprobación</a:t>
            </a:r>
            <a:r>
              <a:rPr lang="es-ES" dirty="0">
                <a:solidFill>
                  <a:schemeClr val="accent1">
                    <a:lumMod val="75000"/>
                  </a:schemeClr>
                </a:solidFill>
              </a:rPr>
              <a:t> = Fecha aprobación – fecha orden</a:t>
            </a:r>
            <a:endParaRPr lang="en" dirty="0">
              <a:solidFill>
                <a:srgbClr val="494949"/>
              </a:solidFill>
              <a:latin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86226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3" name="Marcador de texto 2">
            <a:extLst>
              <a:ext uri="{FF2B5EF4-FFF2-40B4-BE49-F238E27FC236}">
                <a16:creationId xmlns:a16="http://schemas.microsoft.com/office/drawing/2014/main" id="{E05591D7-887A-4A0F-B1D9-707666616383}"/>
              </a:ext>
            </a:extLst>
          </p:cNvPr>
          <p:cNvSpPr>
            <a:spLocks noGrp="1"/>
          </p:cNvSpPr>
          <p:nvPr>
            <p:ph type="body" idx="1"/>
          </p:nvPr>
        </p:nvSpPr>
        <p:spPr>
          <a:xfrm>
            <a:off x="1676400" y="366032"/>
            <a:ext cx="10515600" cy="610227"/>
          </a:xfrm>
        </p:spPr>
        <p:txBody>
          <a:bodyPr>
            <a:normAutofit lnSpcReduction="10000"/>
          </a:bodyPr>
          <a:lstStyle/>
          <a:p>
            <a:r>
              <a:rPr lang="es-ES" sz="4000" b="1" dirty="0">
                <a:solidFill>
                  <a:schemeClr val="accent1">
                    <a:lumMod val="75000"/>
                  </a:schemeClr>
                </a:solidFill>
              </a:rPr>
              <a:t>Arquitectura</a:t>
            </a:r>
            <a:endParaRPr lang="es-CO" sz="4000" b="1" dirty="0">
              <a:solidFill>
                <a:schemeClr val="accent1">
                  <a:lumMod val="75000"/>
                </a:schemeClr>
              </a:solidFill>
            </a:endParaRPr>
          </a:p>
        </p:txBody>
      </p:sp>
      <p:sp>
        <p:nvSpPr>
          <p:cNvPr id="13" name="Google Shape;70;p14">
            <a:extLst>
              <a:ext uri="{FF2B5EF4-FFF2-40B4-BE49-F238E27FC236}">
                <a16:creationId xmlns:a16="http://schemas.microsoft.com/office/drawing/2014/main" id="{685FFA33-6A0A-493F-BD56-9984D27D818C}"/>
              </a:ext>
            </a:extLst>
          </p:cNvPr>
          <p:cNvSpPr/>
          <p:nvPr/>
        </p:nvSpPr>
        <p:spPr>
          <a:xfrm>
            <a:off x="7139355" y="-60240"/>
            <a:ext cx="4519246" cy="5080648"/>
          </a:xfrm>
          <a:prstGeom prst="rect">
            <a:avLst/>
          </a:prstGeom>
          <a:noFill/>
          <a:ln w="9525" cap="flat" cmpd="sng">
            <a:noFill/>
            <a:prstDash val="solid"/>
            <a:round/>
            <a:headEnd type="none" w="sm" len="sm"/>
            <a:tailEnd type="none" w="sm" len="sm"/>
          </a:ln>
        </p:spPr>
        <p:txBody>
          <a:bodyPr spcFirstLastPara="1" wrap="square" lIns="96000" tIns="240000" rIns="96000" bIns="96000" anchor="t" anchorCtr="0">
            <a:noAutofit/>
          </a:bodyPr>
          <a:lstStyle/>
          <a:p>
            <a:pPr marL="0" marR="0" lvl="0" indent="0" algn="just" rtl="0">
              <a:spcBef>
                <a:spcPts val="600"/>
              </a:spcBef>
              <a:spcAft>
                <a:spcPts val="600"/>
              </a:spcAft>
              <a:buClr>
                <a:srgbClr val="000000"/>
              </a:buClr>
              <a:buSzPts val="1200"/>
              <a:buFont typeface="Arial"/>
              <a:buNone/>
            </a:pPr>
            <a:r>
              <a:rPr lang="es-ES" b="0" i="0" u="none" strike="noStrike" cap="none" dirty="0">
                <a:solidFill>
                  <a:srgbClr val="595959"/>
                </a:solidFill>
                <a:latin typeface="Helvetica Neue" panose="020B0604020202020204" charset="0"/>
                <a:ea typeface="Arial"/>
                <a:cs typeface="Arial"/>
                <a:sym typeface="Arial"/>
              </a:rPr>
              <a:t>1) Recepción de solicitudes de compra en el </a:t>
            </a:r>
            <a:r>
              <a:rPr lang="es-ES" b="1" i="0" u="none" strike="noStrike" cap="none" dirty="0">
                <a:solidFill>
                  <a:srgbClr val="595959"/>
                </a:solidFill>
                <a:latin typeface="Helvetica Neue" panose="020B0604020202020204" charset="0"/>
                <a:ea typeface="Arial"/>
                <a:cs typeface="Arial"/>
                <a:sym typeface="Arial"/>
              </a:rPr>
              <a:t>Portal 1K</a:t>
            </a:r>
          </a:p>
          <a:p>
            <a:pPr marL="0" marR="0" lvl="0" indent="0" algn="just" rtl="0">
              <a:spcBef>
                <a:spcPts val="600"/>
              </a:spcBef>
              <a:spcAft>
                <a:spcPts val="600"/>
              </a:spcAft>
              <a:buClr>
                <a:srgbClr val="000000"/>
              </a:buClr>
              <a:buSzPts val="1200"/>
              <a:buFont typeface="Arial"/>
              <a:buNone/>
            </a:pPr>
            <a:r>
              <a:rPr lang="es-ES" b="0" i="0" u="none" strike="noStrike" cap="none" dirty="0">
                <a:solidFill>
                  <a:srgbClr val="595959"/>
                </a:solidFill>
                <a:latin typeface="Helvetica Neue" panose="020B0604020202020204" charset="0"/>
                <a:ea typeface="Arial"/>
                <a:cs typeface="Arial"/>
                <a:sym typeface="Arial"/>
              </a:rPr>
              <a:t>2)  </a:t>
            </a:r>
            <a:r>
              <a:rPr lang="es-ES" dirty="0">
                <a:solidFill>
                  <a:srgbClr val="595959"/>
                </a:solidFill>
                <a:latin typeface="Helvetica Neue" panose="020B0604020202020204" charset="0"/>
              </a:rPr>
              <a:t>A</a:t>
            </a:r>
            <a:r>
              <a:rPr lang="es-ES" b="0" i="0" u="none" strike="noStrike" cap="none" dirty="0">
                <a:solidFill>
                  <a:srgbClr val="595959"/>
                </a:solidFill>
                <a:latin typeface="Helvetica Neue" panose="020B0604020202020204" charset="0"/>
                <a:ea typeface="Arial"/>
                <a:cs typeface="Arial"/>
                <a:sym typeface="Arial"/>
              </a:rPr>
              <a:t>lmacenamiento</a:t>
            </a:r>
          </a:p>
          <a:p>
            <a:pPr marL="0" marR="0" lvl="0" indent="0" algn="just" rtl="0">
              <a:spcBef>
                <a:spcPts val="600"/>
              </a:spcBef>
              <a:spcAft>
                <a:spcPts val="600"/>
              </a:spcAft>
              <a:buClr>
                <a:srgbClr val="000000"/>
              </a:buClr>
              <a:buSzPts val="1200"/>
              <a:buFont typeface="Arial"/>
              <a:buNone/>
            </a:pPr>
            <a:r>
              <a:rPr lang="es-ES" b="0" i="0" u="none" strike="noStrike" cap="none" dirty="0">
                <a:solidFill>
                  <a:srgbClr val="595959"/>
                </a:solidFill>
                <a:latin typeface="Helvetica Neue" panose="020B0604020202020204" charset="0"/>
                <a:ea typeface="Arial"/>
                <a:cs typeface="Arial"/>
                <a:sym typeface="Arial"/>
              </a:rPr>
              <a:t>3) Entrada al modelo: Fecha de orden y fecha de aprobación</a:t>
            </a:r>
          </a:p>
          <a:p>
            <a:pPr marL="0" marR="0" lvl="0" indent="0" algn="just" rtl="0">
              <a:spcBef>
                <a:spcPts val="600"/>
              </a:spcBef>
              <a:spcAft>
                <a:spcPts val="600"/>
              </a:spcAft>
              <a:buClr>
                <a:srgbClr val="000000"/>
              </a:buClr>
              <a:buSzPts val="1200"/>
              <a:buFont typeface="Arial"/>
              <a:buNone/>
            </a:pPr>
            <a:r>
              <a:rPr lang="es-ES" b="0" i="0" u="none" strike="noStrike" cap="none" dirty="0">
                <a:solidFill>
                  <a:srgbClr val="595959"/>
                </a:solidFill>
                <a:latin typeface="Helvetica Neue" panose="020B0604020202020204" charset="0"/>
                <a:ea typeface="Arial"/>
                <a:cs typeface="Arial"/>
                <a:sym typeface="Arial"/>
              </a:rPr>
              <a:t>4) Modelos de Aprendizaje automatizado:</a:t>
            </a:r>
          </a:p>
          <a:p>
            <a:pPr marL="171450" marR="0" lvl="0" indent="-171450" algn="just" rtl="0">
              <a:spcBef>
                <a:spcPts val="600"/>
              </a:spcBef>
              <a:spcAft>
                <a:spcPts val="600"/>
              </a:spcAft>
              <a:buClr>
                <a:srgbClr val="000000"/>
              </a:buClr>
              <a:buSzPts val="1200"/>
              <a:buFont typeface="Arial" panose="020B0604020202020204" pitchFamily="34" charset="0"/>
              <a:buChar char="•"/>
            </a:pPr>
            <a:r>
              <a:rPr lang="es-ES" dirty="0">
                <a:solidFill>
                  <a:srgbClr val="595959"/>
                </a:solidFill>
                <a:latin typeface="Helvetica Neue" panose="020B0604020202020204" charset="0"/>
                <a:ea typeface="Arial"/>
                <a:cs typeface="Arial"/>
                <a:sym typeface="Arial"/>
              </a:rPr>
              <a:t>F</a:t>
            </a:r>
            <a:r>
              <a:rPr lang="es-ES" b="0" i="0" u="none" strike="noStrike" cap="none" dirty="0">
                <a:solidFill>
                  <a:srgbClr val="595959"/>
                </a:solidFill>
                <a:latin typeface="Helvetica Neue" panose="020B0604020202020204" charset="0"/>
                <a:ea typeface="Arial"/>
                <a:cs typeface="Arial"/>
                <a:sym typeface="Arial"/>
              </a:rPr>
              <a:t>echas de aprobación: </a:t>
            </a:r>
            <a:r>
              <a:rPr lang="es-ES" b="0" i="0" u="none" strike="noStrike" cap="none" dirty="0" err="1">
                <a:solidFill>
                  <a:srgbClr val="595959"/>
                </a:solidFill>
                <a:latin typeface="Helvetica Neue" panose="020B0604020202020204" charset="0"/>
                <a:ea typeface="Arial"/>
                <a:cs typeface="Arial"/>
                <a:sym typeface="Arial"/>
              </a:rPr>
              <a:t>CatBoost</a:t>
            </a:r>
            <a:r>
              <a:rPr lang="es-ES" b="0" i="0" u="none" strike="noStrike" cap="none" dirty="0">
                <a:solidFill>
                  <a:srgbClr val="595959"/>
                </a:solidFill>
                <a:latin typeface="Helvetica Neue" panose="020B0604020202020204" charset="0"/>
                <a:ea typeface="Arial"/>
                <a:cs typeface="Arial"/>
                <a:sym typeface="Arial"/>
              </a:rPr>
              <a:t> </a:t>
            </a:r>
            <a:r>
              <a:rPr lang="es-ES" b="0" i="0" u="none" strike="noStrike" cap="none" dirty="0" err="1">
                <a:solidFill>
                  <a:srgbClr val="595959"/>
                </a:solidFill>
                <a:latin typeface="Helvetica Neue" panose="020B0604020202020204" charset="0"/>
                <a:ea typeface="Arial"/>
                <a:cs typeface="Arial"/>
                <a:sym typeface="Arial"/>
              </a:rPr>
              <a:t>Regressor</a:t>
            </a:r>
            <a:r>
              <a:rPr lang="es-ES" b="0" i="0" u="none" strike="noStrike" cap="none" dirty="0">
                <a:solidFill>
                  <a:srgbClr val="595959"/>
                </a:solidFill>
                <a:latin typeface="Helvetica Neue" panose="020B0604020202020204" charset="0"/>
                <a:ea typeface="Arial"/>
                <a:cs typeface="Arial"/>
                <a:sym typeface="Arial"/>
              </a:rPr>
              <a:t> </a:t>
            </a:r>
          </a:p>
          <a:p>
            <a:pPr marL="171450" marR="0" lvl="0" indent="-171450" algn="just" rtl="0">
              <a:spcBef>
                <a:spcPts val="600"/>
              </a:spcBef>
              <a:spcAft>
                <a:spcPts val="600"/>
              </a:spcAft>
              <a:buClr>
                <a:srgbClr val="000000"/>
              </a:buClr>
              <a:buSzPts val="1200"/>
              <a:buFont typeface="Arial" panose="020B0604020202020204" pitchFamily="34" charset="0"/>
              <a:buChar char="•"/>
            </a:pPr>
            <a:r>
              <a:rPr lang="es-ES" dirty="0">
                <a:solidFill>
                  <a:srgbClr val="595959"/>
                </a:solidFill>
                <a:latin typeface="Helvetica Neue" panose="020B0604020202020204" charset="0"/>
                <a:ea typeface="Arial"/>
                <a:cs typeface="Arial"/>
                <a:sym typeface="Arial"/>
              </a:rPr>
              <a:t>Fechas de entrega= </a:t>
            </a:r>
            <a:r>
              <a:rPr lang="es-ES" b="0" i="0" u="none" strike="noStrike" cap="none" dirty="0">
                <a:solidFill>
                  <a:srgbClr val="595959"/>
                </a:solidFill>
                <a:latin typeface="Helvetica Neue" panose="020B0604020202020204" charset="0"/>
                <a:ea typeface="Arial"/>
                <a:cs typeface="Arial"/>
                <a:sym typeface="Arial"/>
              </a:rPr>
              <a:t>Árboles aleatorios </a:t>
            </a:r>
            <a:r>
              <a:rPr lang="es-ES" b="0" i="1" u="none" strike="noStrike" cap="none" dirty="0">
                <a:solidFill>
                  <a:srgbClr val="595959"/>
                </a:solidFill>
                <a:latin typeface="Helvetica Neue" panose="020B0604020202020204" charset="0"/>
                <a:ea typeface="Arial"/>
                <a:cs typeface="Arial"/>
                <a:sym typeface="Arial"/>
              </a:rPr>
              <a:t>(</a:t>
            </a:r>
            <a:r>
              <a:rPr lang="es-ES" b="0" i="1" u="none" strike="noStrike" cap="none" dirty="0" err="1">
                <a:solidFill>
                  <a:srgbClr val="595959"/>
                </a:solidFill>
                <a:latin typeface="Helvetica Neue" panose="020B0604020202020204" charset="0"/>
                <a:ea typeface="Arial"/>
                <a:cs typeface="Arial"/>
                <a:sym typeface="Arial"/>
              </a:rPr>
              <a:t>Random</a:t>
            </a:r>
            <a:r>
              <a:rPr lang="es-ES" b="0" i="1" u="none" strike="noStrike" cap="none" dirty="0">
                <a:solidFill>
                  <a:srgbClr val="595959"/>
                </a:solidFill>
                <a:latin typeface="Helvetica Neue" panose="020B0604020202020204" charset="0"/>
                <a:ea typeface="Arial"/>
                <a:cs typeface="Arial"/>
                <a:sym typeface="Arial"/>
              </a:rPr>
              <a:t> Forest </a:t>
            </a:r>
            <a:r>
              <a:rPr lang="es-ES" b="0" i="1" u="none" strike="noStrike" cap="none" dirty="0" err="1">
                <a:solidFill>
                  <a:srgbClr val="595959"/>
                </a:solidFill>
                <a:latin typeface="Helvetica Neue" panose="020B0604020202020204" charset="0"/>
                <a:ea typeface="Arial"/>
                <a:cs typeface="Arial"/>
                <a:sym typeface="Arial"/>
              </a:rPr>
              <a:t>Regressor</a:t>
            </a:r>
            <a:r>
              <a:rPr lang="es-ES" b="0" i="1" u="none" strike="noStrike" cap="none" dirty="0">
                <a:solidFill>
                  <a:srgbClr val="595959"/>
                </a:solidFill>
                <a:latin typeface="Helvetica Neue" panose="020B0604020202020204" charset="0"/>
                <a:ea typeface="Arial"/>
                <a:cs typeface="Arial"/>
                <a:sym typeface="Arial"/>
              </a:rPr>
              <a:t>)</a:t>
            </a:r>
          </a:p>
          <a:p>
            <a:pPr algn="just">
              <a:spcBef>
                <a:spcPts val="600"/>
              </a:spcBef>
              <a:spcAft>
                <a:spcPts val="600"/>
              </a:spcAft>
              <a:buSzPts val="1200"/>
            </a:pPr>
            <a:r>
              <a:rPr lang="es-ES" dirty="0">
                <a:solidFill>
                  <a:srgbClr val="595959"/>
                </a:solidFill>
                <a:latin typeface="Helvetica Neue" panose="020B0604020202020204" charset="0"/>
              </a:rPr>
              <a:t>5</a:t>
            </a:r>
            <a:r>
              <a:rPr lang="es-ES" b="0" i="0" u="none" strike="noStrike" cap="none" dirty="0">
                <a:solidFill>
                  <a:srgbClr val="595959"/>
                </a:solidFill>
                <a:latin typeface="Helvetica Neue" panose="020B0604020202020204" charset="0"/>
                <a:ea typeface="Arial"/>
                <a:cs typeface="Arial"/>
                <a:sym typeface="Arial"/>
              </a:rPr>
              <a:t>) Salida </a:t>
            </a:r>
            <a:r>
              <a:rPr lang="es-ES" dirty="0">
                <a:solidFill>
                  <a:srgbClr val="595959"/>
                </a:solidFill>
                <a:latin typeface="Helvetica Neue" panose="020B0604020202020204" charset="0"/>
              </a:rPr>
              <a:t>de</a:t>
            </a:r>
            <a:r>
              <a:rPr lang="es-ES" b="0" i="0" u="none" strike="noStrike" cap="none" dirty="0">
                <a:solidFill>
                  <a:srgbClr val="595959"/>
                </a:solidFill>
                <a:latin typeface="Helvetica Neue" panose="020B0604020202020204" charset="0"/>
                <a:ea typeface="Arial"/>
                <a:cs typeface="Arial"/>
                <a:sym typeface="Arial"/>
              </a:rPr>
              <a:t>l modelo: Fecha estimada de aprobación de la orden </a:t>
            </a:r>
          </a:p>
          <a:p>
            <a:pPr algn="just">
              <a:spcBef>
                <a:spcPts val="600"/>
              </a:spcBef>
              <a:spcAft>
                <a:spcPts val="600"/>
              </a:spcAft>
              <a:buSzPts val="1200"/>
            </a:pPr>
            <a:r>
              <a:rPr lang="es-ES" dirty="0">
                <a:solidFill>
                  <a:srgbClr val="595959"/>
                </a:solidFill>
                <a:latin typeface="Helvetica Neue" panose="020B0604020202020204" charset="0"/>
              </a:rPr>
              <a:t>6) Resultado del tiempo estimado para el usuario</a:t>
            </a:r>
            <a:endParaRPr lang="es-ES" b="0" i="0" u="none" strike="noStrike" cap="none" dirty="0">
              <a:solidFill>
                <a:srgbClr val="595959"/>
              </a:solidFill>
              <a:latin typeface="Helvetica Neue" panose="020B0604020202020204" charset="0"/>
              <a:ea typeface="Arial"/>
              <a:cs typeface="Arial"/>
              <a:sym typeface="Arial"/>
            </a:endParaRPr>
          </a:p>
          <a:p>
            <a:pPr marL="609600" lvl="8" indent="-457200" algn="just">
              <a:lnSpc>
                <a:spcPct val="150000"/>
              </a:lnSpc>
              <a:buClr>
                <a:srgbClr val="494949"/>
              </a:buClr>
              <a:buSzPts val="1200"/>
              <a:buFont typeface="Wingdings" panose="05000000000000000000" pitchFamily="2" charset="2"/>
              <a:buChar char="q"/>
            </a:pPr>
            <a:endParaRPr lang="en" dirty="0">
              <a:solidFill>
                <a:srgbClr val="494949"/>
              </a:solidFill>
              <a:latin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p:txBody>
      </p:sp>
      <p:pic>
        <p:nvPicPr>
          <p:cNvPr id="5" name="Imagen 4">
            <a:extLst>
              <a:ext uri="{FF2B5EF4-FFF2-40B4-BE49-F238E27FC236}">
                <a16:creationId xmlns:a16="http://schemas.microsoft.com/office/drawing/2014/main" id="{CEB736E1-CE8C-43DE-9B69-8E54DE54EE6A}"/>
              </a:ext>
            </a:extLst>
          </p:cNvPr>
          <p:cNvPicPr>
            <a:picLocks noChangeAspect="1"/>
          </p:cNvPicPr>
          <p:nvPr/>
        </p:nvPicPr>
        <p:blipFill>
          <a:blip r:embed="rId4"/>
          <a:stretch>
            <a:fillRect/>
          </a:stretch>
        </p:blipFill>
        <p:spPr>
          <a:xfrm>
            <a:off x="1" y="1517509"/>
            <a:ext cx="7143456" cy="2351106"/>
          </a:xfrm>
          <a:prstGeom prst="rect">
            <a:avLst/>
          </a:prstGeom>
        </p:spPr>
      </p:pic>
    </p:spTree>
    <p:extLst>
      <p:ext uri="{BB962C8B-B14F-4D97-AF65-F5344CB8AC3E}">
        <p14:creationId xmlns:p14="http://schemas.microsoft.com/office/powerpoint/2010/main" val="195190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3" name="Marcador de texto 2">
            <a:extLst>
              <a:ext uri="{FF2B5EF4-FFF2-40B4-BE49-F238E27FC236}">
                <a16:creationId xmlns:a16="http://schemas.microsoft.com/office/drawing/2014/main" id="{E05591D7-887A-4A0F-B1D9-707666616383}"/>
              </a:ext>
            </a:extLst>
          </p:cNvPr>
          <p:cNvSpPr>
            <a:spLocks noGrp="1"/>
          </p:cNvSpPr>
          <p:nvPr>
            <p:ph type="body" idx="1"/>
          </p:nvPr>
        </p:nvSpPr>
        <p:spPr>
          <a:xfrm>
            <a:off x="1676400" y="366032"/>
            <a:ext cx="10515600" cy="610227"/>
          </a:xfrm>
        </p:spPr>
        <p:txBody>
          <a:bodyPr>
            <a:normAutofit lnSpcReduction="10000"/>
          </a:bodyPr>
          <a:lstStyle/>
          <a:p>
            <a:r>
              <a:rPr lang="es-ES" sz="4000" b="1" dirty="0">
                <a:solidFill>
                  <a:schemeClr val="accent1">
                    <a:lumMod val="75000"/>
                  </a:schemeClr>
                </a:solidFill>
              </a:rPr>
              <a:t>Resultados modelo fecha de aprobación</a:t>
            </a:r>
            <a:endParaRPr lang="es-CO" sz="4000" b="1" dirty="0">
              <a:solidFill>
                <a:schemeClr val="accent1">
                  <a:lumMod val="75000"/>
                </a:schemeClr>
              </a:solidFill>
            </a:endParaRPr>
          </a:p>
        </p:txBody>
      </p:sp>
      <p:sp>
        <p:nvSpPr>
          <p:cNvPr id="13" name="Google Shape;70;p14">
            <a:extLst>
              <a:ext uri="{FF2B5EF4-FFF2-40B4-BE49-F238E27FC236}">
                <a16:creationId xmlns:a16="http://schemas.microsoft.com/office/drawing/2014/main" id="{685FFA33-6A0A-493F-BD56-9984D27D818C}"/>
              </a:ext>
            </a:extLst>
          </p:cNvPr>
          <p:cNvSpPr/>
          <p:nvPr/>
        </p:nvSpPr>
        <p:spPr>
          <a:xfrm>
            <a:off x="764931" y="809204"/>
            <a:ext cx="9847385" cy="4668403"/>
          </a:xfrm>
          <a:prstGeom prst="rect">
            <a:avLst/>
          </a:prstGeom>
          <a:noFill/>
          <a:ln w="9525" cap="flat" cmpd="sng">
            <a:noFill/>
            <a:prstDash val="solid"/>
            <a:round/>
            <a:headEnd type="none" w="sm" len="sm"/>
            <a:tailEnd type="none" w="sm" len="sm"/>
          </a:ln>
        </p:spPr>
        <p:txBody>
          <a:bodyPr spcFirstLastPara="1" wrap="square" lIns="96000" tIns="240000" rIns="96000" bIns="96000" anchor="t" anchorCtr="0">
            <a:noAutofit/>
          </a:bodyPr>
          <a:lstStyle/>
          <a:p>
            <a:pPr marL="609600" lvl="8" indent="-457200" algn="just">
              <a:lnSpc>
                <a:spcPct val="150000"/>
              </a:lnSpc>
              <a:buClr>
                <a:srgbClr val="494949"/>
              </a:buClr>
              <a:buSzPts val="1200"/>
              <a:buFont typeface="Wingdings" panose="05000000000000000000" pitchFamily="2" charset="2"/>
              <a:buChar char="q"/>
            </a:pPr>
            <a:endParaRPr lang="en" dirty="0">
              <a:solidFill>
                <a:srgbClr val="494949"/>
              </a:solidFill>
              <a:latin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p:txBody>
      </p:sp>
      <p:pic>
        <p:nvPicPr>
          <p:cNvPr id="5" name="Imagen 4">
            <a:extLst>
              <a:ext uri="{FF2B5EF4-FFF2-40B4-BE49-F238E27FC236}">
                <a16:creationId xmlns:a16="http://schemas.microsoft.com/office/drawing/2014/main" id="{90AB0530-7AED-42D2-9568-70276CCD8C1F}"/>
              </a:ext>
            </a:extLst>
          </p:cNvPr>
          <p:cNvPicPr>
            <a:picLocks noChangeAspect="1"/>
          </p:cNvPicPr>
          <p:nvPr/>
        </p:nvPicPr>
        <p:blipFill>
          <a:blip r:embed="rId4"/>
          <a:stretch>
            <a:fillRect/>
          </a:stretch>
        </p:blipFill>
        <p:spPr>
          <a:xfrm>
            <a:off x="705063" y="1344058"/>
            <a:ext cx="6229137" cy="2669630"/>
          </a:xfrm>
          <a:prstGeom prst="rect">
            <a:avLst/>
          </a:prstGeom>
        </p:spPr>
      </p:pic>
      <p:pic>
        <p:nvPicPr>
          <p:cNvPr id="7" name="Imagen 6">
            <a:extLst>
              <a:ext uri="{FF2B5EF4-FFF2-40B4-BE49-F238E27FC236}">
                <a16:creationId xmlns:a16="http://schemas.microsoft.com/office/drawing/2014/main" id="{027A3BA2-42C4-4806-AD8C-773C9CCB8622}"/>
              </a:ext>
            </a:extLst>
          </p:cNvPr>
          <p:cNvPicPr>
            <a:picLocks noChangeAspect="1"/>
          </p:cNvPicPr>
          <p:nvPr/>
        </p:nvPicPr>
        <p:blipFill>
          <a:blip r:embed="rId5"/>
          <a:stretch>
            <a:fillRect/>
          </a:stretch>
        </p:blipFill>
        <p:spPr>
          <a:xfrm>
            <a:off x="7774276" y="1320336"/>
            <a:ext cx="3533775" cy="3486150"/>
          </a:xfrm>
          <a:prstGeom prst="rect">
            <a:avLst/>
          </a:prstGeom>
        </p:spPr>
      </p:pic>
    </p:spTree>
    <p:extLst>
      <p:ext uri="{BB962C8B-B14F-4D97-AF65-F5344CB8AC3E}">
        <p14:creationId xmlns:p14="http://schemas.microsoft.com/office/powerpoint/2010/main" val="186558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3" name="Marcador de texto 2">
            <a:extLst>
              <a:ext uri="{FF2B5EF4-FFF2-40B4-BE49-F238E27FC236}">
                <a16:creationId xmlns:a16="http://schemas.microsoft.com/office/drawing/2014/main" id="{E05591D7-887A-4A0F-B1D9-707666616383}"/>
              </a:ext>
            </a:extLst>
          </p:cNvPr>
          <p:cNvSpPr>
            <a:spLocks noGrp="1"/>
          </p:cNvSpPr>
          <p:nvPr>
            <p:ph type="body" idx="1"/>
          </p:nvPr>
        </p:nvSpPr>
        <p:spPr>
          <a:xfrm>
            <a:off x="1676400" y="366032"/>
            <a:ext cx="10515600" cy="610227"/>
          </a:xfrm>
        </p:spPr>
        <p:txBody>
          <a:bodyPr>
            <a:normAutofit lnSpcReduction="10000"/>
          </a:bodyPr>
          <a:lstStyle/>
          <a:p>
            <a:r>
              <a:rPr lang="es-ES" sz="4000" b="1" dirty="0">
                <a:solidFill>
                  <a:schemeClr val="accent1">
                    <a:lumMod val="75000"/>
                  </a:schemeClr>
                </a:solidFill>
              </a:rPr>
              <a:t>Resultados de modelo de fechas de entrega</a:t>
            </a:r>
            <a:endParaRPr lang="es-CO" sz="4000" b="1" dirty="0">
              <a:solidFill>
                <a:schemeClr val="accent1">
                  <a:lumMod val="75000"/>
                </a:schemeClr>
              </a:solidFill>
            </a:endParaRPr>
          </a:p>
        </p:txBody>
      </p:sp>
      <p:sp>
        <p:nvSpPr>
          <p:cNvPr id="13" name="Google Shape;70;p14">
            <a:extLst>
              <a:ext uri="{FF2B5EF4-FFF2-40B4-BE49-F238E27FC236}">
                <a16:creationId xmlns:a16="http://schemas.microsoft.com/office/drawing/2014/main" id="{685FFA33-6A0A-493F-BD56-9984D27D818C}"/>
              </a:ext>
            </a:extLst>
          </p:cNvPr>
          <p:cNvSpPr/>
          <p:nvPr/>
        </p:nvSpPr>
        <p:spPr>
          <a:xfrm>
            <a:off x="764931" y="809204"/>
            <a:ext cx="9847385" cy="4668403"/>
          </a:xfrm>
          <a:prstGeom prst="rect">
            <a:avLst/>
          </a:prstGeom>
          <a:noFill/>
          <a:ln w="9525" cap="flat" cmpd="sng">
            <a:noFill/>
            <a:prstDash val="solid"/>
            <a:round/>
            <a:headEnd type="none" w="sm" len="sm"/>
            <a:tailEnd type="none" w="sm" len="sm"/>
          </a:ln>
        </p:spPr>
        <p:txBody>
          <a:bodyPr spcFirstLastPara="1" wrap="square" lIns="96000" tIns="240000" rIns="96000" bIns="96000" anchor="t" anchorCtr="0">
            <a:noAutofit/>
          </a:bodyPr>
          <a:lstStyle/>
          <a:p>
            <a:pPr marL="609600" lvl="8" indent="-457200" algn="just">
              <a:lnSpc>
                <a:spcPct val="150000"/>
              </a:lnSpc>
              <a:buClr>
                <a:srgbClr val="494949"/>
              </a:buClr>
              <a:buSzPts val="1200"/>
              <a:buFont typeface="Wingdings" panose="05000000000000000000" pitchFamily="2" charset="2"/>
              <a:buChar char="q"/>
            </a:pPr>
            <a:endParaRPr lang="en" dirty="0">
              <a:solidFill>
                <a:srgbClr val="494949"/>
              </a:solidFill>
              <a:latin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a:p>
            <a:pPr marL="609600" lvl="0" indent="-457200" algn="l" rtl="0">
              <a:lnSpc>
                <a:spcPct val="150000"/>
              </a:lnSpc>
              <a:spcBef>
                <a:spcPts val="0"/>
              </a:spcBef>
              <a:spcAft>
                <a:spcPts val="0"/>
              </a:spcAft>
              <a:buClr>
                <a:srgbClr val="494949"/>
              </a:buClr>
              <a:buSzPts val="1200"/>
              <a:buFont typeface="Wingdings" panose="05000000000000000000" pitchFamily="2" charset="2"/>
              <a:buChar char="q"/>
            </a:pPr>
            <a:endParaRPr lang="en" dirty="0">
              <a:solidFill>
                <a:srgbClr val="494949"/>
              </a:solidFill>
              <a:latin typeface="Helvetica Neue"/>
              <a:ea typeface="Helvetica Neue"/>
              <a:cs typeface="Helvetica Neue"/>
              <a:sym typeface="Helvetica Neue"/>
            </a:endParaRPr>
          </a:p>
        </p:txBody>
      </p:sp>
      <p:pic>
        <p:nvPicPr>
          <p:cNvPr id="7" name="Imagen 6">
            <a:extLst>
              <a:ext uri="{FF2B5EF4-FFF2-40B4-BE49-F238E27FC236}">
                <a16:creationId xmlns:a16="http://schemas.microsoft.com/office/drawing/2014/main" id="{F313C286-AAD5-487D-A6AA-166CA3F3B2EB}"/>
              </a:ext>
            </a:extLst>
          </p:cNvPr>
          <p:cNvPicPr>
            <a:picLocks noChangeAspect="1"/>
          </p:cNvPicPr>
          <p:nvPr/>
        </p:nvPicPr>
        <p:blipFill>
          <a:blip r:embed="rId4"/>
          <a:stretch>
            <a:fillRect/>
          </a:stretch>
        </p:blipFill>
        <p:spPr>
          <a:xfrm>
            <a:off x="6480683" y="1205724"/>
            <a:ext cx="4435555" cy="4483249"/>
          </a:xfrm>
          <a:prstGeom prst="rect">
            <a:avLst/>
          </a:prstGeom>
        </p:spPr>
      </p:pic>
      <p:pic>
        <p:nvPicPr>
          <p:cNvPr id="4" name="Imagen 3">
            <a:extLst>
              <a:ext uri="{FF2B5EF4-FFF2-40B4-BE49-F238E27FC236}">
                <a16:creationId xmlns:a16="http://schemas.microsoft.com/office/drawing/2014/main" id="{CD248DA3-1FEA-41DC-B26A-900AB43E5BC5}"/>
              </a:ext>
            </a:extLst>
          </p:cNvPr>
          <p:cNvPicPr>
            <a:picLocks noChangeAspect="1"/>
          </p:cNvPicPr>
          <p:nvPr/>
        </p:nvPicPr>
        <p:blipFill>
          <a:blip r:embed="rId5"/>
          <a:stretch>
            <a:fillRect/>
          </a:stretch>
        </p:blipFill>
        <p:spPr>
          <a:xfrm>
            <a:off x="939185" y="1566154"/>
            <a:ext cx="4914900" cy="3505200"/>
          </a:xfrm>
          <a:prstGeom prst="rect">
            <a:avLst/>
          </a:prstGeom>
        </p:spPr>
      </p:pic>
    </p:spTree>
    <p:extLst>
      <p:ext uri="{BB962C8B-B14F-4D97-AF65-F5344CB8AC3E}">
        <p14:creationId xmlns:p14="http://schemas.microsoft.com/office/powerpoint/2010/main" val="284766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266" y="-408602"/>
            <a:ext cx="2787328" cy="1869669"/>
          </a:xfrm>
          <a:prstGeom prst="rect">
            <a:avLst/>
          </a:prstGeom>
        </p:spPr>
      </p:pic>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548219"/>
            <a:ext cx="12192000" cy="3610708"/>
          </a:xfrm>
          <a:prstGeom prst="rect">
            <a:avLst/>
          </a:prstGeom>
        </p:spPr>
      </p:pic>
      <p:sp>
        <p:nvSpPr>
          <p:cNvPr id="5" name="Título 4">
            <a:extLst>
              <a:ext uri="{FF2B5EF4-FFF2-40B4-BE49-F238E27FC236}">
                <a16:creationId xmlns:a16="http://schemas.microsoft.com/office/drawing/2014/main" id="{025BA67D-D5E6-4E64-A6FB-D0D16EB0ABC1}"/>
              </a:ext>
            </a:extLst>
          </p:cNvPr>
          <p:cNvSpPr>
            <a:spLocks noGrp="1"/>
          </p:cNvSpPr>
          <p:nvPr>
            <p:ph type="title"/>
          </p:nvPr>
        </p:nvSpPr>
        <p:spPr>
          <a:xfrm>
            <a:off x="1771073" y="0"/>
            <a:ext cx="10515600" cy="1325563"/>
          </a:xfrm>
        </p:spPr>
        <p:txBody>
          <a:bodyPr/>
          <a:lstStyle/>
          <a:p>
            <a:r>
              <a:rPr lang="es-ES" sz="4000" b="1" dirty="0">
                <a:solidFill>
                  <a:schemeClr val="accent1">
                    <a:lumMod val="75000"/>
                  </a:schemeClr>
                </a:solidFill>
                <a:latin typeface="+mn-lt"/>
                <a:ea typeface="+mn-ea"/>
                <a:cs typeface="+mn-cs"/>
              </a:rPr>
              <a:t>Modelo 1 – Detección de anomalías</a:t>
            </a:r>
            <a:endParaRPr lang="es-CO" sz="4000" b="1" dirty="0">
              <a:solidFill>
                <a:schemeClr val="accent1">
                  <a:lumMod val="75000"/>
                </a:schemeClr>
              </a:solidFill>
              <a:latin typeface="+mn-lt"/>
              <a:ea typeface="+mn-ea"/>
              <a:cs typeface="+mn-cs"/>
            </a:endParaRPr>
          </a:p>
        </p:txBody>
      </p:sp>
      <p:pic>
        <p:nvPicPr>
          <p:cNvPr id="4" name="Imagen 3">
            <a:extLst>
              <a:ext uri="{FF2B5EF4-FFF2-40B4-BE49-F238E27FC236}">
                <a16:creationId xmlns:a16="http://schemas.microsoft.com/office/drawing/2014/main" id="{9DD05CB2-C601-48C6-AD7D-4B0472DB7571}"/>
              </a:ext>
            </a:extLst>
          </p:cNvPr>
          <p:cNvPicPr>
            <a:picLocks noChangeAspect="1"/>
          </p:cNvPicPr>
          <p:nvPr/>
        </p:nvPicPr>
        <p:blipFill>
          <a:blip r:embed="rId4"/>
          <a:stretch>
            <a:fillRect/>
          </a:stretch>
        </p:blipFill>
        <p:spPr>
          <a:xfrm>
            <a:off x="1051821" y="1150105"/>
            <a:ext cx="10088358" cy="3941152"/>
          </a:xfrm>
          <a:prstGeom prst="rect">
            <a:avLst/>
          </a:prstGeom>
        </p:spPr>
      </p:pic>
    </p:spTree>
    <p:extLst>
      <p:ext uri="{BB962C8B-B14F-4D97-AF65-F5344CB8AC3E}">
        <p14:creationId xmlns:p14="http://schemas.microsoft.com/office/powerpoint/2010/main" val="37373767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TotalTime>
  <Words>576</Words>
  <Application>Microsoft Office PowerPoint</Application>
  <PresentationFormat>Panorámica</PresentationFormat>
  <Paragraphs>72</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Calibri Light</vt:lpstr>
      <vt:lpstr>Helvetica Neue</vt:lpstr>
      <vt:lpstr>Open Sans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1 – Detección de anomalías</vt:lpstr>
      <vt:lpstr>Modelo 2 – Número de días para aprobación</vt:lpstr>
      <vt:lpstr>Modelo 3 – Número de días para entrega</vt:lpstr>
      <vt:lpstr>Aplicación</vt:lpstr>
      <vt:lpstr>Aplicación</vt:lpstr>
      <vt:lpstr>Aplicación</vt:lpstr>
      <vt:lpstr>Tableros de Control – Power BI</vt:lpstr>
      <vt:lpstr>Tableros de Control – Power BI</vt:lpstr>
      <vt:lpstr>Tableros de Control – Power BI</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ROJO A</dc:creator>
  <cp:lastModifiedBy>Laura Catalina Hernandez Posada</cp:lastModifiedBy>
  <cp:revision>27</cp:revision>
  <dcterms:created xsi:type="dcterms:W3CDTF">2021-04-13T14:19:11Z</dcterms:created>
  <dcterms:modified xsi:type="dcterms:W3CDTF">2021-12-09T14:07:06Z</dcterms:modified>
</cp:coreProperties>
</file>