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88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6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1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6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3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5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5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arehousing Lab (@WarehousingLab) | Twitter">
            <a:extLst>
              <a:ext uri="{FF2B5EF4-FFF2-40B4-BE49-F238E27FC236}">
                <a16:creationId xmlns:a16="http://schemas.microsoft.com/office/drawing/2014/main" id="{FA654AB3-2819-4823-BF59-AFC30E43A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" r="2480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9B7142-29E1-4DB1-BFDB-DDB40E967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ES" sz="4800"/>
              <a:t>Proyecto Warehousing </a:t>
            </a:r>
            <a:br>
              <a:rPr lang="es-ES" sz="4800"/>
            </a:br>
            <a:r>
              <a:rPr lang="es-ES" sz="4800"/>
              <a:t>EAFIT</a:t>
            </a:r>
            <a:endParaRPr lang="es-CO" sz="4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132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arehousing Lab (@WarehousingLab) | Twitter">
            <a:extLst>
              <a:ext uri="{FF2B5EF4-FFF2-40B4-BE49-F238E27FC236}">
                <a16:creationId xmlns:a16="http://schemas.microsoft.com/office/drawing/2014/main" id="{FA654AB3-2819-4823-BF59-AFC30E43A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9B7142-29E1-4DB1-BFDB-DDB40E967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¿Que vamos hacer?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6D7D2E-C442-41E1-AE62-FDA423DF142C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Desarrollaremos</a:t>
            </a:r>
            <a:r>
              <a:rPr lang="en-US" sz="2000" dirty="0"/>
              <a:t> un </a:t>
            </a:r>
            <a:r>
              <a:rPr lang="en-US" sz="2000" dirty="0" err="1"/>
              <a:t>modelo</a:t>
            </a:r>
            <a:r>
              <a:rPr lang="en-US" sz="2000" dirty="0"/>
              <a:t> de </a:t>
            </a:r>
            <a:r>
              <a:rPr lang="en-US" sz="2000" dirty="0" err="1"/>
              <a:t>optimización</a:t>
            </a:r>
            <a:r>
              <a:rPr lang="en-US" sz="2000" dirty="0"/>
              <a:t> para </a:t>
            </a:r>
            <a:r>
              <a:rPr lang="en-US" sz="2000" dirty="0" err="1"/>
              <a:t>minimizar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de </a:t>
            </a:r>
            <a:r>
              <a:rPr lang="en-US" sz="2000" dirty="0" err="1"/>
              <a:t>visitas</a:t>
            </a:r>
            <a:r>
              <a:rPr lang="en-US" sz="2000" dirty="0"/>
              <a:t> a un punto de picking del </a:t>
            </a:r>
            <a:r>
              <a:rPr lang="en-US" sz="2000" dirty="0" err="1"/>
              <a:t>laboratorio</a:t>
            </a:r>
            <a:r>
              <a:rPr lang="en-US" sz="2000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Función</a:t>
            </a:r>
            <a:r>
              <a:rPr lang="en-US" sz="2000" dirty="0"/>
              <a:t> </a:t>
            </a:r>
            <a:r>
              <a:rPr lang="en-US" sz="2000" dirty="0" err="1"/>
              <a:t>objetivo</a:t>
            </a:r>
            <a:r>
              <a:rPr lang="en-US" sz="2000" dirty="0"/>
              <a:t>: </a:t>
            </a:r>
            <a:r>
              <a:rPr lang="en-US" sz="2000" dirty="0" err="1"/>
              <a:t>Minimizar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de </a:t>
            </a:r>
            <a:r>
              <a:rPr lang="en-US" sz="2000" dirty="0" err="1"/>
              <a:t>veces</a:t>
            </a:r>
            <a:r>
              <a:rPr lang="en-US" sz="2000" dirty="0"/>
              <a:t> que se </a:t>
            </a:r>
            <a:r>
              <a:rPr lang="en-US" sz="2000" dirty="0" err="1"/>
              <a:t>visitan</a:t>
            </a:r>
            <a:r>
              <a:rPr lang="en-US" sz="2000" dirty="0"/>
              <a:t> las </a:t>
            </a:r>
            <a:r>
              <a:rPr lang="en-US" sz="2000" dirty="0" err="1"/>
              <a:t>posiciones</a:t>
            </a:r>
            <a:r>
              <a:rPr lang="en-US" sz="2000" dirty="0"/>
              <a:t> de picking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764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4" name="Freeform: Shape 9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6" name="Freeform: Shape 95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9B7142-29E1-4DB1-BFDB-DDB40E967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558" y="380659"/>
            <a:ext cx="3819329" cy="3472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¿Que </a:t>
            </a:r>
            <a:r>
              <a:rPr lang="en-US" sz="4000" dirty="0" err="1"/>
              <a:t>encontramos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una </a:t>
            </a:r>
            <a:r>
              <a:rPr lang="en-US" sz="4000" dirty="0" err="1"/>
              <a:t>orden</a:t>
            </a:r>
            <a:r>
              <a:rPr lang="en-US" sz="4000" dirty="0"/>
              <a:t> de picking?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7ECFD24-FB08-461A-BD9E-35E4D9F187D2}"/>
              </a:ext>
            </a:extLst>
          </p:cNvPr>
          <p:cNvGrpSpPr/>
          <p:nvPr/>
        </p:nvGrpSpPr>
        <p:grpSpPr>
          <a:xfrm>
            <a:off x="5082161" y="442465"/>
            <a:ext cx="6364224" cy="4727060"/>
            <a:chOff x="2195080" y="1407011"/>
            <a:chExt cx="6681902" cy="4963017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72E7F43-8401-437A-B4E0-78762FF5C994}"/>
                </a:ext>
              </a:extLst>
            </p:cNvPr>
            <p:cNvGrpSpPr/>
            <p:nvPr/>
          </p:nvGrpSpPr>
          <p:grpSpPr>
            <a:xfrm>
              <a:off x="2195080" y="1407011"/>
              <a:ext cx="6561990" cy="4921493"/>
              <a:chOff x="2698000" y="1491440"/>
              <a:chExt cx="6561990" cy="4921493"/>
            </a:xfrm>
          </p:grpSpPr>
          <p:pic>
            <p:nvPicPr>
              <p:cNvPr id="5" name="Imagen 4" descr="Diagrama, Esquemático&#10;&#10;Descripción generada automáticamente">
                <a:extLst>
                  <a:ext uri="{FF2B5EF4-FFF2-40B4-BE49-F238E27FC236}">
                    <a16:creationId xmlns:a16="http://schemas.microsoft.com/office/drawing/2014/main" id="{CF82F2AB-410B-43A8-A9BF-C9DFB4E761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518248" y="671192"/>
                <a:ext cx="4921493" cy="6561990"/>
              </a:xfrm>
              <a:prstGeom prst="rect">
                <a:avLst/>
              </a:prstGeom>
            </p:spPr>
          </p:pic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83A9236-BA7A-4978-B2A2-4A00129A91EF}"/>
                  </a:ext>
                </a:extLst>
              </p:cNvPr>
              <p:cNvSpPr/>
              <p:nvPr/>
            </p:nvSpPr>
            <p:spPr>
              <a:xfrm>
                <a:off x="3511296" y="3615474"/>
                <a:ext cx="685270" cy="1531273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C7CB601B-6F96-4075-9EEF-4DF614E8B545}"/>
                  </a:ext>
                </a:extLst>
              </p:cNvPr>
              <p:cNvSpPr/>
              <p:nvPr/>
            </p:nvSpPr>
            <p:spPr>
              <a:xfrm>
                <a:off x="4227061" y="3620393"/>
                <a:ext cx="685270" cy="1531273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A86A2664-03F2-4085-9A53-88FF5E9D3A31}"/>
                  </a:ext>
                </a:extLst>
              </p:cNvPr>
              <p:cNvSpPr/>
              <p:nvPr/>
            </p:nvSpPr>
            <p:spPr>
              <a:xfrm>
                <a:off x="5127075" y="3630640"/>
                <a:ext cx="2433170" cy="1531273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185C0606-F01F-4168-A3AF-88E650300F6F}"/>
                  </a:ext>
                </a:extLst>
              </p:cNvPr>
              <p:cNvSpPr/>
              <p:nvPr/>
            </p:nvSpPr>
            <p:spPr>
              <a:xfrm>
                <a:off x="7708392" y="3633068"/>
                <a:ext cx="782362" cy="1531273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F60E828A-57ED-44C1-873C-54B3A3D6F5DE}"/>
                  </a:ext>
                </a:extLst>
              </p:cNvPr>
              <p:cNvSpPr/>
              <p:nvPr/>
            </p:nvSpPr>
            <p:spPr>
              <a:xfrm>
                <a:off x="3312660" y="2877710"/>
                <a:ext cx="1908563" cy="551290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9" name="Conector: curvado 8">
              <a:extLst>
                <a:ext uri="{FF2B5EF4-FFF2-40B4-BE49-F238E27FC236}">
                  <a16:creationId xmlns:a16="http://schemas.microsoft.com/office/drawing/2014/main" id="{A9730B8D-34D2-43B9-BE47-A4BE1EF172CE}"/>
                </a:ext>
              </a:extLst>
            </p:cNvPr>
            <p:cNvCxnSpPr/>
            <p:nvPr/>
          </p:nvCxnSpPr>
          <p:spPr>
            <a:xfrm rot="16200000" flipH="1">
              <a:off x="3163824" y="5221224"/>
              <a:ext cx="539496" cy="265176"/>
            </a:xfrm>
            <a:prstGeom prst="curvedConnector3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C7C8043-2C76-436A-AEE0-EF64F1047798}"/>
                </a:ext>
              </a:extLst>
            </p:cNvPr>
            <p:cNvSpPr txBox="1"/>
            <p:nvPr/>
          </p:nvSpPr>
          <p:spPr>
            <a:xfrm>
              <a:off x="2809740" y="5519253"/>
              <a:ext cx="1746504" cy="83099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s-ES" sz="1600"/>
                <a:t>Posición del artículo en el almacén </a:t>
              </a:r>
              <a:endParaRPr lang="es-CO" sz="1600"/>
            </a:p>
          </p:txBody>
        </p:sp>
        <p:cxnSp>
          <p:nvCxnSpPr>
            <p:cNvPr id="12" name="Conector: curvado 11">
              <a:extLst>
                <a:ext uri="{FF2B5EF4-FFF2-40B4-BE49-F238E27FC236}">
                  <a16:creationId xmlns:a16="http://schemas.microsoft.com/office/drawing/2014/main" id="{8A0391F0-4E77-4B3D-9EE0-3A8FBCDB4CF8}"/>
                </a:ext>
              </a:extLst>
            </p:cNvPr>
            <p:cNvCxnSpPr/>
            <p:nvPr/>
          </p:nvCxnSpPr>
          <p:spPr>
            <a:xfrm rot="16200000" flipH="1">
              <a:off x="4163010" y="5308719"/>
              <a:ext cx="707546" cy="214744"/>
            </a:xfrm>
            <a:prstGeom prst="curvedConnector3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45C89F4F-E9A9-4745-8DB5-6F772A4750E3}"/>
                </a:ext>
              </a:extLst>
            </p:cNvPr>
            <p:cNvSpPr txBox="1"/>
            <p:nvPr/>
          </p:nvSpPr>
          <p:spPr>
            <a:xfrm>
              <a:off x="4260751" y="5769864"/>
              <a:ext cx="2234540" cy="52322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s-ES" sz="1300"/>
                <a:t>Numero de referencia del artículo</a:t>
              </a:r>
              <a:endParaRPr lang="es-CO" sz="1300"/>
            </a:p>
          </p:txBody>
        </p:sp>
        <p:cxnSp>
          <p:nvCxnSpPr>
            <p:cNvPr id="26" name="Conector: curvado 25">
              <a:extLst>
                <a:ext uri="{FF2B5EF4-FFF2-40B4-BE49-F238E27FC236}">
                  <a16:creationId xmlns:a16="http://schemas.microsoft.com/office/drawing/2014/main" id="{8358BFE2-5CDD-4374-815D-87687BD2A9CC}"/>
                </a:ext>
              </a:extLst>
            </p:cNvPr>
            <p:cNvCxnSpPr/>
            <p:nvPr/>
          </p:nvCxnSpPr>
          <p:spPr>
            <a:xfrm rot="16200000" flipH="1">
              <a:off x="6465461" y="5343617"/>
              <a:ext cx="707546" cy="214744"/>
            </a:xfrm>
            <a:prstGeom prst="curvedConnector3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2FF3C664-0A5A-4997-B95F-2FF677377858}"/>
                </a:ext>
              </a:extLst>
            </p:cNvPr>
            <p:cNvSpPr txBox="1"/>
            <p:nvPr/>
          </p:nvSpPr>
          <p:spPr>
            <a:xfrm>
              <a:off x="6456872" y="5846808"/>
              <a:ext cx="1855024" cy="52322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s-ES" sz="1300"/>
                <a:t>Descripción del producto</a:t>
              </a:r>
              <a:endParaRPr lang="es-CO" sz="1300"/>
            </a:p>
          </p:txBody>
        </p:sp>
        <p:cxnSp>
          <p:nvCxnSpPr>
            <p:cNvPr id="28" name="Conector: curvado 27">
              <a:extLst>
                <a:ext uri="{FF2B5EF4-FFF2-40B4-BE49-F238E27FC236}">
                  <a16:creationId xmlns:a16="http://schemas.microsoft.com/office/drawing/2014/main" id="{A0030EA8-3DAD-4AE9-8744-2ED23760D53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368864" y="3014660"/>
              <a:ext cx="834505" cy="228600"/>
            </a:xfrm>
            <a:prstGeom prst="curvedConnector3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97FBB1F4-BE99-4378-8B59-271C358F2B4A}"/>
                </a:ext>
              </a:extLst>
            </p:cNvPr>
            <p:cNvSpPr txBox="1"/>
            <p:nvPr/>
          </p:nvSpPr>
          <p:spPr>
            <a:xfrm>
              <a:off x="7084758" y="2293071"/>
              <a:ext cx="1792224" cy="30777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s-ES" sz="1300"/>
                <a:t>Cantidad a recoger</a:t>
              </a:r>
              <a:endParaRPr lang="es-CO" sz="1300"/>
            </a:p>
          </p:txBody>
        </p:sp>
        <p:cxnSp>
          <p:nvCxnSpPr>
            <p:cNvPr id="32" name="Conector: curvado 31">
              <a:extLst>
                <a:ext uri="{FF2B5EF4-FFF2-40B4-BE49-F238E27FC236}">
                  <a16:creationId xmlns:a16="http://schemas.microsoft.com/office/drawing/2014/main" id="{A09ADD3A-7C36-4D24-9F9B-38FFD5A68C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8305" y="3075487"/>
              <a:ext cx="659716" cy="53473"/>
            </a:xfrm>
            <a:prstGeom prst="curvedConnector3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27401445-BB8F-4A2A-BAB4-05B0549B3A94}"/>
                </a:ext>
              </a:extLst>
            </p:cNvPr>
            <p:cNvSpPr txBox="1"/>
            <p:nvPr/>
          </p:nvSpPr>
          <p:spPr>
            <a:xfrm>
              <a:off x="5305478" y="2911680"/>
              <a:ext cx="2301062" cy="30777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s-ES" sz="1300"/>
                <a:t>Referencia del pedido</a:t>
              </a:r>
              <a:endParaRPr lang="es-CO" sz="1300"/>
            </a:p>
          </p:txBody>
        </p: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94AAB18-917F-4171-BFAF-4B1088347152}"/>
              </a:ext>
            </a:extLst>
          </p:cNvPr>
          <p:cNvSpPr txBox="1"/>
          <p:nvPr/>
        </p:nvSpPr>
        <p:spPr>
          <a:xfrm>
            <a:off x="3458424" y="5504507"/>
            <a:ext cx="787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proyecto básicamente consiste en como hacemos el trabajo de </a:t>
            </a:r>
            <a:r>
              <a:rPr lang="es-ES" dirty="0" err="1"/>
              <a:t>picking</a:t>
            </a:r>
            <a:r>
              <a:rPr lang="es-ES" dirty="0"/>
              <a:t> mas eficiente buscando agrupar las listas de </a:t>
            </a:r>
            <a:r>
              <a:rPr lang="es-ES" dirty="0" err="1"/>
              <a:t>picking</a:t>
            </a:r>
            <a:r>
              <a:rPr lang="es-ES" dirty="0"/>
              <a:t> en grupos de 3 para minimizar el numero de visitas en los puntos que existan coincidencia.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245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9B7142-29E1-4DB1-BFDB-DDB40E967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Consideraciones</a:t>
            </a:r>
            <a:endParaRPr lang="en-US" sz="52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94AAB18-917F-4171-BFAF-4B1088347152}"/>
              </a:ext>
            </a:extLst>
          </p:cNvPr>
          <p:cNvSpPr txBox="1"/>
          <p:nvPr/>
        </p:nvSpPr>
        <p:spPr>
          <a:xfrm>
            <a:off x="615458" y="3355848"/>
            <a:ext cx="6268770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Tenemos</a:t>
            </a:r>
            <a:r>
              <a:rPr lang="en-US" dirty="0"/>
              <a:t> un </a:t>
            </a:r>
            <a:r>
              <a:rPr lang="en-US" dirty="0" err="1"/>
              <a:t>carrito</a:t>
            </a:r>
            <a:r>
              <a:rPr lang="en-US" dirty="0"/>
              <a:t> de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posiciones</a:t>
            </a:r>
            <a:r>
              <a:rPr lang="en-US" dirty="0"/>
              <a:t> con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ilimitado</a:t>
            </a:r>
            <a:r>
              <a:rPr lang="en-US" dirty="0"/>
              <a:t> para n </a:t>
            </a:r>
            <a:r>
              <a:rPr lang="en-US" dirty="0" err="1"/>
              <a:t>productos</a:t>
            </a:r>
            <a:r>
              <a:rPr lang="en-US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agrupar</a:t>
            </a:r>
            <a:r>
              <a:rPr lang="en-US" dirty="0"/>
              <a:t> </a:t>
            </a:r>
            <a:r>
              <a:rPr lang="en-US" dirty="0" err="1"/>
              <a:t>maximo</a:t>
            </a:r>
            <a:r>
              <a:rPr lang="en-US" dirty="0"/>
              <a:t> 3 </a:t>
            </a:r>
            <a:r>
              <a:rPr lang="en-US" dirty="0" err="1"/>
              <a:t>ordenes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cada</a:t>
            </a:r>
            <a:r>
              <a:rPr lang="en-US" dirty="0"/>
              <a:t> canasta del </a:t>
            </a:r>
            <a:r>
              <a:rPr lang="en-US" dirty="0" err="1"/>
              <a:t>carrito</a:t>
            </a:r>
            <a:r>
              <a:rPr lang="en-US" dirty="0"/>
              <a:t> </a:t>
            </a:r>
            <a:r>
              <a:rPr lang="en-US" dirty="0" err="1"/>
              <a:t>sería</a:t>
            </a:r>
            <a:r>
              <a:rPr lang="en-US" dirty="0"/>
              <a:t> una </a:t>
            </a:r>
            <a:r>
              <a:rPr lang="en-US" dirty="0" err="1"/>
              <a:t>orden</a:t>
            </a:r>
            <a:r>
              <a:rPr lang="en-US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asumiremos</a:t>
            </a:r>
            <a:r>
              <a:rPr lang="en-US" dirty="0"/>
              <a:t> la </a:t>
            </a:r>
            <a:r>
              <a:rPr lang="en-US" dirty="0" err="1"/>
              <a:t>distancia</a:t>
            </a:r>
            <a:r>
              <a:rPr lang="en-US" dirty="0"/>
              <a:t> entre puntos de </a:t>
            </a:r>
            <a:r>
              <a:rPr lang="en-US" dirty="0" err="1"/>
              <a:t>recogida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una </a:t>
            </a:r>
            <a:r>
              <a:rPr lang="en-US" dirty="0" err="1"/>
              <a:t>restricción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Tendremos</a:t>
            </a:r>
            <a:r>
              <a:rPr lang="en-US" dirty="0"/>
              <a:t> </a:t>
            </a:r>
            <a:r>
              <a:rPr lang="en-US" dirty="0" err="1"/>
              <a:t>minimo</a:t>
            </a:r>
            <a:r>
              <a:rPr lang="en-US" dirty="0"/>
              <a:t> dos conjuntos, </a:t>
            </a:r>
            <a:r>
              <a:rPr lang="en-US" dirty="0" err="1"/>
              <a:t>el</a:t>
            </a:r>
            <a:r>
              <a:rPr lang="en-US" dirty="0"/>
              <a:t> conjunto M de </a:t>
            </a:r>
            <a:r>
              <a:rPr lang="en-US" dirty="0" err="1"/>
              <a:t>ordenes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conjunto N de </a:t>
            </a:r>
            <a:r>
              <a:rPr lang="en-US" dirty="0" err="1"/>
              <a:t>productos</a:t>
            </a:r>
            <a:r>
              <a:rPr lang="en-US" dirty="0"/>
              <a:t>. </a:t>
            </a:r>
          </a:p>
        </p:txBody>
      </p:sp>
      <p:pic>
        <p:nvPicPr>
          <p:cNvPr id="2052" name="Picture 4" descr="3 Tier Basket and Tray Trolley | Picking &amp;amp; Warehouse Trolleys">
            <a:extLst>
              <a:ext uri="{FF2B5EF4-FFF2-40B4-BE49-F238E27FC236}">
                <a16:creationId xmlns:a16="http://schemas.microsoft.com/office/drawing/2014/main" id="{2EB6B0CE-24D3-4EAB-80CD-A89D1F0D3D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0" r="12786"/>
          <a:stretch/>
        </p:blipFill>
        <p:spPr bwMode="auto">
          <a:xfrm>
            <a:off x="7684006" y="10"/>
            <a:ext cx="450799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CC52543-94C6-43AF-A5E0-A96744CCCA99}"/>
              </a:ext>
            </a:extLst>
          </p:cNvPr>
          <p:cNvSpPr txBox="1"/>
          <p:nvPr/>
        </p:nvSpPr>
        <p:spPr>
          <a:xfrm>
            <a:off x="603693" y="6308801"/>
            <a:ext cx="6679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NOTA: Estas son las consideraciones iniciales, seguro existirán mas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75017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E657D343-2F62-48CC-BB86-746B0E786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37359"/>
              </p:ext>
            </p:extLst>
          </p:nvPr>
        </p:nvGraphicFramePr>
        <p:xfrm>
          <a:off x="285172" y="1598778"/>
          <a:ext cx="5702607" cy="37630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23">
                  <a:extLst>
                    <a:ext uri="{9D8B030D-6E8A-4147-A177-3AD203B41FA5}">
                      <a16:colId xmlns:a16="http://schemas.microsoft.com/office/drawing/2014/main" val="2647131714"/>
                    </a:ext>
                  </a:extLst>
                </a:gridCol>
                <a:gridCol w="633623">
                  <a:extLst>
                    <a:ext uri="{9D8B030D-6E8A-4147-A177-3AD203B41FA5}">
                      <a16:colId xmlns:a16="http://schemas.microsoft.com/office/drawing/2014/main" val="3415980974"/>
                    </a:ext>
                  </a:extLst>
                </a:gridCol>
                <a:gridCol w="633623">
                  <a:extLst>
                    <a:ext uri="{9D8B030D-6E8A-4147-A177-3AD203B41FA5}">
                      <a16:colId xmlns:a16="http://schemas.microsoft.com/office/drawing/2014/main" val="2437316111"/>
                    </a:ext>
                  </a:extLst>
                </a:gridCol>
                <a:gridCol w="633623">
                  <a:extLst>
                    <a:ext uri="{9D8B030D-6E8A-4147-A177-3AD203B41FA5}">
                      <a16:colId xmlns:a16="http://schemas.microsoft.com/office/drawing/2014/main" val="616064479"/>
                    </a:ext>
                  </a:extLst>
                </a:gridCol>
                <a:gridCol w="529260">
                  <a:extLst>
                    <a:ext uri="{9D8B030D-6E8A-4147-A177-3AD203B41FA5}">
                      <a16:colId xmlns:a16="http://schemas.microsoft.com/office/drawing/2014/main" val="4239869255"/>
                    </a:ext>
                  </a:extLst>
                </a:gridCol>
                <a:gridCol w="737986">
                  <a:extLst>
                    <a:ext uri="{9D8B030D-6E8A-4147-A177-3AD203B41FA5}">
                      <a16:colId xmlns:a16="http://schemas.microsoft.com/office/drawing/2014/main" val="1888128539"/>
                    </a:ext>
                  </a:extLst>
                </a:gridCol>
                <a:gridCol w="633623">
                  <a:extLst>
                    <a:ext uri="{9D8B030D-6E8A-4147-A177-3AD203B41FA5}">
                      <a16:colId xmlns:a16="http://schemas.microsoft.com/office/drawing/2014/main" val="578242448"/>
                    </a:ext>
                  </a:extLst>
                </a:gridCol>
                <a:gridCol w="633623">
                  <a:extLst>
                    <a:ext uri="{9D8B030D-6E8A-4147-A177-3AD203B41FA5}">
                      <a16:colId xmlns:a16="http://schemas.microsoft.com/office/drawing/2014/main" val="2084591060"/>
                    </a:ext>
                  </a:extLst>
                </a:gridCol>
                <a:gridCol w="633623">
                  <a:extLst>
                    <a:ext uri="{9D8B030D-6E8A-4147-A177-3AD203B41FA5}">
                      <a16:colId xmlns:a16="http://schemas.microsoft.com/office/drawing/2014/main" val="3123754139"/>
                    </a:ext>
                  </a:extLst>
                </a:gridCol>
              </a:tblGrid>
              <a:tr h="316811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Conjunto de </a:t>
                      </a:r>
                      <a:r>
                        <a:rPr lang="es-CO" sz="900" u="none" strike="noStrike" dirty="0" err="1">
                          <a:effectLst/>
                        </a:rPr>
                        <a:t>items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45006"/>
                  </a:ext>
                </a:extLst>
              </a:tr>
              <a:tr h="158406"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Conjunto de ordenes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extLst>
                  <a:ext uri="{0D108BD9-81ED-4DB2-BD59-A6C34878D82A}">
                    <a16:rowId xmlns:a16="http://schemas.microsoft.com/office/drawing/2014/main" val="1527140077"/>
                  </a:ext>
                </a:extLst>
              </a:tr>
              <a:tr h="15840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extLst>
                  <a:ext uri="{0D108BD9-81ED-4DB2-BD59-A6C34878D82A}">
                    <a16:rowId xmlns:a16="http://schemas.microsoft.com/office/drawing/2014/main" val="2994727940"/>
                  </a:ext>
                </a:extLst>
              </a:tr>
              <a:tr h="28349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extLst>
                  <a:ext uri="{0D108BD9-81ED-4DB2-BD59-A6C34878D82A}">
                    <a16:rowId xmlns:a16="http://schemas.microsoft.com/office/drawing/2014/main" val="1694273878"/>
                  </a:ext>
                </a:extLst>
              </a:tr>
              <a:tr h="15840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extLst>
                  <a:ext uri="{0D108BD9-81ED-4DB2-BD59-A6C34878D82A}">
                    <a16:rowId xmlns:a16="http://schemas.microsoft.com/office/drawing/2014/main" val="2274762718"/>
                  </a:ext>
                </a:extLst>
              </a:tr>
              <a:tr h="15840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extLst>
                  <a:ext uri="{0D108BD9-81ED-4DB2-BD59-A6C34878D82A}">
                    <a16:rowId xmlns:a16="http://schemas.microsoft.com/office/drawing/2014/main" val="2631374938"/>
                  </a:ext>
                </a:extLst>
              </a:tr>
              <a:tr h="15840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extLst>
                  <a:ext uri="{0D108BD9-81ED-4DB2-BD59-A6C34878D82A}">
                    <a16:rowId xmlns:a16="http://schemas.microsoft.com/office/drawing/2014/main" val="318492735"/>
                  </a:ext>
                </a:extLst>
              </a:tr>
              <a:tr h="15840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extLst>
                  <a:ext uri="{0D108BD9-81ED-4DB2-BD59-A6C34878D82A}">
                    <a16:rowId xmlns:a16="http://schemas.microsoft.com/office/drawing/2014/main" val="786319433"/>
                  </a:ext>
                </a:extLst>
              </a:tr>
              <a:tr h="15840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extLst>
                  <a:ext uri="{0D108BD9-81ED-4DB2-BD59-A6C34878D82A}">
                    <a16:rowId xmlns:a16="http://schemas.microsoft.com/office/drawing/2014/main" val="1152306636"/>
                  </a:ext>
                </a:extLst>
              </a:tr>
              <a:tr h="15840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extLst>
                  <a:ext uri="{0D108BD9-81ED-4DB2-BD59-A6C34878D82A}">
                    <a16:rowId xmlns:a16="http://schemas.microsoft.com/office/drawing/2014/main" val="83982770"/>
                  </a:ext>
                </a:extLst>
              </a:tr>
              <a:tr h="15840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extLst>
                  <a:ext uri="{0D108BD9-81ED-4DB2-BD59-A6C34878D82A}">
                    <a16:rowId xmlns:a16="http://schemas.microsoft.com/office/drawing/2014/main" val="3002814862"/>
                  </a:ext>
                </a:extLst>
              </a:tr>
              <a:tr h="15840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extLst>
                  <a:ext uri="{0D108BD9-81ED-4DB2-BD59-A6C34878D82A}">
                    <a16:rowId xmlns:a16="http://schemas.microsoft.com/office/drawing/2014/main" val="1581685911"/>
                  </a:ext>
                </a:extLst>
              </a:tr>
              <a:tr h="15840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extLst>
                  <a:ext uri="{0D108BD9-81ED-4DB2-BD59-A6C34878D82A}">
                    <a16:rowId xmlns:a16="http://schemas.microsoft.com/office/drawing/2014/main" val="800633813"/>
                  </a:ext>
                </a:extLst>
              </a:tr>
              <a:tr h="15840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extLst>
                  <a:ext uri="{0D108BD9-81ED-4DB2-BD59-A6C34878D82A}">
                    <a16:rowId xmlns:a16="http://schemas.microsoft.com/office/drawing/2014/main" val="28194436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extLst>
                  <a:ext uri="{0D108BD9-81ED-4DB2-BD59-A6C34878D82A}">
                    <a16:rowId xmlns:a16="http://schemas.microsoft.com/office/drawing/2014/main" val="1459519277"/>
                  </a:ext>
                </a:extLst>
              </a:tr>
              <a:tr h="15840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extLst>
                  <a:ext uri="{0D108BD9-81ED-4DB2-BD59-A6C34878D82A}">
                    <a16:rowId xmlns:a16="http://schemas.microsoft.com/office/drawing/2014/main" val="4072344588"/>
                  </a:ext>
                </a:extLst>
              </a:tr>
              <a:tr h="15840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extLst>
                  <a:ext uri="{0D108BD9-81ED-4DB2-BD59-A6C34878D82A}">
                    <a16:rowId xmlns:a16="http://schemas.microsoft.com/office/drawing/2014/main" val="2265805079"/>
                  </a:ext>
                </a:extLst>
              </a:tr>
              <a:tr h="15840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extLst>
                  <a:ext uri="{0D108BD9-81ED-4DB2-BD59-A6C34878D82A}">
                    <a16:rowId xmlns:a16="http://schemas.microsoft.com/office/drawing/2014/main" val="3756020993"/>
                  </a:ext>
                </a:extLst>
              </a:tr>
              <a:tr h="15840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extLst>
                  <a:ext uri="{0D108BD9-81ED-4DB2-BD59-A6C34878D82A}">
                    <a16:rowId xmlns:a16="http://schemas.microsoft.com/office/drawing/2014/main" val="553102244"/>
                  </a:ext>
                </a:extLst>
              </a:tr>
              <a:tr h="15840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extLst>
                  <a:ext uri="{0D108BD9-81ED-4DB2-BD59-A6C34878D82A}">
                    <a16:rowId xmlns:a16="http://schemas.microsoft.com/office/drawing/2014/main" val="566889089"/>
                  </a:ext>
                </a:extLst>
              </a:tr>
              <a:tr h="15840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extLst>
                  <a:ext uri="{0D108BD9-81ED-4DB2-BD59-A6C34878D82A}">
                    <a16:rowId xmlns:a16="http://schemas.microsoft.com/office/drawing/2014/main" val="134552063"/>
                  </a:ext>
                </a:extLst>
              </a:tr>
              <a:tr h="166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0" marR="7920" marT="7920" marB="0" anchor="b"/>
                </a:tc>
                <a:extLst>
                  <a:ext uri="{0D108BD9-81ED-4DB2-BD59-A6C34878D82A}">
                    <a16:rowId xmlns:a16="http://schemas.microsoft.com/office/drawing/2014/main" val="439168062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1937194A-0EA8-47B5-96A0-F863B4A48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2196"/>
              </p:ext>
            </p:extLst>
          </p:nvPr>
        </p:nvGraphicFramePr>
        <p:xfrm>
          <a:off x="392317" y="5572068"/>
          <a:ext cx="60960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339487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170915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109823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924090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273516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6175268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331327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065668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9761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9934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158089"/>
                  </a:ext>
                </a:extLst>
              </a:tr>
            </a:tbl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C48F3B40-B67E-40F0-B0BD-166FFF137C59}"/>
              </a:ext>
            </a:extLst>
          </p:cNvPr>
          <p:cNvSpPr txBox="1"/>
          <p:nvPr/>
        </p:nvSpPr>
        <p:spPr>
          <a:xfrm>
            <a:off x="6429020" y="1567114"/>
            <a:ext cx="470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Supongamos que estas son las ordenes de un día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B66ADD-3845-4393-B8A6-D96955ED1D93}"/>
              </a:ext>
            </a:extLst>
          </p:cNvPr>
          <p:cNvSpPr txBox="1"/>
          <p:nvPr/>
        </p:nvSpPr>
        <p:spPr>
          <a:xfrm>
            <a:off x="6880634" y="4774717"/>
            <a:ext cx="47078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Este sería un lote de recogida aleatoriamente.</a:t>
            </a:r>
          </a:p>
          <a:p>
            <a:r>
              <a:rPr lang="es-ES" dirty="0"/>
              <a:t>Máximo tres por las dimensiones de nuestro carrito de </a:t>
            </a:r>
            <a:r>
              <a:rPr lang="es-ES" dirty="0" err="1"/>
              <a:t>picking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64566B-30A0-48EF-9AE5-99617FABF7ED}"/>
              </a:ext>
            </a:extLst>
          </p:cNvPr>
          <p:cNvSpPr txBox="1"/>
          <p:nvPr/>
        </p:nvSpPr>
        <p:spPr>
          <a:xfrm>
            <a:off x="6836426" y="2520188"/>
            <a:ext cx="389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El numero 1 significa que debo visitar ese punto porque en la orden j me están pidiendo ese tipo de producto k</a:t>
            </a:r>
            <a:endParaRPr lang="es-CO" sz="1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4638D5FC-CD72-4EAE-841E-DAFD5C1C3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172" y="574355"/>
            <a:ext cx="8025909" cy="7488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dirty="0" err="1"/>
              <a:t>Ilustración</a:t>
            </a:r>
            <a:r>
              <a:rPr lang="en-US" sz="5200" dirty="0"/>
              <a:t> del </a:t>
            </a:r>
            <a:r>
              <a:rPr lang="en-US" sz="5200" dirty="0" err="1"/>
              <a:t>problema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272752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1A900-366C-4972-A11C-FB6A126C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Refresquemos la memoria</a:t>
            </a:r>
            <a:br>
              <a:rPr lang="es-ES" dirty="0"/>
            </a:br>
            <a:r>
              <a:rPr lang="es-ES" dirty="0"/>
              <a:t>¿Qué es un modelo de optimización?</a:t>
            </a:r>
            <a:endParaRPr lang="es-CO" sz="27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EA6720-CF34-4E44-9A9D-0306F2865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9026808" cy="242987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Un modelo de optimización consiste en seleccionar un conjunto de variables de importancia de manera que estas me maximicen o minimicen una o varias funciones objetivo respetando un conjunto de restricciones.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6805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EF032-2750-4B0F-8BC6-02A1975C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6BB1D9-8408-482A-8F1B-0B8189D84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50" y="2278848"/>
            <a:ext cx="10083569" cy="1713730"/>
          </a:xfrm>
        </p:spPr>
        <p:txBody>
          <a:bodyPr>
            <a:normAutofit/>
          </a:bodyPr>
          <a:lstStyle/>
          <a:p>
            <a:r>
              <a:rPr lang="es-ES" sz="1500" dirty="0"/>
              <a:t>El taller de Joe se especializa en cambios de aceite del motor y regulación del sistema eléctrico. El beneficio por cambio del aceite es $7 y de $15 por regulación. Joe tiene un cliente fijo con cuya flota, le garantiza 30 cambios de aceite por semana. Cada cambio de aceite requiere de 20 minutos de trabajo y $8 de insumos. Una regulación toma una hora de trabajo y gasta $15 en insumos. Joe emplea actualmente a dos trabajadores, cada uno de los cuales labora 40 horas por semana. Las compras de insumos alcanzan un valor  máximo de $1.750 semanales. Joe desea maximizar el beneficio total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sz="16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6A717AC-D805-49F6-A64E-55556273CB66}"/>
              </a:ext>
            </a:extLst>
          </p:cNvPr>
          <p:cNvSpPr txBox="1">
            <a:spLocks/>
          </p:cNvSpPr>
          <p:nvPr/>
        </p:nvSpPr>
        <p:spPr>
          <a:xfrm>
            <a:off x="807750" y="3992578"/>
            <a:ext cx="10083569" cy="1713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dirty="0"/>
              <a:t>Preguntas que nos debemos hacer:</a:t>
            </a:r>
          </a:p>
          <a:p>
            <a:pPr marL="0" indent="0">
              <a:buNone/>
            </a:pPr>
            <a:r>
              <a:rPr lang="es-ES" sz="1600" dirty="0"/>
              <a:t>¿Cuáles son las variables de importancia?</a:t>
            </a:r>
          </a:p>
          <a:p>
            <a:pPr marL="0" indent="0">
              <a:buNone/>
            </a:pPr>
            <a:r>
              <a:rPr lang="es-ES" sz="1600" dirty="0"/>
              <a:t>¿Cuál es la función objetivo?</a:t>
            </a:r>
          </a:p>
          <a:p>
            <a:pPr marL="0" indent="0">
              <a:buNone/>
            </a:pPr>
            <a:r>
              <a:rPr lang="es-ES" sz="1600" dirty="0"/>
              <a:t>¿Cuáles son las restricciones de mi problema?</a:t>
            </a:r>
          </a:p>
          <a:p>
            <a:pPr marL="0" indent="0">
              <a:buNone/>
            </a:pPr>
            <a:r>
              <a:rPr lang="es-ES" sz="1600" dirty="0"/>
              <a:t>Respondamos a estas preguntas de forma escrita y luego de forma matemática.</a:t>
            </a:r>
          </a:p>
          <a:p>
            <a:pPr marL="0" indent="0">
              <a:buNone/>
            </a:pP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02802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EF032-2750-4B0F-8BC6-02A1975C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64" y="151990"/>
            <a:ext cx="10168128" cy="1179576"/>
          </a:xfrm>
        </p:spPr>
        <p:txBody>
          <a:bodyPr/>
          <a:lstStyle/>
          <a:p>
            <a:r>
              <a:rPr lang="es-ES" dirty="0"/>
              <a:t>Ejercicio  - Solución</a:t>
            </a:r>
            <a:endParaRPr lang="es-CO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6A717AC-D805-49F6-A64E-55556273CB66}"/>
              </a:ext>
            </a:extLst>
          </p:cNvPr>
          <p:cNvSpPr txBox="1">
            <a:spLocks/>
          </p:cNvSpPr>
          <p:nvPr/>
        </p:nvSpPr>
        <p:spPr>
          <a:xfrm>
            <a:off x="574857" y="1432492"/>
            <a:ext cx="10083569" cy="1713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1600" b="1" dirty="0"/>
          </a:p>
          <a:p>
            <a:pPr marL="0" indent="0">
              <a:buNone/>
            </a:pPr>
            <a:r>
              <a:rPr lang="es-ES" sz="4300" dirty="0"/>
              <a:t>¿Cuáles son las variables de importancia? </a:t>
            </a:r>
            <a:r>
              <a:rPr lang="es-ES" sz="4300" dirty="0">
                <a:solidFill>
                  <a:schemeClr val="accent4"/>
                </a:solidFill>
              </a:rPr>
              <a:t>R/ Los servicios que ofrece Joe(Cambio de aceite y ajuste del sistema eléctrico) </a:t>
            </a:r>
          </a:p>
          <a:p>
            <a:pPr marL="0" indent="0">
              <a:buNone/>
            </a:pPr>
            <a:r>
              <a:rPr lang="es-ES" sz="4300" dirty="0"/>
              <a:t>¿Cuál es la función objetivo? </a:t>
            </a:r>
            <a:r>
              <a:rPr lang="es-ES" sz="4300" dirty="0">
                <a:solidFill>
                  <a:schemeClr val="accent4"/>
                </a:solidFill>
              </a:rPr>
              <a:t>R/Maximizar la ganancia del taller de Joe</a:t>
            </a:r>
          </a:p>
          <a:p>
            <a:pPr marL="0" indent="0">
              <a:buNone/>
            </a:pPr>
            <a:r>
              <a:rPr lang="es-ES" sz="4300" dirty="0"/>
              <a:t>¿Cuáles son las restricciones de mi problema?  </a:t>
            </a:r>
            <a:r>
              <a:rPr lang="es-ES" sz="4300" dirty="0">
                <a:solidFill>
                  <a:schemeClr val="accent4"/>
                </a:solidFill>
              </a:rPr>
              <a:t>R/Tenemos varias restricciones:</a:t>
            </a:r>
          </a:p>
          <a:p>
            <a:r>
              <a:rPr lang="es-ES" sz="4300" dirty="0">
                <a:solidFill>
                  <a:schemeClr val="accent4"/>
                </a:solidFill>
              </a:rPr>
              <a:t>Mínimo 30 cambios de aceite por semana</a:t>
            </a:r>
          </a:p>
          <a:p>
            <a:r>
              <a:rPr lang="es-ES" sz="4300" dirty="0">
                <a:solidFill>
                  <a:schemeClr val="accent4"/>
                </a:solidFill>
              </a:rPr>
              <a:t>Cantidad de horas de trabajo a la semana</a:t>
            </a:r>
          </a:p>
          <a:p>
            <a:r>
              <a:rPr lang="es-ES" sz="4300" dirty="0">
                <a:solidFill>
                  <a:schemeClr val="accent4"/>
                </a:solidFill>
              </a:rPr>
              <a:t>Presupuesto semanal para insumos </a:t>
            </a:r>
          </a:p>
          <a:p>
            <a:r>
              <a:rPr lang="es-ES" sz="4300" dirty="0">
                <a:solidFill>
                  <a:schemeClr val="accent4"/>
                </a:solidFill>
              </a:rPr>
              <a:t>Nuestra variables son del conjunto de los enteros positivos, no podemos hacer 1,5 cambios de aceites o ajustes del sistema eléctrico</a:t>
            </a:r>
            <a:r>
              <a:rPr lang="es-ES" sz="4300" dirty="0"/>
              <a:t>.</a:t>
            </a:r>
          </a:p>
          <a:p>
            <a:pPr marL="0" indent="0">
              <a:buNone/>
            </a:pPr>
            <a:endParaRPr lang="es-ES" sz="4300" dirty="0"/>
          </a:p>
          <a:p>
            <a:endParaRPr lang="es-ES" sz="1600" dirty="0"/>
          </a:p>
          <a:p>
            <a:endParaRPr lang="es-ES" sz="1600" dirty="0"/>
          </a:p>
          <a:p>
            <a:pPr marL="342900" indent="-342900">
              <a:buFont typeface="+mj-lt"/>
              <a:buAutoNum type="arabicPeriod"/>
            </a:pPr>
            <a:endParaRPr lang="es-ES" sz="1600" dirty="0"/>
          </a:p>
          <a:p>
            <a:pPr marL="0" indent="0">
              <a:buNone/>
            </a:pPr>
            <a:endParaRPr lang="es-CO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B8A978D-DB7C-4F5D-9891-E328C49FE41C}"/>
                  </a:ext>
                </a:extLst>
              </p:cNvPr>
              <p:cNvSpPr txBox="1"/>
              <p:nvPr/>
            </p:nvSpPr>
            <p:spPr>
              <a:xfrm>
                <a:off x="574857" y="3906800"/>
                <a:ext cx="2463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𝐶𝑎𝑚𝑏𝑖𝑜𝑠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𝑎𝑐𝑒𝑖𝑡𝑒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B8A978D-DB7C-4F5D-9891-E328C49FE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57" y="3906800"/>
                <a:ext cx="2463047" cy="276999"/>
              </a:xfrm>
              <a:prstGeom prst="rect">
                <a:avLst/>
              </a:prstGeom>
              <a:blipFill>
                <a:blip r:embed="rId2"/>
                <a:stretch>
                  <a:fillRect l="-743" r="-1980" b="-1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1CD02BE-7479-44DE-909F-B1FC3F30D3DE}"/>
                  </a:ext>
                </a:extLst>
              </p:cNvPr>
              <p:cNvSpPr txBox="1"/>
              <p:nvPr/>
            </p:nvSpPr>
            <p:spPr>
              <a:xfrm>
                <a:off x="574857" y="4183799"/>
                <a:ext cx="3590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𝐴𝑗𝑢𝑠𝑡𝑒𝑠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𝑠𝑖𝑠𝑡𝑒𝑚𝑎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𝑒𝑙𝑒𝑐𝑡𝑟𝑖𝑐𝑜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1CD02BE-7479-44DE-909F-B1FC3F30D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57" y="4183799"/>
                <a:ext cx="3590342" cy="276999"/>
              </a:xfrm>
              <a:prstGeom prst="rect">
                <a:avLst/>
              </a:prstGeom>
              <a:blipFill>
                <a:blip r:embed="rId3"/>
                <a:stretch>
                  <a:fillRect l="-509" r="-1019" b="-3478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92BE67B-F427-49E9-920C-6CC7839E28D5}"/>
                  </a:ext>
                </a:extLst>
              </p:cNvPr>
              <p:cNvSpPr txBox="1"/>
              <p:nvPr/>
            </p:nvSpPr>
            <p:spPr>
              <a:xfrm>
                <a:off x="574857" y="4460798"/>
                <a:ext cx="15636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𝐺𝑎𝑛𝑎𝑛𝑐𝑖𝑎𝑠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92BE67B-F427-49E9-920C-6CC7839E2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57" y="4460798"/>
                <a:ext cx="1563633" cy="276999"/>
              </a:xfrm>
              <a:prstGeom prst="rect">
                <a:avLst/>
              </a:prstGeom>
              <a:blipFill>
                <a:blip r:embed="rId4"/>
                <a:stretch>
                  <a:fillRect l="-1556" r="-3113"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C4D06FF-1CCD-4620-837C-332A95959C8B}"/>
                  </a:ext>
                </a:extLst>
              </p:cNvPr>
              <p:cNvSpPr txBox="1"/>
              <p:nvPr/>
            </p:nvSpPr>
            <p:spPr>
              <a:xfrm>
                <a:off x="5918776" y="3768300"/>
                <a:ext cx="1587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=7</m:t>
                      </m:r>
                      <m:sSub>
                        <m:sSubPr>
                          <m:ctrlPr>
                            <a:rPr lang="es-C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 smtClean="0">
                          <a:latin typeface="Cambria Math" panose="02040503050406030204" pitchFamily="18" charset="0"/>
                        </a:rPr>
                        <m:t>+15</m:t>
                      </m:r>
                      <m:sSub>
                        <m:sSubPr>
                          <m:ctrlPr>
                            <a:rPr lang="es-C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C4D06FF-1CCD-4620-837C-332A95959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76" y="3768300"/>
                <a:ext cx="1587421" cy="276999"/>
              </a:xfrm>
              <a:prstGeom prst="rect">
                <a:avLst/>
              </a:prstGeom>
              <a:blipFill>
                <a:blip r:embed="rId5"/>
                <a:stretch>
                  <a:fillRect l="-1538" r="-1154" b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DB23E2C-B89C-41E1-8AD8-5812BB2B48C1}"/>
                  </a:ext>
                </a:extLst>
              </p:cNvPr>
              <p:cNvSpPr txBox="1"/>
              <p:nvPr/>
            </p:nvSpPr>
            <p:spPr>
              <a:xfrm>
                <a:off x="5969251" y="4186397"/>
                <a:ext cx="838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 smtClean="0">
                          <a:latin typeface="Cambria Math" panose="02040503050406030204" pitchFamily="18" charset="0"/>
                        </a:rPr>
                        <m:t>≥30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DB23E2C-B89C-41E1-8AD8-5812BB2B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51" y="4186397"/>
                <a:ext cx="838756" cy="276999"/>
              </a:xfrm>
              <a:prstGeom prst="rect">
                <a:avLst/>
              </a:prstGeom>
              <a:blipFill>
                <a:blip r:embed="rId6"/>
                <a:stretch>
                  <a:fillRect l="-3623" r="-6522" b="-1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10AB62C-1C73-4AF5-8C51-8A635AC7FCAF}"/>
                  </a:ext>
                </a:extLst>
              </p:cNvPr>
              <p:cNvSpPr txBox="1"/>
              <p:nvPr/>
            </p:nvSpPr>
            <p:spPr>
              <a:xfrm>
                <a:off x="5918776" y="4588157"/>
                <a:ext cx="2112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20</m:t>
                      </m:r>
                      <m:sSub>
                        <m:sSubPr>
                          <m:ctrlPr>
                            <a:rPr lang="es-C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 smtClean="0">
                          <a:latin typeface="Cambria Math" panose="02040503050406030204" pitchFamily="18" charset="0"/>
                        </a:rPr>
                        <m:t>+60</m:t>
                      </m:r>
                      <m:sSub>
                        <m:sSubPr>
                          <m:ctrlPr>
                            <a:rPr lang="es-C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 smtClean="0">
                          <a:latin typeface="Cambria Math" panose="02040503050406030204" pitchFamily="18" charset="0"/>
                        </a:rPr>
                        <m:t>≤4800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10AB62C-1C73-4AF5-8C51-8A635AC7F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76" y="4588157"/>
                <a:ext cx="2112438" cy="276999"/>
              </a:xfrm>
              <a:prstGeom prst="rect">
                <a:avLst/>
              </a:prstGeom>
              <a:blipFill>
                <a:blip r:embed="rId7"/>
                <a:stretch>
                  <a:fillRect l="-2312" r="-2312" b="-1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8B5C40E-7E72-4FFF-A3BD-755BF7F84605}"/>
                  </a:ext>
                </a:extLst>
              </p:cNvPr>
              <p:cNvSpPr txBox="1"/>
              <p:nvPr/>
            </p:nvSpPr>
            <p:spPr>
              <a:xfrm>
                <a:off x="5918776" y="4883972"/>
                <a:ext cx="1984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s-C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15</m:t>
                      </m:r>
                      <m:sSub>
                        <m:sSubPr>
                          <m:ctrlPr>
                            <a:rPr lang="es-C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1750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8B5C40E-7E72-4FFF-A3BD-755BF7F84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76" y="4883972"/>
                <a:ext cx="1984198" cy="276999"/>
              </a:xfrm>
              <a:prstGeom prst="rect">
                <a:avLst/>
              </a:prstGeom>
              <a:blipFill>
                <a:blip r:embed="rId8"/>
                <a:stretch>
                  <a:fillRect l="-2462" r="-2769" b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CA3E3E9-1064-4AC2-ACF9-8ABB3ABC6EDA}"/>
                  </a:ext>
                </a:extLst>
              </p:cNvPr>
              <p:cNvSpPr txBox="1"/>
              <p:nvPr/>
            </p:nvSpPr>
            <p:spPr>
              <a:xfrm>
                <a:off x="5969251" y="5226012"/>
                <a:ext cx="710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CA3E3E9-1064-4AC2-ACF9-8ABB3ABC6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51" y="5226012"/>
                <a:ext cx="710516" cy="276999"/>
              </a:xfrm>
              <a:prstGeom prst="rect">
                <a:avLst/>
              </a:prstGeom>
              <a:blipFill>
                <a:blip r:embed="rId9"/>
                <a:stretch>
                  <a:fillRect l="-4274" r="-6838" b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14F06E3-FD10-42C4-8F4E-448B7106EB5F}"/>
                  </a:ext>
                </a:extLst>
              </p:cNvPr>
              <p:cNvSpPr txBox="1"/>
              <p:nvPr/>
            </p:nvSpPr>
            <p:spPr>
              <a:xfrm>
                <a:off x="6910875" y="5226011"/>
                <a:ext cx="715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14F06E3-FD10-42C4-8F4E-448B7106E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875" y="5226011"/>
                <a:ext cx="715837" cy="276999"/>
              </a:xfrm>
              <a:prstGeom prst="rect">
                <a:avLst/>
              </a:prstGeom>
              <a:blipFill>
                <a:blip r:embed="rId10"/>
                <a:stretch>
                  <a:fillRect l="-4274" r="-6838" b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61D8AB8-FD8C-4AE8-BEC0-8CFCDB7733E3}"/>
              </a:ext>
            </a:extLst>
          </p:cNvPr>
          <p:cNvCxnSpPr/>
          <p:nvPr/>
        </p:nvCxnSpPr>
        <p:spPr>
          <a:xfrm>
            <a:off x="7902974" y="3913452"/>
            <a:ext cx="1431148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9A6D655-3EFB-418C-94C2-6B81CF4DA15B}"/>
              </a:ext>
            </a:extLst>
          </p:cNvPr>
          <p:cNvSpPr txBox="1"/>
          <p:nvPr/>
        </p:nvSpPr>
        <p:spPr>
          <a:xfrm>
            <a:off x="9390416" y="3512904"/>
            <a:ext cx="177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Función objetivo</a:t>
            </a:r>
            <a:endParaRPr lang="es-CO" dirty="0"/>
          </a:p>
        </p:txBody>
      </p:sp>
      <p:sp>
        <p:nvSpPr>
          <p:cNvPr id="20" name="Cerrar llave 19">
            <a:extLst>
              <a:ext uri="{FF2B5EF4-FFF2-40B4-BE49-F238E27FC236}">
                <a16:creationId xmlns:a16="http://schemas.microsoft.com/office/drawing/2014/main" id="{92C5F4FB-0BE6-43E2-A84F-E618D9FE055F}"/>
              </a:ext>
            </a:extLst>
          </p:cNvPr>
          <p:cNvSpPr/>
          <p:nvPr/>
        </p:nvSpPr>
        <p:spPr>
          <a:xfrm>
            <a:off x="8102399" y="4183799"/>
            <a:ext cx="584585" cy="131921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FCF2656-BD35-46F8-A942-4F1D9CFAD563}"/>
              </a:ext>
            </a:extLst>
          </p:cNvPr>
          <p:cNvSpPr txBox="1"/>
          <p:nvPr/>
        </p:nvSpPr>
        <p:spPr>
          <a:xfrm>
            <a:off x="8975452" y="4599297"/>
            <a:ext cx="177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Restricciones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3E3CB09-3093-4527-93BC-652262E2625C}"/>
              </a:ext>
            </a:extLst>
          </p:cNvPr>
          <p:cNvSpPr txBox="1"/>
          <p:nvPr/>
        </p:nvSpPr>
        <p:spPr>
          <a:xfrm>
            <a:off x="574857" y="5634664"/>
            <a:ext cx="610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 que tenemos nuestro modelo formulado podemos utilizar un </a:t>
            </a:r>
            <a:r>
              <a:rPr lang="es-ES" dirty="0" err="1"/>
              <a:t>sowfware</a:t>
            </a:r>
            <a:r>
              <a:rPr lang="es-ES" dirty="0"/>
              <a:t> para resolverlo como Excel o la librería de Pulp en </a:t>
            </a:r>
            <a:r>
              <a:rPr lang="es-ES" dirty="0" err="1"/>
              <a:t>python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25368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807</Words>
  <Application>Microsoft Office PowerPoint</Application>
  <PresentationFormat>Panorámica</PresentationFormat>
  <Paragraphs>249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Cambria Math</vt:lpstr>
      <vt:lpstr>Times New Roman</vt:lpstr>
      <vt:lpstr>AccentBoxVTI</vt:lpstr>
      <vt:lpstr>Proyecto Warehousing  EAFIT</vt:lpstr>
      <vt:lpstr>¿Que vamos hacer?</vt:lpstr>
      <vt:lpstr>¿Que encontramos en una orden de picking?</vt:lpstr>
      <vt:lpstr>Consideraciones</vt:lpstr>
      <vt:lpstr>Ilustración del problema</vt:lpstr>
      <vt:lpstr>Refresquemos la memoria ¿Qué es un modelo de optimización?</vt:lpstr>
      <vt:lpstr>Ejercicio </vt:lpstr>
      <vt:lpstr>Ejercicio  - 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Warehousing  EAFIT</dc:title>
  <dc:creator>Felipe Lopez Restrepo</dc:creator>
  <cp:lastModifiedBy>Felipe Lopez Restrepo</cp:lastModifiedBy>
  <cp:revision>2</cp:revision>
  <dcterms:created xsi:type="dcterms:W3CDTF">2021-09-20T22:35:05Z</dcterms:created>
  <dcterms:modified xsi:type="dcterms:W3CDTF">2021-09-21T00:54:19Z</dcterms:modified>
</cp:coreProperties>
</file>