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99457-4396-24FF-7D9D-31860AFEAC11}" v="328" dt="2024-06-25T00:28:54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FD3F7-6207-4C72-B988-40521B22237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356A9C-1B1D-4360-86B4-7E79E45106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b="1" dirty="0"/>
            <a:t>Hardware:</a:t>
          </a:r>
          <a:endParaRPr lang="en-US" dirty="0"/>
        </a:p>
      </dgm:t>
    </dgm:pt>
    <dgm:pt modelId="{1395DB5A-D686-49DB-B7C6-6FC7DBE302F3}" type="parTrans" cxnId="{A9AC2196-1D10-46F8-B6FC-61B1502A040A}">
      <dgm:prSet/>
      <dgm:spPr/>
      <dgm:t>
        <a:bodyPr/>
        <a:lstStyle/>
        <a:p>
          <a:endParaRPr lang="en-US"/>
        </a:p>
      </dgm:t>
    </dgm:pt>
    <dgm:pt modelId="{CB4BC975-F12A-42F3-ADF1-4FD077902182}" type="sibTrans" cxnId="{A9AC2196-1D10-46F8-B6FC-61B1502A040A}">
      <dgm:prSet/>
      <dgm:spPr/>
      <dgm:t>
        <a:bodyPr/>
        <a:lstStyle/>
        <a:p>
          <a:endParaRPr lang="en-US"/>
        </a:p>
      </dgm:t>
    </dgm:pt>
    <dgm:pt modelId="{001D7D1E-1B4A-415D-AB75-B0807B2B73A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Processador: Intel Core i5 ou equivalente (mínimo), i7 ou equivalente (recomendado).</a:t>
          </a:r>
          <a:endParaRPr lang="en-US" dirty="0"/>
        </a:p>
      </dgm:t>
    </dgm:pt>
    <dgm:pt modelId="{725AA1DA-7B93-4184-ABCD-312EE892F111}" type="parTrans" cxnId="{5F112721-9609-4209-B6B7-EAAE1C64FB45}">
      <dgm:prSet/>
      <dgm:spPr/>
      <dgm:t>
        <a:bodyPr/>
        <a:lstStyle/>
        <a:p>
          <a:endParaRPr lang="en-US"/>
        </a:p>
      </dgm:t>
    </dgm:pt>
    <dgm:pt modelId="{57177C8E-FF63-4EA6-9574-11091C0A5369}" type="sibTrans" cxnId="{5F112721-9609-4209-B6B7-EAAE1C64FB45}">
      <dgm:prSet/>
      <dgm:spPr/>
      <dgm:t>
        <a:bodyPr/>
        <a:lstStyle/>
        <a:p>
          <a:endParaRPr lang="en-US"/>
        </a:p>
      </dgm:t>
    </dgm:pt>
    <dgm:pt modelId="{51FA65C4-0C49-4110-8D35-C44C7587D20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Memória RAM: 8GB (mínimo), 16GB (recomendado).</a:t>
          </a:r>
          <a:endParaRPr lang="en-US" dirty="0"/>
        </a:p>
      </dgm:t>
    </dgm:pt>
    <dgm:pt modelId="{29629688-5D4D-493D-84D0-F3A257A2F028}" type="parTrans" cxnId="{FC8BBEC6-268E-4148-BC56-7BA17E2B799C}">
      <dgm:prSet/>
      <dgm:spPr/>
      <dgm:t>
        <a:bodyPr/>
        <a:lstStyle/>
        <a:p>
          <a:endParaRPr lang="en-US"/>
        </a:p>
      </dgm:t>
    </dgm:pt>
    <dgm:pt modelId="{17BE71A2-E5A1-420E-AEA2-DB456AF00CDB}" type="sibTrans" cxnId="{FC8BBEC6-268E-4148-BC56-7BA17E2B799C}">
      <dgm:prSet/>
      <dgm:spPr/>
      <dgm:t>
        <a:bodyPr/>
        <a:lstStyle/>
        <a:p>
          <a:endParaRPr lang="en-US"/>
        </a:p>
      </dgm:t>
    </dgm:pt>
    <dgm:pt modelId="{D3E4ADC1-2C1D-4518-9B15-01F290B1F5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GPU: NVIDIA GTX 1050 ou equivalente (mínimo), RTX 2060 ou equivalente (recomendado).</a:t>
          </a:r>
          <a:endParaRPr lang="en-US" dirty="0"/>
        </a:p>
      </dgm:t>
    </dgm:pt>
    <dgm:pt modelId="{7B44EE8A-5A6B-4C52-99FD-CD44B55AED42}" type="parTrans" cxnId="{1C3594B0-A291-44D8-8D58-55DEFC7DA106}">
      <dgm:prSet/>
      <dgm:spPr/>
      <dgm:t>
        <a:bodyPr/>
        <a:lstStyle/>
        <a:p>
          <a:endParaRPr lang="en-US"/>
        </a:p>
      </dgm:t>
    </dgm:pt>
    <dgm:pt modelId="{1008502E-5F88-4590-A8FA-D1016AABE0B0}" type="sibTrans" cxnId="{1C3594B0-A291-44D8-8D58-55DEFC7DA106}">
      <dgm:prSet/>
      <dgm:spPr/>
      <dgm:t>
        <a:bodyPr/>
        <a:lstStyle/>
        <a:p>
          <a:endParaRPr lang="en-US"/>
        </a:p>
      </dgm:t>
    </dgm:pt>
    <dgm:pt modelId="{F472BFF4-26E7-41D0-A5EB-CA69AF7A1F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b="1" dirty="0"/>
            <a:t>Software:</a:t>
          </a:r>
          <a:endParaRPr lang="en-US" dirty="0"/>
        </a:p>
      </dgm:t>
    </dgm:pt>
    <dgm:pt modelId="{1280EB15-64EE-497C-ACB8-29EBCF7F6C9A}" type="parTrans" cxnId="{1DFE7F4C-BA34-446B-8829-5F9CC34B78FB}">
      <dgm:prSet/>
      <dgm:spPr/>
      <dgm:t>
        <a:bodyPr/>
        <a:lstStyle/>
        <a:p>
          <a:endParaRPr lang="en-US"/>
        </a:p>
      </dgm:t>
    </dgm:pt>
    <dgm:pt modelId="{3CF44717-E69B-4D67-BA83-C0CF65743E02}" type="sibTrans" cxnId="{1DFE7F4C-BA34-446B-8829-5F9CC34B78FB}">
      <dgm:prSet/>
      <dgm:spPr/>
      <dgm:t>
        <a:bodyPr/>
        <a:lstStyle/>
        <a:p>
          <a:endParaRPr lang="en-US"/>
        </a:p>
      </dgm:t>
    </dgm:pt>
    <dgm:pt modelId="{2EE25B46-2798-4B0D-8394-01D099ACF12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Sistema Operacional: Windows 10 ou superior, ou qualquer distribuição Linux recente.</a:t>
          </a:r>
          <a:endParaRPr lang="en-US" dirty="0"/>
        </a:p>
      </dgm:t>
    </dgm:pt>
    <dgm:pt modelId="{53FBBA0E-5998-49D4-AF0F-353AEB1E1C08}" type="parTrans" cxnId="{6904A7A5-E6F4-411F-8F37-3F28886AF9DE}">
      <dgm:prSet/>
      <dgm:spPr/>
      <dgm:t>
        <a:bodyPr/>
        <a:lstStyle/>
        <a:p>
          <a:endParaRPr lang="en-US"/>
        </a:p>
      </dgm:t>
    </dgm:pt>
    <dgm:pt modelId="{B25544A4-A417-4722-BDEE-AAAB6226045A}" type="sibTrans" cxnId="{6904A7A5-E6F4-411F-8F37-3F28886AF9DE}">
      <dgm:prSet/>
      <dgm:spPr/>
      <dgm:t>
        <a:bodyPr/>
        <a:lstStyle/>
        <a:p>
          <a:endParaRPr lang="en-US"/>
        </a:p>
      </dgm:t>
    </dgm:pt>
    <dgm:pt modelId="{9676D3C9-A6F0-4238-BADF-313FCF90A2A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 dirty="0"/>
            <a:t>Ferramentas de Desenvolvimento: Python</a:t>
          </a:r>
          <a:r>
            <a:rPr lang="pt-BR" dirty="0">
              <a:latin typeface="Bell MT"/>
            </a:rPr>
            <a:t>, </a:t>
          </a:r>
          <a:r>
            <a:rPr lang="pt-BR" dirty="0" err="1"/>
            <a:t>TensorFlow</a:t>
          </a:r>
          <a:r>
            <a:rPr lang="pt-BR" dirty="0"/>
            <a:t>/</a:t>
          </a:r>
          <a:r>
            <a:rPr lang="pt-BR" dirty="0" err="1"/>
            <a:t>PyTorch</a:t>
          </a:r>
          <a:r>
            <a:rPr lang="pt-BR" dirty="0">
              <a:latin typeface="Bell MT"/>
            </a:rPr>
            <a:t>,</a:t>
          </a:r>
          <a:r>
            <a:rPr lang="pt-BR" dirty="0"/>
            <a:t> </a:t>
          </a:r>
          <a:r>
            <a:rPr lang="pt-BR" dirty="0" err="1"/>
            <a:t>OpenCV</a:t>
          </a:r>
          <a:r>
            <a:rPr lang="pt-BR" dirty="0">
              <a:latin typeface="Bell MT"/>
            </a:rPr>
            <a:t>.</a:t>
          </a:r>
          <a:endParaRPr lang="en-US" dirty="0"/>
        </a:p>
      </dgm:t>
    </dgm:pt>
    <dgm:pt modelId="{3A351D54-ABF9-4109-90B6-0E2A65B494D7}" type="parTrans" cxnId="{D6B5E992-49AF-4589-81DB-FAADDCC3460D}">
      <dgm:prSet/>
      <dgm:spPr/>
      <dgm:t>
        <a:bodyPr/>
        <a:lstStyle/>
        <a:p>
          <a:endParaRPr lang="en-US"/>
        </a:p>
      </dgm:t>
    </dgm:pt>
    <dgm:pt modelId="{B0575F78-1B9C-47AA-B88F-06FFA92F76AC}" type="sibTrans" cxnId="{D6B5E992-49AF-4589-81DB-FAADDCC3460D}">
      <dgm:prSet/>
      <dgm:spPr/>
      <dgm:t>
        <a:bodyPr/>
        <a:lstStyle/>
        <a:p>
          <a:endParaRPr lang="en-US"/>
        </a:p>
      </dgm:t>
    </dgm:pt>
    <dgm:pt modelId="{26522FA0-29CD-4B49-891D-A55958BAAEE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IDE: Visual Studio </a:t>
          </a:r>
          <a:r>
            <a:rPr lang="pt-BR" dirty="0" err="1"/>
            <a:t>Code</a:t>
          </a:r>
          <a:r>
            <a:rPr lang="pt-BR" dirty="0"/>
            <a:t>, </a:t>
          </a:r>
          <a:r>
            <a:rPr lang="pt-BR" dirty="0" err="1"/>
            <a:t>PyCharm</a:t>
          </a:r>
          <a:r>
            <a:rPr lang="pt-BR" dirty="0"/>
            <a:t>.</a:t>
          </a:r>
          <a:endParaRPr lang="en-US" dirty="0"/>
        </a:p>
      </dgm:t>
    </dgm:pt>
    <dgm:pt modelId="{9DEFCCFE-4294-405E-86CE-F3B216593C4B}" type="parTrans" cxnId="{D2FE718D-C65A-41F5-A89B-5EB16AD0CF5B}">
      <dgm:prSet/>
      <dgm:spPr/>
      <dgm:t>
        <a:bodyPr/>
        <a:lstStyle/>
        <a:p>
          <a:endParaRPr lang="en-US"/>
        </a:p>
      </dgm:t>
    </dgm:pt>
    <dgm:pt modelId="{0B37185A-BFED-43E1-9C1F-B3422C1905F0}" type="sibTrans" cxnId="{D2FE718D-C65A-41F5-A89B-5EB16AD0CF5B}">
      <dgm:prSet/>
      <dgm:spPr/>
      <dgm:t>
        <a:bodyPr/>
        <a:lstStyle/>
        <a:p>
          <a:endParaRPr lang="en-US"/>
        </a:p>
      </dgm:t>
    </dgm:pt>
    <dgm:pt modelId="{1B8BDDD7-FD77-43E4-9439-D549BC8DB09F}" type="pres">
      <dgm:prSet presAssocID="{4B5FD3F7-6207-4C72-B988-40521B222374}" presName="root" presStyleCnt="0">
        <dgm:presLayoutVars>
          <dgm:dir/>
          <dgm:resizeHandles val="exact"/>
        </dgm:presLayoutVars>
      </dgm:prSet>
      <dgm:spPr/>
    </dgm:pt>
    <dgm:pt modelId="{69566457-244D-4891-9CAA-2B64BE776AE7}" type="pres">
      <dgm:prSet presAssocID="{42356A9C-1B1D-4360-86B4-7E79E4510696}" presName="compNode" presStyleCnt="0"/>
      <dgm:spPr/>
    </dgm:pt>
    <dgm:pt modelId="{78503CE7-BFE8-4F01-84AE-17A13E44CD3F}" type="pres">
      <dgm:prSet presAssocID="{42356A9C-1B1D-4360-86B4-7E79E45106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A1E693AE-6562-4C9D-9874-8E492C5619BA}" type="pres">
      <dgm:prSet presAssocID="{42356A9C-1B1D-4360-86B4-7E79E4510696}" presName="iconSpace" presStyleCnt="0"/>
      <dgm:spPr/>
    </dgm:pt>
    <dgm:pt modelId="{483F6991-FE1F-476C-9C4E-E71CFB802CE5}" type="pres">
      <dgm:prSet presAssocID="{42356A9C-1B1D-4360-86B4-7E79E4510696}" presName="parTx" presStyleLbl="revTx" presStyleIdx="0" presStyleCnt="4">
        <dgm:presLayoutVars>
          <dgm:chMax val="0"/>
          <dgm:chPref val="0"/>
        </dgm:presLayoutVars>
      </dgm:prSet>
      <dgm:spPr/>
    </dgm:pt>
    <dgm:pt modelId="{CEA9C9E1-028B-494F-8239-C3CC53C6DBF6}" type="pres">
      <dgm:prSet presAssocID="{42356A9C-1B1D-4360-86B4-7E79E4510696}" presName="txSpace" presStyleCnt="0"/>
      <dgm:spPr/>
    </dgm:pt>
    <dgm:pt modelId="{699223F0-10BA-4AAD-86EA-36F7FEDE44C8}" type="pres">
      <dgm:prSet presAssocID="{42356A9C-1B1D-4360-86B4-7E79E4510696}" presName="desTx" presStyleLbl="revTx" presStyleIdx="1" presStyleCnt="4">
        <dgm:presLayoutVars/>
      </dgm:prSet>
      <dgm:spPr/>
    </dgm:pt>
    <dgm:pt modelId="{D63BCC1B-95AF-415C-8308-7FF3C1F5898E}" type="pres">
      <dgm:prSet presAssocID="{CB4BC975-F12A-42F3-ADF1-4FD077902182}" presName="sibTrans" presStyleCnt="0"/>
      <dgm:spPr/>
    </dgm:pt>
    <dgm:pt modelId="{DCCB0589-CB53-4E1F-B900-DA4B002A1172}" type="pres">
      <dgm:prSet presAssocID="{F472BFF4-26E7-41D0-A5EB-CA69AF7A1FA1}" presName="compNode" presStyleCnt="0"/>
      <dgm:spPr/>
    </dgm:pt>
    <dgm:pt modelId="{22DCE836-7FAD-435F-89CC-107B9191E890}" type="pres">
      <dgm:prSet presAssocID="{F472BFF4-26E7-41D0-A5EB-CA69AF7A1F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174D160E-DEF6-4496-ACD3-B173ECAADE02}" type="pres">
      <dgm:prSet presAssocID="{F472BFF4-26E7-41D0-A5EB-CA69AF7A1FA1}" presName="iconSpace" presStyleCnt="0"/>
      <dgm:spPr/>
    </dgm:pt>
    <dgm:pt modelId="{C2242D3A-BAF7-4D28-8DBC-6592879A2D6B}" type="pres">
      <dgm:prSet presAssocID="{F472BFF4-26E7-41D0-A5EB-CA69AF7A1FA1}" presName="parTx" presStyleLbl="revTx" presStyleIdx="2" presStyleCnt="4">
        <dgm:presLayoutVars>
          <dgm:chMax val="0"/>
          <dgm:chPref val="0"/>
        </dgm:presLayoutVars>
      </dgm:prSet>
      <dgm:spPr/>
    </dgm:pt>
    <dgm:pt modelId="{EDBA9B9B-3861-4C20-BA71-5C7A5DA559CC}" type="pres">
      <dgm:prSet presAssocID="{F472BFF4-26E7-41D0-A5EB-CA69AF7A1FA1}" presName="txSpace" presStyleCnt="0"/>
      <dgm:spPr/>
    </dgm:pt>
    <dgm:pt modelId="{70C44B89-A1BD-458B-B487-DC252C14A3F9}" type="pres">
      <dgm:prSet presAssocID="{F472BFF4-26E7-41D0-A5EB-CA69AF7A1FA1}" presName="desTx" presStyleLbl="revTx" presStyleIdx="3" presStyleCnt="4">
        <dgm:presLayoutVars/>
      </dgm:prSet>
      <dgm:spPr/>
    </dgm:pt>
  </dgm:ptLst>
  <dgm:cxnLst>
    <dgm:cxn modelId="{FF9F0821-CBF1-4BD7-90F5-177DA73B36F0}" type="presOf" srcId="{26522FA0-29CD-4B49-891D-A55958BAAEE6}" destId="{70C44B89-A1BD-458B-B487-DC252C14A3F9}" srcOrd="0" destOrd="2" presId="urn:microsoft.com/office/officeart/2018/5/layout/CenteredIconLabelDescriptionList"/>
    <dgm:cxn modelId="{5F112721-9609-4209-B6B7-EAAE1C64FB45}" srcId="{42356A9C-1B1D-4360-86B4-7E79E4510696}" destId="{001D7D1E-1B4A-415D-AB75-B0807B2B73AA}" srcOrd="0" destOrd="0" parTransId="{725AA1DA-7B93-4184-ABCD-312EE892F111}" sibTransId="{57177C8E-FF63-4EA6-9574-11091C0A5369}"/>
    <dgm:cxn modelId="{BD984144-C5FA-49FF-BF36-5F0189C473F0}" type="presOf" srcId="{D3E4ADC1-2C1D-4518-9B15-01F290B1F5BC}" destId="{699223F0-10BA-4AAD-86EA-36F7FEDE44C8}" srcOrd="0" destOrd="2" presId="urn:microsoft.com/office/officeart/2018/5/layout/CenteredIconLabelDescriptionList"/>
    <dgm:cxn modelId="{1DFE7F4C-BA34-446B-8829-5F9CC34B78FB}" srcId="{4B5FD3F7-6207-4C72-B988-40521B222374}" destId="{F472BFF4-26E7-41D0-A5EB-CA69AF7A1FA1}" srcOrd="1" destOrd="0" parTransId="{1280EB15-64EE-497C-ACB8-29EBCF7F6C9A}" sibTransId="{3CF44717-E69B-4D67-BA83-C0CF65743E02}"/>
    <dgm:cxn modelId="{7D2E7388-0BE8-4891-A57A-628128953C3A}" type="presOf" srcId="{2EE25B46-2798-4B0D-8394-01D099ACF126}" destId="{70C44B89-A1BD-458B-B487-DC252C14A3F9}" srcOrd="0" destOrd="0" presId="urn:microsoft.com/office/officeart/2018/5/layout/CenteredIconLabelDescriptionList"/>
    <dgm:cxn modelId="{D2FE718D-C65A-41F5-A89B-5EB16AD0CF5B}" srcId="{F472BFF4-26E7-41D0-A5EB-CA69AF7A1FA1}" destId="{26522FA0-29CD-4B49-891D-A55958BAAEE6}" srcOrd="2" destOrd="0" parTransId="{9DEFCCFE-4294-405E-86CE-F3B216593C4B}" sibTransId="{0B37185A-BFED-43E1-9C1F-B3422C1905F0}"/>
    <dgm:cxn modelId="{D6B5E992-49AF-4589-81DB-FAADDCC3460D}" srcId="{F472BFF4-26E7-41D0-A5EB-CA69AF7A1FA1}" destId="{9676D3C9-A6F0-4238-BADF-313FCF90A2A3}" srcOrd="1" destOrd="0" parTransId="{3A351D54-ABF9-4109-90B6-0E2A65B494D7}" sibTransId="{B0575F78-1B9C-47AA-B88F-06FFA92F76AC}"/>
    <dgm:cxn modelId="{A9AC2196-1D10-46F8-B6FC-61B1502A040A}" srcId="{4B5FD3F7-6207-4C72-B988-40521B222374}" destId="{42356A9C-1B1D-4360-86B4-7E79E4510696}" srcOrd="0" destOrd="0" parTransId="{1395DB5A-D686-49DB-B7C6-6FC7DBE302F3}" sibTransId="{CB4BC975-F12A-42F3-ADF1-4FD077902182}"/>
    <dgm:cxn modelId="{6904A7A5-E6F4-411F-8F37-3F28886AF9DE}" srcId="{F472BFF4-26E7-41D0-A5EB-CA69AF7A1FA1}" destId="{2EE25B46-2798-4B0D-8394-01D099ACF126}" srcOrd="0" destOrd="0" parTransId="{53FBBA0E-5998-49D4-AF0F-353AEB1E1C08}" sibTransId="{B25544A4-A417-4722-BDEE-AAAB6226045A}"/>
    <dgm:cxn modelId="{1C3594B0-A291-44D8-8D58-55DEFC7DA106}" srcId="{42356A9C-1B1D-4360-86B4-7E79E4510696}" destId="{D3E4ADC1-2C1D-4518-9B15-01F290B1F5BC}" srcOrd="2" destOrd="0" parTransId="{7B44EE8A-5A6B-4C52-99FD-CD44B55AED42}" sibTransId="{1008502E-5F88-4590-A8FA-D1016AABE0B0}"/>
    <dgm:cxn modelId="{FC8BBEC6-268E-4148-BC56-7BA17E2B799C}" srcId="{42356A9C-1B1D-4360-86B4-7E79E4510696}" destId="{51FA65C4-0C49-4110-8D35-C44C7587D206}" srcOrd="1" destOrd="0" parTransId="{29629688-5D4D-493D-84D0-F3A257A2F028}" sibTransId="{17BE71A2-E5A1-420E-AEA2-DB456AF00CDB}"/>
    <dgm:cxn modelId="{75E530CA-8568-4B8A-A74C-67C2A83508B6}" type="presOf" srcId="{9676D3C9-A6F0-4238-BADF-313FCF90A2A3}" destId="{70C44B89-A1BD-458B-B487-DC252C14A3F9}" srcOrd="0" destOrd="1" presId="urn:microsoft.com/office/officeart/2018/5/layout/CenteredIconLabelDescriptionList"/>
    <dgm:cxn modelId="{1A6E8ACD-3142-4866-B40F-5B5D0C073556}" type="presOf" srcId="{F472BFF4-26E7-41D0-A5EB-CA69AF7A1FA1}" destId="{C2242D3A-BAF7-4D28-8DBC-6592879A2D6B}" srcOrd="0" destOrd="0" presId="urn:microsoft.com/office/officeart/2018/5/layout/CenteredIconLabelDescriptionList"/>
    <dgm:cxn modelId="{8393D2CD-5041-4BC9-A8A3-D6C1A9881C10}" type="presOf" srcId="{4B5FD3F7-6207-4C72-B988-40521B222374}" destId="{1B8BDDD7-FD77-43E4-9439-D549BC8DB09F}" srcOrd="0" destOrd="0" presId="urn:microsoft.com/office/officeart/2018/5/layout/CenteredIconLabelDescriptionList"/>
    <dgm:cxn modelId="{76F5F5E0-2AFA-42B1-90C7-3FE8C835E6E9}" type="presOf" srcId="{51FA65C4-0C49-4110-8D35-C44C7587D206}" destId="{699223F0-10BA-4AAD-86EA-36F7FEDE44C8}" srcOrd="0" destOrd="1" presId="urn:microsoft.com/office/officeart/2018/5/layout/CenteredIconLabelDescriptionList"/>
    <dgm:cxn modelId="{4CF5A9E1-B3BA-45B1-9FA5-13ED2E0025E9}" type="presOf" srcId="{42356A9C-1B1D-4360-86B4-7E79E4510696}" destId="{483F6991-FE1F-476C-9C4E-E71CFB802CE5}" srcOrd="0" destOrd="0" presId="urn:microsoft.com/office/officeart/2018/5/layout/CenteredIconLabelDescriptionList"/>
    <dgm:cxn modelId="{D67C7AF9-2EF8-4F60-AEA8-3618B94E7207}" type="presOf" srcId="{001D7D1E-1B4A-415D-AB75-B0807B2B73AA}" destId="{699223F0-10BA-4AAD-86EA-36F7FEDE44C8}" srcOrd="0" destOrd="0" presId="urn:microsoft.com/office/officeart/2018/5/layout/CenteredIconLabelDescriptionList"/>
    <dgm:cxn modelId="{D0039259-D17C-4576-B379-28B4723774DA}" type="presParOf" srcId="{1B8BDDD7-FD77-43E4-9439-D549BC8DB09F}" destId="{69566457-244D-4891-9CAA-2B64BE776AE7}" srcOrd="0" destOrd="0" presId="urn:microsoft.com/office/officeart/2018/5/layout/CenteredIconLabelDescriptionList"/>
    <dgm:cxn modelId="{66DA2A53-EED1-4897-95FB-ED88CBB6A610}" type="presParOf" srcId="{69566457-244D-4891-9CAA-2B64BE776AE7}" destId="{78503CE7-BFE8-4F01-84AE-17A13E44CD3F}" srcOrd="0" destOrd="0" presId="urn:microsoft.com/office/officeart/2018/5/layout/CenteredIconLabelDescriptionList"/>
    <dgm:cxn modelId="{5F50C16F-76DF-4378-81AA-40330AAE97BC}" type="presParOf" srcId="{69566457-244D-4891-9CAA-2B64BE776AE7}" destId="{A1E693AE-6562-4C9D-9874-8E492C5619BA}" srcOrd="1" destOrd="0" presId="urn:microsoft.com/office/officeart/2018/5/layout/CenteredIconLabelDescriptionList"/>
    <dgm:cxn modelId="{890AE184-A3F5-42FE-A01C-F2AC82B78D15}" type="presParOf" srcId="{69566457-244D-4891-9CAA-2B64BE776AE7}" destId="{483F6991-FE1F-476C-9C4E-E71CFB802CE5}" srcOrd="2" destOrd="0" presId="urn:microsoft.com/office/officeart/2018/5/layout/CenteredIconLabelDescriptionList"/>
    <dgm:cxn modelId="{D393C616-3605-4210-8781-CA6579101027}" type="presParOf" srcId="{69566457-244D-4891-9CAA-2B64BE776AE7}" destId="{CEA9C9E1-028B-494F-8239-C3CC53C6DBF6}" srcOrd="3" destOrd="0" presId="urn:microsoft.com/office/officeart/2018/5/layout/CenteredIconLabelDescriptionList"/>
    <dgm:cxn modelId="{F5C1B95D-4C44-4780-B423-34CBB6B756FF}" type="presParOf" srcId="{69566457-244D-4891-9CAA-2B64BE776AE7}" destId="{699223F0-10BA-4AAD-86EA-36F7FEDE44C8}" srcOrd="4" destOrd="0" presId="urn:microsoft.com/office/officeart/2018/5/layout/CenteredIconLabelDescriptionList"/>
    <dgm:cxn modelId="{880E649F-2D61-4945-8864-E958E0DAEE94}" type="presParOf" srcId="{1B8BDDD7-FD77-43E4-9439-D549BC8DB09F}" destId="{D63BCC1B-95AF-415C-8308-7FF3C1F5898E}" srcOrd="1" destOrd="0" presId="urn:microsoft.com/office/officeart/2018/5/layout/CenteredIconLabelDescriptionList"/>
    <dgm:cxn modelId="{D3DF7BBB-CA3D-4C44-A3E8-B4E5786607CA}" type="presParOf" srcId="{1B8BDDD7-FD77-43E4-9439-D549BC8DB09F}" destId="{DCCB0589-CB53-4E1F-B900-DA4B002A1172}" srcOrd="2" destOrd="0" presId="urn:microsoft.com/office/officeart/2018/5/layout/CenteredIconLabelDescriptionList"/>
    <dgm:cxn modelId="{5B204436-1A0B-4A22-832B-AD7124E17B9E}" type="presParOf" srcId="{DCCB0589-CB53-4E1F-B900-DA4B002A1172}" destId="{22DCE836-7FAD-435F-89CC-107B9191E890}" srcOrd="0" destOrd="0" presId="urn:microsoft.com/office/officeart/2018/5/layout/CenteredIconLabelDescriptionList"/>
    <dgm:cxn modelId="{3CE502A4-73D9-47BB-B5B0-42C57497DCDB}" type="presParOf" srcId="{DCCB0589-CB53-4E1F-B900-DA4B002A1172}" destId="{174D160E-DEF6-4496-ACD3-B173ECAADE02}" srcOrd="1" destOrd="0" presId="urn:microsoft.com/office/officeart/2018/5/layout/CenteredIconLabelDescriptionList"/>
    <dgm:cxn modelId="{49D0417D-E7A5-4F43-824A-5D8E4CC1B448}" type="presParOf" srcId="{DCCB0589-CB53-4E1F-B900-DA4B002A1172}" destId="{C2242D3A-BAF7-4D28-8DBC-6592879A2D6B}" srcOrd="2" destOrd="0" presId="urn:microsoft.com/office/officeart/2018/5/layout/CenteredIconLabelDescriptionList"/>
    <dgm:cxn modelId="{94A7DDA5-EB98-4A86-9278-78A2671AD956}" type="presParOf" srcId="{DCCB0589-CB53-4E1F-B900-DA4B002A1172}" destId="{EDBA9B9B-3861-4C20-BA71-5C7A5DA559CC}" srcOrd="3" destOrd="0" presId="urn:microsoft.com/office/officeart/2018/5/layout/CenteredIconLabelDescriptionList"/>
    <dgm:cxn modelId="{083E96DE-526F-45F6-820B-9704BCFA9463}" type="presParOf" srcId="{DCCB0589-CB53-4E1F-B900-DA4B002A1172}" destId="{70C44B89-A1BD-458B-B487-DC252C14A3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03CE7-BFE8-4F01-84AE-17A13E44CD3F}">
      <dsp:nvSpPr>
        <dsp:cNvPr id="0" name=""/>
        <dsp:cNvSpPr/>
      </dsp:nvSpPr>
      <dsp:spPr>
        <a:xfrm>
          <a:off x="2259910" y="0"/>
          <a:ext cx="1510523" cy="1217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F6991-FE1F-476C-9C4E-E71CFB802CE5}">
      <dsp:nvSpPr>
        <dsp:cNvPr id="0" name=""/>
        <dsp:cNvSpPr/>
      </dsp:nvSpPr>
      <dsp:spPr>
        <a:xfrm>
          <a:off x="857281" y="1348960"/>
          <a:ext cx="4315781" cy="52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300" b="1" kern="1200" dirty="0"/>
            <a:t>Hardware:</a:t>
          </a:r>
          <a:endParaRPr lang="en-US" sz="3300" kern="1200" dirty="0"/>
        </a:p>
      </dsp:txBody>
      <dsp:txXfrm>
        <a:off x="857281" y="1348960"/>
        <a:ext cx="4315781" cy="521962"/>
      </dsp:txXfrm>
    </dsp:sp>
    <dsp:sp modelId="{699223F0-10BA-4AAD-86EA-36F7FEDE44C8}">
      <dsp:nvSpPr>
        <dsp:cNvPr id="0" name=""/>
        <dsp:cNvSpPr/>
      </dsp:nvSpPr>
      <dsp:spPr>
        <a:xfrm>
          <a:off x="857281" y="1931875"/>
          <a:ext cx="4315781" cy="184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Processador: Intel Core i5 ou equivalente (mínimo), i7 ou equivalente (recomendado).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Memória RAM: 8GB (mínimo), 16GB (recomendado).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GPU: NVIDIA GTX 1050 ou equivalente (mínimo), RTX 2060 ou equivalente (recomendado).</a:t>
          </a:r>
          <a:endParaRPr lang="en-US" sz="1700" kern="1200" dirty="0"/>
        </a:p>
      </dsp:txBody>
      <dsp:txXfrm>
        <a:off x="857281" y="1931875"/>
        <a:ext cx="4315781" cy="1847961"/>
      </dsp:txXfrm>
    </dsp:sp>
    <dsp:sp modelId="{22DCE836-7FAD-435F-89CC-107B9191E890}">
      <dsp:nvSpPr>
        <dsp:cNvPr id="0" name=""/>
        <dsp:cNvSpPr/>
      </dsp:nvSpPr>
      <dsp:spPr>
        <a:xfrm>
          <a:off x="7330953" y="0"/>
          <a:ext cx="1510523" cy="1217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42D3A-BAF7-4D28-8DBC-6592879A2D6B}">
      <dsp:nvSpPr>
        <dsp:cNvPr id="0" name=""/>
        <dsp:cNvSpPr/>
      </dsp:nvSpPr>
      <dsp:spPr>
        <a:xfrm>
          <a:off x="5928324" y="1348960"/>
          <a:ext cx="4315781" cy="52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300" b="1" kern="1200" dirty="0"/>
            <a:t>Software:</a:t>
          </a:r>
          <a:endParaRPr lang="en-US" sz="3300" kern="1200" dirty="0"/>
        </a:p>
      </dsp:txBody>
      <dsp:txXfrm>
        <a:off x="5928324" y="1348960"/>
        <a:ext cx="4315781" cy="521962"/>
      </dsp:txXfrm>
    </dsp:sp>
    <dsp:sp modelId="{70C44B89-A1BD-458B-B487-DC252C14A3F9}">
      <dsp:nvSpPr>
        <dsp:cNvPr id="0" name=""/>
        <dsp:cNvSpPr/>
      </dsp:nvSpPr>
      <dsp:spPr>
        <a:xfrm>
          <a:off x="5928324" y="1931875"/>
          <a:ext cx="4315781" cy="184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Sistema Operacional: Windows 10 ou superior, ou qualquer distribuição Linux recente.</a:t>
          </a:r>
          <a:endParaRPr lang="en-US" sz="1700" kern="1200" dirty="0"/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Ferramentas de Desenvolvimento: Python</a:t>
          </a:r>
          <a:r>
            <a:rPr lang="pt-BR" sz="1700" kern="1200" dirty="0">
              <a:latin typeface="Bell MT"/>
            </a:rPr>
            <a:t>, </a:t>
          </a:r>
          <a:r>
            <a:rPr lang="pt-BR" sz="1700" kern="1200" dirty="0" err="1"/>
            <a:t>TensorFlow</a:t>
          </a:r>
          <a:r>
            <a:rPr lang="pt-BR" sz="1700" kern="1200" dirty="0"/>
            <a:t>/</a:t>
          </a:r>
          <a:r>
            <a:rPr lang="pt-BR" sz="1700" kern="1200" dirty="0" err="1"/>
            <a:t>PyTorch</a:t>
          </a:r>
          <a:r>
            <a:rPr lang="pt-BR" sz="1700" kern="1200" dirty="0">
              <a:latin typeface="Bell MT"/>
            </a:rPr>
            <a:t>,</a:t>
          </a:r>
          <a:r>
            <a:rPr lang="pt-BR" sz="1700" kern="1200" dirty="0"/>
            <a:t> </a:t>
          </a:r>
          <a:r>
            <a:rPr lang="pt-BR" sz="1700" kern="1200" dirty="0" err="1"/>
            <a:t>OpenCV</a:t>
          </a:r>
          <a:r>
            <a:rPr lang="pt-BR" sz="1700" kern="1200" dirty="0">
              <a:latin typeface="Bell MT"/>
            </a:rPr>
            <a:t>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IDE: Visual Studio </a:t>
          </a:r>
          <a:r>
            <a:rPr lang="pt-BR" sz="1700" kern="1200" dirty="0" err="1"/>
            <a:t>Code</a:t>
          </a:r>
          <a:r>
            <a:rPr lang="pt-BR" sz="1700" kern="1200" dirty="0"/>
            <a:t>, </a:t>
          </a:r>
          <a:r>
            <a:rPr lang="pt-BR" sz="1700" kern="1200" dirty="0" err="1"/>
            <a:t>PyCharm</a:t>
          </a:r>
          <a:r>
            <a:rPr lang="pt-BR" sz="1700" kern="1200" dirty="0"/>
            <a:t>.</a:t>
          </a:r>
          <a:endParaRPr lang="en-US" sz="1700" kern="1200" dirty="0"/>
        </a:p>
      </dsp:txBody>
      <dsp:txXfrm>
        <a:off x="5928324" y="1931875"/>
        <a:ext cx="4315781" cy="1847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4879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9" name="Group 1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23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Computação Gráfica com IA: Comparação e Melhoria de Algoritmos Tradicionais</a:t>
            </a:r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3816C79D-8427-C4ED-9147-088EC5635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7" r="538" b="5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spc="50" dirty="0"/>
              <a:t>Melhorando </a:t>
            </a:r>
            <a:r>
              <a:rPr lang="en-US" sz="1800" spc="50" err="1"/>
              <a:t>Algoritmos</a:t>
            </a:r>
            <a:r>
              <a:rPr lang="en-US" sz="1800" spc="50" dirty="0"/>
              <a:t> de </a:t>
            </a:r>
            <a:r>
              <a:rPr lang="en-US" sz="1800" spc="50" err="1"/>
              <a:t>Rasterização</a:t>
            </a:r>
            <a:r>
              <a:rPr lang="en-US" sz="1800" spc="50" dirty="0"/>
              <a:t> com </a:t>
            </a:r>
            <a:r>
              <a:rPr lang="en-US" sz="1800" spc="50" err="1"/>
              <a:t>Inteligência</a:t>
            </a:r>
            <a:r>
              <a:rPr lang="en-US" sz="1800" spc="50" dirty="0"/>
              <a:t> Artificial</a:t>
            </a:r>
            <a:endParaRPr lang="pt-BR"/>
          </a:p>
          <a:p>
            <a:r>
              <a:rPr lang="en-US" sz="1800" b="1" spc="50" dirty="0"/>
              <a:t>Nome dos Autores:</a:t>
            </a:r>
            <a:r>
              <a:rPr lang="en-US" sz="1800" spc="50" dirty="0"/>
              <a:t> </a:t>
            </a:r>
          </a:p>
          <a:p>
            <a:pPr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Felipe Tadeu Góes Guimarães</a:t>
            </a:r>
          </a:p>
          <a:p>
            <a:pPr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Mateus Auler Lima e Silva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1B0BAF-5D93-AE04-9DB7-BAF6291C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 sz="3800">
                <a:ea typeface="+mj-lt"/>
                <a:cs typeface="+mj-lt"/>
              </a:rPr>
              <a:t>Soluções Tradicionais em Computação Gráfica</a:t>
            </a:r>
            <a:endParaRPr lang="pt-BR" sz="3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15660-60BE-E36E-218A-BFF19643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pt-BR" sz="1500" dirty="0"/>
              <a:t>Exemplo de algoritmo de Computação Gráfica clássico usado para </a:t>
            </a:r>
            <a:r>
              <a:rPr lang="pt-BR" sz="1500" dirty="0" err="1"/>
              <a:t>rasterização</a:t>
            </a:r>
            <a:r>
              <a:rPr lang="pt-BR" sz="1500" dirty="0"/>
              <a:t> de linhas: </a:t>
            </a:r>
            <a:r>
              <a:rPr lang="pt-BR" sz="1500" b="1" u="sng" dirty="0"/>
              <a:t>Algoritmo de </a:t>
            </a:r>
            <a:r>
              <a:rPr lang="pt-BR" sz="1500" b="1" u="sng" dirty="0" err="1"/>
              <a:t>Bresenham</a:t>
            </a:r>
            <a:r>
              <a:rPr lang="pt-BR" sz="1500" b="1" u="sng" dirty="0"/>
              <a:t> </a:t>
            </a:r>
            <a:endParaRPr lang="pt-BR" sz="1500" u="sng"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pt-BR" sz="1500" b="1" dirty="0">
                <a:ea typeface="+mn-lt"/>
                <a:cs typeface="+mn-lt"/>
              </a:rPr>
              <a:t>Características:</a:t>
            </a:r>
            <a:endParaRPr lang="pt-BR" sz="1500" dirty="0"/>
          </a:p>
          <a:p>
            <a:pPr marL="269875" indent="-269875">
              <a:lnSpc>
                <a:spcPct val="115000"/>
              </a:lnSpc>
            </a:pPr>
            <a:r>
              <a:rPr lang="pt-BR" sz="1500" dirty="0">
                <a:ea typeface="+mn-lt"/>
                <a:cs typeface="+mn-lt"/>
              </a:rPr>
              <a:t>Desempenho eficiente.</a:t>
            </a:r>
            <a:endParaRPr lang="pt-BR" sz="1500" dirty="0"/>
          </a:p>
          <a:p>
            <a:pPr marL="269875" indent="-269875">
              <a:lnSpc>
                <a:spcPct val="115000"/>
              </a:lnSpc>
            </a:pPr>
            <a:r>
              <a:rPr lang="pt-BR" sz="1500" dirty="0">
                <a:ea typeface="+mn-lt"/>
                <a:cs typeface="+mn-lt"/>
              </a:rPr>
              <a:t>Menor uso de memória.</a:t>
            </a:r>
            <a:endParaRPr lang="pt-BR" sz="1500" dirty="0"/>
          </a:p>
          <a:p>
            <a:pPr marL="269875" indent="-269875">
              <a:lnSpc>
                <a:spcPct val="114999"/>
              </a:lnSpc>
            </a:pPr>
            <a:r>
              <a:rPr lang="pt-BR" sz="1500" dirty="0">
                <a:ea typeface="+mn-lt"/>
                <a:cs typeface="+mn-lt"/>
              </a:rPr>
              <a:t>Implementação simples.</a:t>
            </a:r>
          </a:p>
          <a:p>
            <a:pPr marL="269875" indent="-269875">
              <a:lnSpc>
                <a:spcPct val="115000"/>
              </a:lnSpc>
            </a:pPr>
            <a:endParaRPr lang="pt-BR" sz="1500"/>
          </a:p>
        </p:txBody>
      </p:sp>
      <p:pic>
        <p:nvPicPr>
          <p:cNvPr id="4" name="Imagem 3" descr="Algoritmo de Bresenham – Wikipédia, a enciclopédia livre">
            <a:extLst>
              <a:ext uri="{FF2B5EF4-FFF2-40B4-BE49-F238E27FC236}">
                <a16:creationId xmlns:a16="http://schemas.microsoft.com/office/drawing/2014/main" id="{1C36CEAD-42E6-8D75-82C1-952F4FB3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00" y="2461499"/>
            <a:ext cx="3600000" cy="19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6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424DA-3454-61C8-720D-70F21CEF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t-BR" sz="4200">
                <a:ea typeface="+mj-lt"/>
                <a:cs typeface="+mj-lt"/>
              </a:rPr>
              <a:t>Soluções Atuais com Inteligência Artificial</a:t>
            </a:r>
            <a:endParaRPr lang="pt-BR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2B519-AF1A-4AB1-11D5-34F63B7C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69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t-BR" sz="1100" dirty="0">
                <a:ea typeface="+mn-lt"/>
                <a:cs typeface="+mn-lt"/>
              </a:rPr>
              <a:t>Técnica moderna que utiliza IA para melhorar a qualidade e eficiência: 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pt-BR" sz="1100" b="1" u="sng" dirty="0">
                <a:ea typeface="+mn-lt"/>
                <a:cs typeface="+mn-lt"/>
              </a:rPr>
              <a:t>Redes neurais para suavização de bordas e </a:t>
            </a:r>
            <a:r>
              <a:rPr lang="pt-BR" sz="1100" b="1" u="sng" dirty="0" err="1">
                <a:ea typeface="+mn-lt"/>
                <a:cs typeface="+mn-lt"/>
              </a:rPr>
              <a:t>anti-aliasing</a:t>
            </a:r>
            <a:r>
              <a:rPr lang="pt-BR" sz="1100" b="1" u="sng" dirty="0">
                <a:ea typeface="+mn-lt"/>
                <a:cs typeface="+mn-lt"/>
              </a:rPr>
              <a:t>.</a:t>
            </a:r>
            <a:endParaRPr lang="pt-BR" sz="1100" b="1" u="sng" dirty="0"/>
          </a:p>
          <a:p>
            <a:pPr marL="0" indent="0">
              <a:lnSpc>
                <a:spcPct val="115000"/>
              </a:lnSpc>
              <a:buNone/>
            </a:pPr>
            <a:r>
              <a:rPr lang="pt-BR" sz="1100" b="1" dirty="0">
                <a:ea typeface="+mn-lt"/>
                <a:cs typeface="+mn-lt"/>
              </a:rPr>
              <a:t>Características:</a:t>
            </a:r>
            <a:endParaRPr lang="pt-BR" sz="1100"/>
          </a:p>
          <a:p>
            <a:pPr marL="269875" indent="-269875">
              <a:lnSpc>
                <a:spcPct val="115000"/>
              </a:lnSpc>
            </a:pPr>
            <a:r>
              <a:rPr lang="pt-BR" sz="1100" dirty="0">
                <a:ea typeface="+mn-lt"/>
                <a:cs typeface="+mn-lt"/>
              </a:rPr>
              <a:t>Melhor qualidade de imagem.</a:t>
            </a:r>
            <a:endParaRPr lang="pt-BR" sz="1100" dirty="0"/>
          </a:p>
          <a:p>
            <a:pPr marL="269875" indent="-269875">
              <a:lnSpc>
                <a:spcPct val="115000"/>
              </a:lnSpc>
            </a:pPr>
            <a:r>
              <a:rPr lang="pt-BR" sz="1100" dirty="0">
                <a:ea typeface="+mn-lt"/>
                <a:cs typeface="+mn-lt"/>
              </a:rPr>
              <a:t>Processamento paralelo.</a:t>
            </a:r>
            <a:endParaRPr lang="pt-BR" sz="1100" dirty="0"/>
          </a:p>
          <a:p>
            <a:pPr marL="269875" indent="-269875">
              <a:lnSpc>
                <a:spcPct val="115000"/>
              </a:lnSpc>
            </a:pPr>
            <a:r>
              <a:rPr lang="pt-BR" sz="1100" dirty="0">
                <a:ea typeface="+mn-lt"/>
                <a:cs typeface="+mn-lt"/>
              </a:rPr>
              <a:t>Maior uso de memória e poder computacional.</a:t>
            </a:r>
            <a:endParaRPr lang="pt-BR" sz="1100" dirty="0"/>
          </a:p>
          <a:p>
            <a:pPr marL="269875" indent="-269875">
              <a:lnSpc>
                <a:spcPct val="115000"/>
              </a:lnSpc>
            </a:pPr>
            <a:endParaRPr lang="pt-BR" sz="1100"/>
          </a:p>
        </p:txBody>
      </p:sp>
      <p:pic>
        <p:nvPicPr>
          <p:cNvPr id="25" name="Imagem 24" descr="Anti-Aliasing: Morphological | Voxel">
            <a:extLst>
              <a:ext uri="{FF2B5EF4-FFF2-40B4-BE49-F238E27FC236}">
                <a16:creationId xmlns:a16="http://schemas.microsoft.com/office/drawing/2014/main" id="{16913DF7-2716-067E-7C3B-AF36AE30ED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04767" y="2871846"/>
            <a:ext cx="3971600" cy="34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8A0B68-285B-97DF-8946-F8EA6666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Recursos Computacionais Necessários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5618447-6EE5-3601-F18C-20D9BA21B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49608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3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0C30B1-DEE4-636B-EEC3-5821E884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t-BR" sz="4700">
                <a:ea typeface="+mj-lt"/>
                <a:cs typeface="+mj-lt"/>
              </a:rPr>
              <a:t>Desenvolvimento da Demo</a:t>
            </a:r>
            <a:endParaRPr lang="pt-BR" sz="47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D8A63-53DA-23D8-C12F-6CF6FEED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535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t-BR" sz="1500" b="1">
                <a:ea typeface="+mn-lt"/>
                <a:cs typeface="+mn-lt"/>
              </a:rPr>
              <a:t>Algoritmo Tradicional:</a:t>
            </a:r>
            <a:endParaRPr lang="pt-BR" sz="1500"/>
          </a:p>
          <a:p>
            <a:pPr marL="0" indent="0">
              <a:lnSpc>
                <a:spcPct val="115000"/>
              </a:lnSpc>
              <a:buNone/>
            </a:pPr>
            <a:r>
              <a:rPr lang="pt-BR" sz="1500" b="1" err="1">
                <a:ea typeface="+mn-lt"/>
                <a:cs typeface="+mn-lt"/>
              </a:rPr>
              <a:t>Bresenham</a:t>
            </a:r>
            <a:r>
              <a:rPr lang="pt-BR" sz="1500" b="1">
                <a:ea typeface="+mn-lt"/>
                <a:cs typeface="+mn-lt"/>
              </a:rPr>
              <a:t>:</a:t>
            </a:r>
            <a:r>
              <a:rPr lang="pt-BR" sz="1500">
                <a:ea typeface="+mn-lt"/>
                <a:cs typeface="+mn-lt"/>
              </a:rPr>
              <a:t> Eficiência e precisão na </a:t>
            </a:r>
            <a:r>
              <a:rPr lang="pt-BR" sz="1500" err="1">
                <a:ea typeface="+mn-lt"/>
                <a:cs typeface="+mn-lt"/>
              </a:rPr>
              <a:t>rasterização</a:t>
            </a:r>
            <a:r>
              <a:rPr lang="pt-BR" sz="1500">
                <a:ea typeface="+mn-lt"/>
                <a:cs typeface="+mn-lt"/>
              </a:rPr>
              <a:t> de linhas.</a:t>
            </a:r>
            <a:endParaRPr lang="pt-BR" sz="1500"/>
          </a:p>
          <a:p>
            <a:pPr marL="0" indent="0">
              <a:lnSpc>
                <a:spcPct val="115000"/>
              </a:lnSpc>
              <a:buNone/>
            </a:pPr>
            <a:r>
              <a:rPr lang="pt-BR" sz="1500" b="1">
                <a:ea typeface="+mn-lt"/>
                <a:cs typeface="+mn-lt"/>
              </a:rPr>
              <a:t>Melhoria com IA:</a:t>
            </a:r>
            <a:endParaRPr lang="pt-BR" sz="1500"/>
          </a:p>
          <a:p>
            <a:pPr marL="0" indent="0">
              <a:lnSpc>
                <a:spcPct val="115000"/>
              </a:lnSpc>
              <a:buNone/>
            </a:pPr>
            <a:r>
              <a:rPr lang="pt-BR" sz="1500" b="1">
                <a:ea typeface="+mn-lt"/>
                <a:cs typeface="+mn-lt"/>
              </a:rPr>
              <a:t>Suavização:</a:t>
            </a:r>
            <a:r>
              <a:rPr lang="pt-BR" sz="1500">
                <a:ea typeface="+mn-lt"/>
                <a:cs typeface="+mn-lt"/>
              </a:rPr>
              <a:t> Aplicação de filtro neural para suavizar bordas.</a:t>
            </a:r>
            <a:endParaRPr lang="pt-BR" sz="1500"/>
          </a:p>
          <a:p>
            <a:pPr marL="0" indent="0">
              <a:lnSpc>
                <a:spcPct val="115000"/>
              </a:lnSpc>
              <a:buNone/>
            </a:pPr>
            <a:endParaRPr lang="pt-BR" sz="1500" b="1"/>
          </a:p>
          <a:p>
            <a:pPr marL="269875" indent="-269875">
              <a:lnSpc>
                <a:spcPct val="115000"/>
              </a:lnSpc>
            </a:pPr>
            <a:endParaRPr lang="pt-BR" sz="150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D83D596-2A26-406B-FEE3-DDD7912F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17" y="2871847"/>
            <a:ext cx="4431334" cy="3445362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1BDFA9A-CAE0-84FB-0BCC-B984CB04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3202083"/>
            <a:ext cx="5460568" cy="27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0C30B1-DEE4-636B-EEC3-5821E884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 sz="4700">
                <a:ea typeface="+mj-lt"/>
                <a:cs typeface="+mj-lt"/>
              </a:rPr>
              <a:t>Desenvolvimento da Demo</a:t>
            </a:r>
            <a:endParaRPr lang="pt-BR" sz="47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D8A63-53DA-23D8-C12F-6CF6FEED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66" y="2947121"/>
            <a:ext cx="40783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b="1"/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Implementação: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Comparação de tempo de execução e uso de memória.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Resultados visuais da qualidade da imagem.</a:t>
            </a:r>
            <a:endParaRPr lang="pt-BR"/>
          </a:p>
          <a:p>
            <a:pPr marL="269875" indent="-269875"/>
            <a:endParaRPr lang="pt-BR"/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631B1767-E720-C96D-1ADA-E6F9E211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48" y="1802027"/>
            <a:ext cx="7269891" cy="36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675A0-7E9A-A6DD-6122-07B86DD7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Resultados Comparativos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3A0F1-6361-5FFA-248B-D34CE47F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69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Tabela :</a:t>
            </a:r>
            <a:r>
              <a:rPr lang="pt-BR">
                <a:ea typeface="+mn-lt"/>
                <a:cs typeface="+mn-lt"/>
              </a:rPr>
              <a:t> Desempenho, memória e qualidade.</a:t>
            </a:r>
            <a:endParaRPr lang="pt-BR"/>
          </a:p>
          <a:p>
            <a:pPr marL="269875" indent="-269875"/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B286945-DCD1-B9AF-23F5-4DAEE2C0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845201"/>
            <a:ext cx="11101135" cy="14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675A0-7E9A-A6DD-6122-07B86DD7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3A0F1-6361-5FFA-248B-D34CE47F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56" y="1868350"/>
            <a:ext cx="9209604" cy="38848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t-BR" sz="1400" b="1" dirty="0"/>
              <a:t>Observações </a:t>
            </a:r>
          </a:p>
          <a:p>
            <a:pPr marL="269875" indent="-269875">
              <a:lnSpc>
                <a:spcPct val="115000"/>
              </a:lnSpc>
            </a:pPr>
            <a:r>
              <a:rPr lang="pt-BR" sz="1400" dirty="0">
                <a:ea typeface="+mn-lt"/>
                <a:cs typeface="+mn-lt"/>
              </a:rPr>
              <a:t>A IA oferece melhorias significativas na qualidade da imagem.</a:t>
            </a:r>
            <a:endParaRPr lang="pt-BR" sz="1400"/>
          </a:p>
          <a:p>
            <a:pPr marL="269875" indent="-269875">
              <a:lnSpc>
                <a:spcPct val="115000"/>
              </a:lnSpc>
            </a:pPr>
            <a:r>
              <a:rPr lang="pt-BR" sz="1400" dirty="0">
                <a:ea typeface="+mn-lt"/>
                <a:cs typeface="+mn-lt"/>
              </a:rPr>
              <a:t>Maior uso de memória e tempo de processamento.</a:t>
            </a:r>
            <a:endParaRPr lang="pt-BR" sz="1400"/>
          </a:p>
          <a:p>
            <a:pPr marL="0" indent="0">
              <a:lnSpc>
                <a:spcPct val="115000"/>
              </a:lnSpc>
              <a:buNone/>
            </a:pPr>
            <a:r>
              <a:rPr lang="pt-BR" sz="1400" b="1" dirty="0">
                <a:ea typeface="+mn-lt"/>
                <a:cs typeface="+mn-lt"/>
              </a:rPr>
              <a:t>Impacto:</a:t>
            </a:r>
            <a:endParaRPr lang="pt-BR" sz="1400"/>
          </a:p>
          <a:p>
            <a:pPr marL="0" indent="0">
              <a:lnSpc>
                <a:spcPct val="115000"/>
              </a:lnSpc>
              <a:buNone/>
            </a:pPr>
            <a:r>
              <a:rPr lang="pt-BR" sz="1400" dirty="0">
                <a:ea typeface="+mn-lt"/>
                <a:cs typeface="+mn-lt"/>
              </a:rPr>
              <a:t>Aplicações em jogos, simulações e renderização de alta qualidade.</a:t>
            </a:r>
            <a:endParaRPr lang="pt-BR" sz="1400"/>
          </a:p>
          <a:p>
            <a:pPr marL="0" indent="0">
              <a:lnSpc>
                <a:spcPct val="115000"/>
              </a:lnSpc>
              <a:buNone/>
            </a:pPr>
            <a:r>
              <a:rPr lang="pt-BR" sz="1400" b="1" dirty="0">
                <a:ea typeface="+mn-lt"/>
                <a:cs typeface="+mn-lt"/>
              </a:rPr>
              <a:t>Próximos Passos:</a:t>
            </a:r>
            <a:endParaRPr lang="pt-BR" sz="1400"/>
          </a:p>
          <a:p>
            <a:pPr marL="269875" indent="-269875">
              <a:lnSpc>
                <a:spcPct val="115000"/>
              </a:lnSpc>
            </a:pPr>
            <a:r>
              <a:rPr lang="pt-BR" sz="1400" dirty="0">
                <a:ea typeface="+mn-lt"/>
                <a:cs typeface="+mn-lt"/>
              </a:rPr>
              <a:t>Exploração de mais algoritmos.</a:t>
            </a:r>
            <a:endParaRPr lang="pt-BR" sz="1400"/>
          </a:p>
          <a:p>
            <a:pPr marL="269875" indent="-269875">
              <a:lnSpc>
                <a:spcPct val="115000"/>
              </a:lnSpc>
            </a:pPr>
            <a:r>
              <a:rPr lang="pt-BR" sz="1400" dirty="0">
                <a:ea typeface="+mn-lt"/>
                <a:cs typeface="+mn-lt"/>
              </a:rPr>
              <a:t>Otimizações para reduzir o uso de recursos.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6860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13B31"/>
      </a:dk2>
      <a:lt2>
        <a:srgbClr val="E8E5E2"/>
      </a:lt2>
      <a:accent1>
        <a:srgbClr val="67A8DA"/>
      </a:accent1>
      <a:accent2>
        <a:srgbClr val="4FAFB1"/>
      </a:accent2>
      <a:accent3>
        <a:srgbClr val="5AB38F"/>
      </a:accent3>
      <a:accent4>
        <a:srgbClr val="51B664"/>
      </a:accent4>
      <a:accent5>
        <a:srgbClr val="6FB25B"/>
      </a:accent5>
      <a:accent6>
        <a:srgbClr val="8DAE4E"/>
      </a:accent6>
      <a:hlink>
        <a:srgbClr val="A1795A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GlowVTI</vt:lpstr>
      <vt:lpstr>Computação Gráfica com IA: Comparação e Melhoria de Algoritmos Tradicionais</vt:lpstr>
      <vt:lpstr>Soluções Tradicionais em Computação Gráfica</vt:lpstr>
      <vt:lpstr>Soluções Atuais com Inteligência Artificial</vt:lpstr>
      <vt:lpstr>Recursos Computacionais Necessários</vt:lpstr>
      <vt:lpstr>Desenvolvimento da Demo</vt:lpstr>
      <vt:lpstr>Desenvolvimento da Demo</vt:lpstr>
      <vt:lpstr>Resultados Comparativos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189</cp:revision>
  <dcterms:created xsi:type="dcterms:W3CDTF">2024-06-24T23:24:07Z</dcterms:created>
  <dcterms:modified xsi:type="dcterms:W3CDTF">2024-06-25T00:30:23Z</dcterms:modified>
</cp:coreProperties>
</file>