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  <p:sldMasterId id="2147483756" r:id="rId2"/>
    <p:sldMasterId id="2147483844" r:id="rId3"/>
  </p:sldMasterIdLst>
  <p:notesMasterIdLst>
    <p:notesMasterId r:id="rId44"/>
  </p:notesMasterIdLst>
  <p:handoutMasterIdLst>
    <p:handoutMasterId r:id="rId45"/>
  </p:handoutMasterIdLst>
  <p:sldIdLst>
    <p:sldId id="257" r:id="rId4"/>
    <p:sldId id="464" r:id="rId5"/>
    <p:sldId id="453" r:id="rId6"/>
    <p:sldId id="454" r:id="rId7"/>
    <p:sldId id="455" r:id="rId8"/>
    <p:sldId id="456" r:id="rId9"/>
    <p:sldId id="457" r:id="rId10"/>
    <p:sldId id="460" r:id="rId11"/>
    <p:sldId id="458" r:id="rId12"/>
    <p:sldId id="459" r:id="rId13"/>
    <p:sldId id="461" r:id="rId14"/>
    <p:sldId id="462" r:id="rId15"/>
    <p:sldId id="463" r:id="rId16"/>
    <p:sldId id="441" r:id="rId17"/>
    <p:sldId id="442" r:id="rId18"/>
    <p:sldId id="467" r:id="rId19"/>
    <p:sldId id="444" r:id="rId20"/>
    <p:sldId id="468" r:id="rId21"/>
    <p:sldId id="483" r:id="rId22"/>
    <p:sldId id="482" r:id="rId23"/>
    <p:sldId id="481" r:id="rId24"/>
    <p:sldId id="480" r:id="rId25"/>
    <p:sldId id="465" r:id="rId26"/>
    <p:sldId id="445" r:id="rId27"/>
    <p:sldId id="446" r:id="rId28"/>
    <p:sldId id="447" r:id="rId29"/>
    <p:sldId id="470" r:id="rId30"/>
    <p:sldId id="449" r:id="rId31"/>
    <p:sldId id="450" r:id="rId32"/>
    <p:sldId id="451" r:id="rId33"/>
    <p:sldId id="466" r:id="rId34"/>
    <p:sldId id="471" r:id="rId35"/>
    <p:sldId id="472" r:id="rId36"/>
    <p:sldId id="474" r:id="rId37"/>
    <p:sldId id="475" r:id="rId38"/>
    <p:sldId id="476" r:id="rId39"/>
    <p:sldId id="477" r:id="rId40"/>
    <p:sldId id="478" r:id="rId41"/>
    <p:sldId id="479" r:id="rId42"/>
    <p:sldId id="469" r:id="rId43"/>
  </p:sldIdLst>
  <p:sldSz cx="9144000" cy="6858000" type="screen4x3"/>
  <p:notesSz cx="6451600" cy="93218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36" userDrawn="1">
          <p15:clr>
            <a:srgbClr val="A4A3A4"/>
          </p15:clr>
        </p15:guide>
        <p15:guide id="2" pos="203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ns Albrecht" initials="J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1EBFF"/>
    <a:srgbClr val="FFECAF"/>
    <a:srgbClr val="AC8300"/>
    <a:srgbClr val="00487E"/>
    <a:srgbClr val="EAE5EF"/>
    <a:srgbClr val="E7F4FF"/>
    <a:srgbClr val="C1FFDD"/>
    <a:srgbClr val="FFD9D9"/>
    <a:srgbClr val="ABD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9" autoAdjust="0"/>
    <p:restoredTop sz="82992" autoAdjust="0"/>
  </p:normalViewPr>
  <p:slideViewPr>
    <p:cSldViewPr>
      <p:cViewPr varScale="1">
        <p:scale>
          <a:sx n="93" d="100"/>
          <a:sy n="93" d="100"/>
        </p:scale>
        <p:origin x="-206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0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3366" y="-102"/>
      </p:cViewPr>
      <p:guideLst>
        <p:guide orient="horz" pos="2936"/>
        <p:guide pos="20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commentAuthors" Target="commentAuthors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795693" cy="466090"/>
          </a:xfrm>
          <a:prstGeom prst="rect">
            <a:avLst/>
          </a:prstGeom>
        </p:spPr>
        <p:txBody>
          <a:bodyPr vert="horz" lIns="87933" tIns="43966" rIns="87933" bIns="43966" rtlCol="0"/>
          <a:lstStyle>
            <a:lvl1pPr algn="l">
              <a:defRPr sz="11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654414" y="2"/>
            <a:ext cx="2795693" cy="466090"/>
          </a:xfrm>
          <a:prstGeom prst="rect">
            <a:avLst/>
          </a:prstGeom>
        </p:spPr>
        <p:txBody>
          <a:bodyPr vert="horz" lIns="87933" tIns="43966" rIns="87933" bIns="43966" rtlCol="0"/>
          <a:lstStyle>
            <a:lvl1pPr algn="r">
              <a:defRPr sz="1100"/>
            </a:lvl1pPr>
          </a:lstStyle>
          <a:p>
            <a:fld id="{2A25F2E0-F15D-4F33-8C46-29A512589638}" type="datetimeFigureOut">
              <a:rPr lang="de-DE" smtClean="0"/>
              <a:pPr/>
              <a:t>15/12/15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854094"/>
            <a:ext cx="2795693" cy="466090"/>
          </a:xfrm>
          <a:prstGeom prst="rect">
            <a:avLst/>
          </a:prstGeom>
        </p:spPr>
        <p:txBody>
          <a:bodyPr vert="horz" lIns="87933" tIns="43966" rIns="87933" bIns="43966" rtlCol="0" anchor="b"/>
          <a:lstStyle>
            <a:lvl1pPr algn="l">
              <a:defRPr sz="11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654414" y="8854094"/>
            <a:ext cx="2795693" cy="466090"/>
          </a:xfrm>
          <a:prstGeom prst="rect">
            <a:avLst/>
          </a:prstGeom>
        </p:spPr>
        <p:txBody>
          <a:bodyPr vert="horz" lIns="87933" tIns="43966" rIns="87933" bIns="43966" rtlCol="0" anchor="b"/>
          <a:lstStyle>
            <a:lvl1pPr algn="r">
              <a:defRPr sz="1100"/>
            </a:lvl1pPr>
          </a:lstStyle>
          <a:p>
            <a:fld id="{0810A3B8-F6EA-4767-BCE5-14B3AB23CD5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94679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795693" cy="466090"/>
          </a:xfrm>
          <a:prstGeom prst="rect">
            <a:avLst/>
          </a:prstGeom>
        </p:spPr>
        <p:txBody>
          <a:bodyPr vert="horz" lIns="87933" tIns="43966" rIns="87933" bIns="43966" rtlCol="0"/>
          <a:lstStyle>
            <a:lvl1pPr algn="l">
              <a:defRPr sz="11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654414" y="2"/>
            <a:ext cx="2795693" cy="466090"/>
          </a:xfrm>
          <a:prstGeom prst="rect">
            <a:avLst/>
          </a:prstGeom>
        </p:spPr>
        <p:txBody>
          <a:bodyPr vert="horz" lIns="87933" tIns="43966" rIns="87933" bIns="43966" rtlCol="0"/>
          <a:lstStyle>
            <a:lvl1pPr algn="r">
              <a:defRPr sz="1100"/>
            </a:lvl1pPr>
          </a:lstStyle>
          <a:p>
            <a:fld id="{FDE2B2C3-D264-4D63-A26E-C3997EBF9387}" type="datetimeFigureOut">
              <a:rPr lang="de-DE" smtClean="0"/>
              <a:pPr/>
              <a:t>15/12/15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00088"/>
            <a:ext cx="4657725" cy="34940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933" tIns="43966" rIns="87933" bIns="43966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45160" y="4427855"/>
            <a:ext cx="5161280" cy="4194810"/>
          </a:xfrm>
          <a:prstGeom prst="rect">
            <a:avLst/>
          </a:prstGeom>
        </p:spPr>
        <p:txBody>
          <a:bodyPr vert="horz" lIns="87933" tIns="43966" rIns="87933" bIns="43966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854094"/>
            <a:ext cx="2795693" cy="466090"/>
          </a:xfrm>
          <a:prstGeom prst="rect">
            <a:avLst/>
          </a:prstGeom>
        </p:spPr>
        <p:txBody>
          <a:bodyPr vert="horz" lIns="87933" tIns="43966" rIns="87933" bIns="43966" rtlCol="0" anchor="b"/>
          <a:lstStyle>
            <a:lvl1pPr algn="l">
              <a:defRPr sz="11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654414" y="8854094"/>
            <a:ext cx="2795693" cy="466090"/>
          </a:xfrm>
          <a:prstGeom prst="rect">
            <a:avLst/>
          </a:prstGeom>
        </p:spPr>
        <p:txBody>
          <a:bodyPr vert="horz" lIns="87933" tIns="43966" rIns="87933" bIns="43966" rtlCol="0" anchor="b"/>
          <a:lstStyle>
            <a:lvl1pPr algn="r">
              <a:defRPr sz="1100"/>
            </a:lvl1pPr>
          </a:lstStyle>
          <a:p>
            <a:fld id="{890D2026-B054-4C01-8473-47B83C1FFE3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8937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Sascha </a:t>
            </a:r>
            <a:r>
              <a:rPr lang="de-DE" dirty="0" err="1" smtClean="0"/>
              <a:t>Depold</a:t>
            </a:r>
            <a:r>
              <a:rPr lang="de-DE" dirty="0" smtClean="0"/>
              <a:t> / asynchron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D2026-B054-4C01-8473-47B83C1FFE3E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7864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Austausch DB ohne Code-Änderung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D2026-B054-4C01-8473-47B83C1FFE3E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6679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2006 Michael Bayer -&gt;</a:t>
            </a:r>
            <a:r>
              <a:rPr lang="de-DE" baseline="0" dirty="0" smtClean="0"/>
              <a:t> Open Source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D2026-B054-4C01-8473-47B83C1FFE3E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6831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Firefox -&gt; Lesezeichenverwaltung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D2026-B054-4C01-8473-47B83C1FFE3E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6627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SQL Datenbanken verhalten sich weniger wie</a:t>
            </a:r>
            <a:r>
              <a:rPr lang="de-DE" baseline="0" dirty="0" smtClean="0"/>
              <a:t> Listen von Objekten, umso mehr es um Größe und Performance geht; Listen von Objekten verhalten sich weniger als Tabellen und Zeilen, ja mehr es um Abstraktion geht.</a:t>
            </a:r>
          </a:p>
          <a:p>
            <a:r>
              <a:rPr lang="de-DE" baseline="0" dirty="0" smtClean="0"/>
              <a:t>-&gt; </a:t>
            </a:r>
            <a:r>
              <a:rPr lang="de-DE" baseline="0" dirty="0" err="1" smtClean="0"/>
              <a:t>SQLAlchemy</a:t>
            </a:r>
            <a:r>
              <a:rPr lang="de-DE" baseline="0" dirty="0" smtClean="0"/>
              <a:t> zielt auf beide Prinzipien hin.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D2026-B054-4C01-8473-47B83C1FFE3E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5254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SAP-Hana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D2026-B054-4C01-8473-47B83C1FFE3E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3275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Decimal</a:t>
            </a:r>
            <a:r>
              <a:rPr lang="de-DE" dirty="0" smtClean="0"/>
              <a:t> -&gt; NUMERIC (</a:t>
            </a:r>
            <a:r>
              <a:rPr lang="de-DE" dirty="0" err="1" smtClean="0"/>
              <a:t>PostgreSQL</a:t>
            </a:r>
            <a:r>
              <a:rPr lang="de-DE" dirty="0" smtClean="0"/>
              <a:t>)</a:t>
            </a:r>
            <a:r>
              <a:rPr lang="de-DE" baseline="0" dirty="0" smtClean="0"/>
              <a:t>. DECIMAL (</a:t>
            </a:r>
            <a:r>
              <a:rPr lang="de-DE" baseline="0" smtClean="0"/>
              <a:t>SQL Server)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D2026-B054-4C01-8473-47B83C1FFE3E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9944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/>
          <p:nvPr userDrawn="1"/>
        </p:nvSpPr>
        <p:spPr>
          <a:xfrm>
            <a:off x="467544" y="800708"/>
            <a:ext cx="82449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b="1" baseline="0" dirty="0" smtClean="0">
                <a:solidFill>
                  <a:srgbClr val="555555"/>
                </a:solidFill>
              </a:rPr>
              <a:t>Objekt-relationale Mapper</a:t>
            </a:r>
            <a:endParaRPr lang="de-DE" sz="6000" b="1" dirty="0" smtClean="0">
              <a:solidFill>
                <a:srgbClr val="555555"/>
              </a:solidFill>
            </a:endParaRPr>
          </a:p>
        </p:txBody>
      </p:sp>
      <p:sp>
        <p:nvSpPr>
          <p:cNvPr id="5" name="Textfeld 4"/>
          <p:cNvSpPr txBox="1"/>
          <p:nvPr userDrawn="1"/>
        </p:nvSpPr>
        <p:spPr>
          <a:xfrm>
            <a:off x="2555776" y="4509120"/>
            <a:ext cx="43924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3200" dirty="0" smtClean="0">
                <a:solidFill>
                  <a:schemeClr val="bg1"/>
                </a:solidFill>
              </a:rPr>
              <a:t>Florian DUENOW</a:t>
            </a:r>
          </a:p>
          <a:p>
            <a:pPr algn="l"/>
            <a:r>
              <a:rPr lang="de-DE" sz="3200" dirty="0" smtClean="0">
                <a:solidFill>
                  <a:schemeClr val="bg1"/>
                </a:solidFill>
              </a:rPr>
              <a:t>Sebastian</a:t>
            </a:r>
            <a:r>
              <a:rPr lang="de-DE" sz="3200" baseline="0" dirty="0" smtClean="0">
                <a:solidFill>
                  <a:schemeClr val="bg1"/>
                </a:solidFill>
              </a:rPr>
              <a:t> PEKAREK</a:t>
            </a:r>
          </a:p>
          <a:p>
            <a:pPr algn="l"/>
            <a:r>
              <a:rPr lang="de-DE" sz="3200" baseline="0" dirty="0" smtClean="0">
                <a:solidFill>
                  <a:schemeClr val="bg1"/>
                </a:solidFill>
              </a:rPr>
              <a:t>Maximilian MAY</a:t>
            </a:r>
          </a:p>
          <a:p>
            <a:pPr algn="l"/>
            <a:r>
              <a:rPr lang="de-DE" sz="3200" baseline="0" dirty="0" smtClean="0">
                <a:solidFill>
                  <a:schemeClr val="bg1"/>
                </a:solidFill>
              </a:rPr>
              <a:t>Florian KRAUS</a:t>
            </a:r>
          </a:p>
        </p:txBody>
      </p:sp>
    </p:spTree>
    <p:extLst>
      <p:ext uri="{BB962C8B-B14F-4D97-AF65-F5344CB8AC3E}">
        <p14:creationId xmlns:p14="http://schemas.microsoft.com/office/powerpoint/2010/main" val="345337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7524" y="152636"/>
            <a:ext cx="7092788" cy="61206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buFont typeface="Wingdings" pitchFamily="2" charset="2"/>
              <a:buNone/>
              <a:defRPr sz="3200" b="1">
                <a:solidFill>
                  <a:srgbClr val="555555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Inhaltsplatzhalter 8"/>
          <p:cNvSpPr>
            <a:spLocks noGrp="1"/>
          </p:cNvSpPr>
          <p:nvPr>
            <p:ph sz="quarter" idx="14" hasCustomPrompt="1"/>
          </p:nvPr>
        </p:nvSpPr>
        <p:spPr>
          <a:xfrm>
            <a:off x="285750" y="1016732"/>
            <a:ext cx="8572500" cy="5328592"/>
          </a:xfrm>
          <a:prstGeom prst="rect">
            <a:avLst/>
          </a:prstGeom>
        </p:spPr>
        <p:txBody>
          <a:bodyPr>
            <a:normAutofit/>
          </a:bodyPr>
          <a:lstStyle>
            <a:lvl1pPr marL="273050" indent="-273050" algn="l">
              <a:spcBef>
                <a:spcPts val="2400"/>
              </a:spcBef>
              <a:spcAft>
                <a:spcPts val="400"/>
              </a:spcAft>
              <a:buClr>
                <a:schemeClr val="accent1"/>
              </a:buClr>
              <a:buFont typeface="Wingdings" charset="2"/>
              <a:buChar char="§"/>
              <a:defRPr sz="2400" b="1" i="0" baseline="0">
                <a:solidFill>
                  <a:srgbClr val="555555"/>
                </a:solidFill>
                <a:latin typeface="+mn-lt"/>
              </a:defRPr>
            </a:lvl1pPr>
            <a:lvl2pPr marL="504000" indent="-216000" algn="l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Lucida Grande"/>
              <a:buChar char="▸"/>
              <a:defRPr sz="2400">
                <a:solidFill>
                  <a:srgbClr val="555555"/>
                </a:solidFill>
                <a:latin typeface="+mn-lt"/>
              </a:defRPr>
            </a:lvl2pPr>
            <a:lvl3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Lucida Grande"/>
              <a:buChar char="▸"/>
              <a:tabLst/>
              <a:defRPr sz="2400" baseline="0">
                <a:solidFill>
                  <a:srgbClr val="555555"/>
                </a:solidFill>
                <a:latin typeface="+mn-lt"/>
              </a:defRPr>
            </a:lvl3pPr>
            <a:lvl4pPr marL="266700" indent="-26670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Tx/>
              <a:buNone/>
              <a:defRPr lang="de-DE" sz="1200" kern="1200" baseline="0" noProof="0" dirty="0" smtClean="0">
                <a:solidFill>
                  <a:srgbClr val="555555"/>
                </a:solidFill>
                <a:latin typeface="+mn-lt"/>
                <a:ea typeface="+mn-ea"/>
                <a:cs typeface="+mn-cs"/>
              </a:defRPr>
            </a:lvl4pPr>
            <a:lvl5pPr marL="268288" indent="-268288" algn="l">
              <a:spcBef>
                <a:spcPts val="2400"/>
              </a:spcBef>
              <a:buClr>
                <a:schemeClr val="accent6"/>
              </a:buClr>
              <a:buFont typeface="Wingdings" charset="2"/>
              <a:buChar char="§"/>
              <a:defRPr sz="2400" b="1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de-DE" noProof="0" dirty="0" smtClean="0"/>
              <a:t>Erste Ebene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Abstand</a:t>
            </a:r>
          </a:p>
          <a:p>
            <a:pPr lvl="4"/>
            <a:r>
              <a:rPr lang="de-DE" noProof="0" dirty="0" smtClean="0"/>
              <a:t>Hervorgehoben</a:t>
            </a:r>
          </a:p>
        </p:txBody>
      </p:sp>
    </p:spTree>
    <p:extLst>
      <p:ext uri="{BB962C8B-B14F-4D97-AF65-F5344CB8AC3E}">
        <p14:creationId xmlns:p14="http://schemas.microsoft.com/office/powerpoint/2010/main" val="6633274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7524" y="152636"/>
            <a:ext cx="7092788" cy="61206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buFont typeface="Wingdings" pitchFamily="2" charset="2"/>
              <a:buNone/>
              <a:defRPr sz="3200" b="1">
                <a:solidFill>
                  <a:srgbClr val="555555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Inhaltsplatzhalter 8"/>
          <p:cNvSpPr>
            <a:spLocks noGrp="1"/>
          </p:cNvSpPr>
          <p:nvPr>
            <p:ph sz="quarter" idx="14" hasCustomPrompt="1"/>
          </p:nvPr>
        </p:nvSpPr>
        <p:spPr>
          <a:xfrm>
            <a:off x="285750" y="1016732"/>
            <a:ext cx="8572500" cy="2088232"/>
          </a:xfrm>
          <a:prstGeom prst="rect">
            <a:avLst/>
          </a:prstGeom>
        </p:spPr>
        <p:txBody>
          <a:bodyPr>
            <a:normAutofit/>
          </a:bodyPr>
          <a:lstStyle>
            <a:lvl1pPr marL="273050" indent="-273050" algn="l"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" charset="2"/>
              <a:buChar char="§"/>
              <a:defRPr sz="2400" b="1" i="0" baseline="0">
                <a:solidFill>
                  <a:srgbClr val="555555"/>
                </a:solidFill>
                <a:latin typeface="+mn-lt"/>
              </a:defRPr>
            </a:lvl1pPr>
            <a:lvl2pPr marL="504000" indent="-216000" algn="l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Lucida Grande"/>
              <a:buChar char="▸"/>
              <a:defRPr sz="2400">
                <a:solidFill>
                  <a:srgbClr val="555555"/>
                </a:solidFill>
                <a:latin typeface="+mn-lt"/>
              </a:defRPr>
            </a:lvl2pPr>
            <a:lvl3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Lucida Grande"/>
              <a:buChar char="▸"/>
              <a:tabLst/>
              <a:defRPr sz="2400" baseline="0">
                <a:solidFill>
                  <a:srgbClr val="555555"/>
                </a:solidFill>
                <a:latin typeface="+mn-lt"/>
              </a:defRPr>
            </a:lvl3pPr>
            <a:lvl4pPr marL="266700" indent="-26670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Tx/>
              <a:buNone/>
              <a:defRPr lang="de-DE" sz="1200" kern="1200" baseline="0" noProof="0" dirty="0" smtClean="0">
                <a:solidFill>
                  <a:srgbClr val="555555"/>
                </a:solidFill>
                <a:latin typeface="+mn-lt"/>
                <a:ea typeface="+mn-ea"/>
                <a:cs typeface="+mn-cs"/>
              </a:defRPr>
            </a:lvl4pPr>
            <a:lvl5pPr marL="268288" indent="-268288" algn="l">
              <a:spcBef>
                <a:spcPts val="2400"/>
              </a:spcBef>
              <a:buClr>
                <a:schemeClr val="accent6"/>
              </a:buClr>
              <a:buFont typeface="Wingdings" charset="2"/>
              <a:buChar char="§"/>
              <a:defRPr sz="2400" b="1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de-DE" noProof="0" dirty="0" smtClean="0"/>
              <a:t>Erste Ebene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Abstand</a:t>
            </a:r>
          </a:p>
          <a:p>
            <a:pPr lvl="4"/>
            <a:r>
              <a:rPr lang="de-DE" noProof="0" dirty="0" smtClean="0"/>
              <a:t>Hervorgehoben</a:t>
            </a:r>
          </a:p>
        </p:txBody>
      </p:sp>
      <p:sp>
        <p:nvSpPr>
          <p:cNvPr id="4" name="Inhaltsplatzhalter 8"/>
          <p:cNvSpPr>
            <a:spLocks noGrp="1"/>
          </p:cNvSpPr>
          <p:nvPr>
            <p:ph sz="quarter" idx="15" hasCustomPrompt="1"/>
          </p:nvPr>
        </p:nvSpPr>
        <p:spPr>
          <a:xfrm>
            <a:off x="4716016" y="3284984"/>
            <a:ext cx="4140000" cy="30690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none"/>
        </p:style>
        <p:txBody>
          <a:bodyPr lIns="72000" tIns="46800" rIns="72000"/>
          <a:lstStyle>
            <a:lvl1pPr marL="0" indent="0" algn="l">
              <a:spcBef>
                <a:spcPts val="300"/>
              </a:spcBef>
              <a:spcAft>
                <a:spcPts val="400"/>
              </a:spcAft>
              <a:buClr>
                <a:srgbClr val="555555"/>
              </a:buClr>
              <a:buFont typeface="Calibri" pitchFamily="34" charset="0"/>
              <a:buChar char=" "/>
              <a:tabLst/>
              <a:defRPr sz="2000" b="0" i="0">
                <a:solidFill>
                  <a:srgbClr val="555555"/>
                </a:solidFill>
                <a:latin typeface="+mn-lt"/>
              </a:defRPr>
            </a:lvl1pPr>
            <a:lvl2pPr marL="273050" indent="-188913" algn="l">
              <a:spcAft>
                <a:spcPts val="0"/>
              </a:spcAft>
              <a:buClr>
                <a:srgbClr val="555555"/>
              </a:buClr>
              <a:buFont typeface="Wingdings" pitchFamily="2" charset="2"/>
              <a:buChar char="§"/>
              <a:defRPr sz="1800" i="0">
                <a:solidFill>
                  <a:srgbClr val="555555"/>
                </a:solidFill>
                <a:latin typeface="+mn-lt"/>
              </a:defRPr>
            </a:lvl2pPr>
            <a:lvl3pPr marL="450850" indent="-17780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Font typeface="Wingdings" pitchFamily="2" charset="2"/>
              <a:buChar char="§"/>
              <a:defRPr sz="1800" i="0" baseline="0">
                <a:solidFill>
                  <a:srgbClr val="555555"/>
                </a:solidFill>
                <a:latin typeface="+mn-lt"/>
              </a:defRPr>
            </a:lvl3pPr>
            <a:lvl4pPr marL="900000" indent="-18000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Font typeface="Arial" pitchFamily="34" charset="0"/>
              <a:buNone/>
              <a:defRPr sz="1600" i="0">
                <a:solidFill>
                  <a:srgbClr val="555555"/>
                </a:solidFill>
                <a:latin typeface="+mn-lt"/>
              </a:defRPr>
            </a:lvl4pPr>
            <a:lvl5pPr marL="1188000" indent="-288000" algn="l">
              <a:spcBef>
                <a:spcPts val="0"/>
              </a:spcBef>
              <a:buFont typeface="Calibri" pitchFamily="34" charset="0"/>
              <a:buChar char="»"/>
              <a:defRPr sz="1800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de-DE" noProof="0" dirty="0" smtClean="0"/>
              <a:t>Überschrift durch Klicken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</p:txBody>
      </p:sp>
      <p:sp>
        <p:nvSpPr>
          <p:cNvPr id="5" name="Inhaltsplatzhalter 8"/>
          <p:cNvSpPr>
            <a:spLocks noGrp="1"/>
          </p:cNvSpPr>
          <p:nvPr>
            <p:ph sz="quarter" idx="16" hasCustomPrompt="1"/>
          </p:nvPr>
        </p:nvSpPr>
        <p:spPr>
          <a:xfrm>
            <a:off x="287524" y="3284984"/>
            <a:ext cx="4140000" cy="30690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none"/>
        </p:style>
        <p:txBody>
          <a:bodyPr lIns="72000" tIns="46800" rIns="72000"/>
          <a:lstStyle>
            <a:lvl1pPr marL="0" indent="0" algn="l">
              <a:spcBef>
                <a:spcPts val="300"/>
              </a:spcBef>
              <a:spcAft>
                <a:spcPts val="400"/>
              </a:spcAft>
              <a:buClr>
                <a:srgbClr val="555555"/>
              </a:buClr>
              <a:buFont typeface="Calibri" pitchFamily="34" charset="0"/>
              <a:buChar char=" "/>
              <a:tabLst/>
              <a:defRPr sz="2000" b="0" i="0">
                <a:solidFill>
                  <a:srgbClr val="555555"/>
                </a:solidFill>
                <a:latin typeface="+mn-lt"/>
              </a:defRPr>
            </a:lvl1pPr>
            <a:lvl2pPr marL="273050" indent="-188913" algn="l">
              <a:spcAft>
                <a:spcPts val="0"/>
              </a:spcAft>
              <a:buClr>
                <a:srgbClr val="555555"/>
              </a:buClr>
              <a:buFont typeface="Wingdings" pitchFamily="2" charset="2"/>
              <a:buChar char="§"/>
              <a:defRPr sz="1800" i="0">
                <a:solidFill>
                  <a:srgbClr val="555555"/>
                </a:solidFill>
                <a:latin typeface="+mn-lt"/>
              </a:defRPr>
            </a:lvl2pPr>
            <a:lvl3pPr marL="450850" indent="-17780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Font typeface="Wingdings" pitchFamily="2" charset="2"/>
              <a:buChar char="§"/>
              <a:defRPr sz="1800" i="0" baseline="0">
                <a:solidFill>
                  <a:srgbClr val="555555"/>
                </a:solidFill>
                <a:latin typeface="+mn-lt"/>
              </a:defRPr>
            </a:lvl3pPr>
            <a:lvl4pPr marL="900000" indent="-18000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Font typeface="Arial" pitchFamily="34" charset="0"/>
              <a:buNone/>
              <a:defRPr sz="1600" i="0">
                <a:solidFill>
                  <a:srgbClr val="555555"/>
                </a:solidFill>
                <a:latin typeface="+mn-lt"/>
              </a:defRPr>
            </a:lvl4pPr>
            <a:lvl5pPr marL="1188000" indent="-288000" algn="l">
              <a:spcBef>
                <a:spcPts val="0"/>
              </a:spcBef>
              <a:buFont typeface="Calibri" pitchFamily="34" charset="0"/>
              <a:buChar char="»"/>
              <a:defRPr sz="1800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de-DE" noProof="0" dirty="0" smtClean="0"/>
              <a:t>Überschrift durch Klicken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0792773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zweispalti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8"/>
          <p:cNvSpPr>
            <a:spLocks noGrp="1"/>
          </p:cNvSpPr>
          <p:nvPr>
            <p:ph sz="quarter" idx="14" hasCustomPrompt="1"/>
          </p:nvPr>
        </p:nvSpPr>
        <p:spPr>
          <a:xfrm>
            <a:off x="285750" y="1116000"/>
            <a:ext cx="4140000" cy="5229324"/>
          </a:xfrm>
          <a:prstGeom prst="rect">
            <a:avLst/>
          </a:prstGeom>
        </p:spPr>
        <p:txBody>
          <a:bodyPr lIns="72000" tIns="46800" rIns="72000"/>
          <a:lstStyle>
            <a:lvl1pPr marL="0" indent="0" algn="l">
              <a:spcBef>
                <a:spcPts val="300"/>
              </a:spcBef>
              <a:spcAft>
                <a:spcPts val="400"/>
              </a:spcAft>
              <a:buClr>
                <a:srgbClr val="555555"/>
              </a:buClr>
              <a:buFont typeface="Calibri" pitchFamily="34" charset="0"/>
              <a:buChar char=" "/>
              <a:tabLst/>
              <a:defRPr sz="2000" b="0" i="0">
                <a:solidFill>
                  <a:srgbClr val="555555"/>
                </a:solidFill>
                <a:latin typeface="+mn-lt"/>
              </a:defRPr>
            </a:lvl1pPr>
            <a:lvl2pPr marL="273050" indent="-188913" algn="l">
              <a:spcAft>
                <a:spcPts val="0"/>
              </a:spcAft>
              <a:buClr>
                <a:srgbClr val="555555"/>
              </a:buClr>
              <a:buFont typeface="Wingdings" pitchFamily="2" charset="2"/>
              <a:buChar char="§"/>
              <a:defRPr sz="1800" i="0">
                <a:solidFill>
                  <a:srgbClr val="555555"/>
                </a:solidFill>
                <a:latin typeface="+mn-lt"/>
              </a:defRPr>
            </a:lvl2pPr>
            <a:lvl3pPr marL="450850" indent="-17780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Font typeface="Wingdings" pitchFamily="2" charset="2"/>
              <a:buChar char="§"/>
              <a:defRPr sz="1800" i="0" baseline="0">
                <a:solidFill>
                  <a:srgbClr val="555555"/>
                </a:solidFill>
                <a:latin typeface="+mn-lt"/>
              </a:defRPr>
            </a:lvl3pPr>
            <a:lvl4pPr marL="900000" indent="-18000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Font typeface="Arial" pitchFamily="34" charset="0"/>
              <a:buNone/>
              <a:defRPr sz="1600" i="0">
                <a:solidFill>
                  <a:srgbClr val="555555"/>
                </a:solidFill>
                <a:latin typeface="+mn-lt"/>
              </a:defRPr>
            </a:lvl4pPr>
            <a:lvl5pPr marL="1188000" indent="-288000" algn="l">
              <a:spcBef>
                <a:spcPts val="0"/>
              </a:spcBef>
              <a:buFont typeface="Calibri" pitchFamily="34" charset="0"/>
              <a:buChar char="»"/>
              <a:defRPr sz="1800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de-DE" noProof="0" dirty="0" smtClean="0"/>
              <a:t>Überschrift durch Klicken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</p:txBody>
      </p:sp>
      <p:sp>
        <p:nvSpPr>
          <p:cNvPr id="8" name="Inhaltsplatzhalter 8"/>
          <p:cNvSpPr>
            <a:spLocks noGrp="1"/>
          </p:cNvSpPr>
          <p:nvPr>
            <p:ph sz="quarter" idx="15" hasCustomPrompt="1"/>
          </p:nvPr>
        </p:nvSpPr>
        <p:spPr>
          <a:xfrm>
            <a:off x="4716016" y="1124744"/>
            <a:ext cx="4140000" cy="5229324"/>
          </a:xfrm>
          <a:prstGeom prst="rect">
            <a:avLst/>
          </a:prstGeom>
        </p:spPr>
        <p:txBody>
          <a:bodyPr lIns="72000" tIns="46800" rIns="72000"/>
          <a:lstStyle>
            <a:lvl1pPr marL="0" indent="0" algn="l">
              <a:spcBef>
                <a:spcPts val="300"/>
              </a:spcBef>
              <a:spcAft>
                <a:spcPts val="400"/>
              </a:spcAft>
              <a:buClr>
                <a:srgbClr val="555555"/>
              </a:buClr>
              <a:buFont typeface="Calibri" pitchFamily="34" charset="0"/>
              <a:buChar char=" "/>
              <a:tabLst/>
              <a:defRPr sz="2000" b="0" i="0">
                <a:solidFill>
                  <a:srgbClr val="555555"/>
                </a:solidFill>
                <a:latin typeface="+mn-lt"/>
              </a:defRPr>
            </a:lvl1pPr>
            <a:lvl2pPr marL="273050" indent="-188913" algn="l">
              <a:spcAft>
                <a:spcPts val="0"/>
              </a:spcAft>
              <a:buClr>
                <a:srgbClr val="555555"/>
              </a:buClr>
              <a:buFont typeface="Wingdings" pitchFamily="2" charset="2"/>
              <a:buChar char="§"/>
              <a:defRPr sz="1800" i="0">
                <a:solidFill>
                  <a:srgbClr val="555555"/>
                </a:solidFill>
                <a:latin typeface="+mn-lt"/>
              </a:defRPr>
            </a:lvl2pPr>
            <a:lvl3pPr marL="450850" indent="-17780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Font typeface="Wingdings" pitchFamily="2" charset="2"/>
              <a:buChar char="§"/>
              <a:defRPr sz="1800" i="0" baseline="0">
                <a:solidFill>
                  <a:srgbClr val="555555"/>
                </a:solidFill>
                <a:latin typeface="+mn-lt"/>
              </a:defRPr>
            </a:lvl3pPr>
            <a:lvl4pPr marL="900000" indent="-18000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Font typeface="Arial" pitchFamily="34" charset="0"/>
              <a:buNone/>
              <a:defRPr sz="1600" i="0">
                <a:solidFill>
                  <a:srgbClr val="555555"/>
                </a:solidFill>
                <a:latin typeface="+mn-lt"/>
              </a:defRPr>
            </a:lvl4pPr>
            <a:lvl5pPr marL="1188000" indent="-288000" algn="l">
              <a:spcBef>
                <a:spcPts val="0"/>
              </a:spcBef>
              <a:buFont typeface="Calibri" pitchFamily="34" charset="0"/>
              <a:buChar char="»"/>
              <a:defRPr sz="1800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de-DE" noProof="0" dirty="0" smtClean="0"/>
              <a:t>Überschrift durch Klicken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287524" y="152636"/>
            <a:ext cx="7092788" cy="61206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buFont typeface="Wingdings" pitchFamily="2" charset="2"/>
              <a:buNone/>
              <a:defRPr sz="3200" b="1">
                <a:solidFill>
                  <a:srgbClr val="555555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52903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0" y="0"/>
            <a:ext cx="9144000" cy="6417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lang="de-DE" dirty="0" smtClean="0">
              <a:solidFill>
                <a:srgbClr val="555555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890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iederu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1"/>
          <p:cNvSpPr>
            <a:spLocks noGrp="1"/>
          </p:cNvSpPr>
          <p:nvPr>
            <p:ph sz="quarter" idx="14" hasCustomPrompt="1"/>
          </p:nvPr>
        </p:nvSpPr>
        <p:spPr>
          <a:xfrm>
            <a:off x="1655676" y="1340768"/>
            <a:ext cx="5832649" cy="4608512"/>
          </a:xfrm>
          <a:prstGeom prst="rect">
            <a:avLst/>
          </a:prstGeom>
        </p:spPr>
        <p:txBody>
          <a:bodyPr/>
          <a:lstStyle>
            <a:lvl1pPr marL="985838" indent="-985838" algn="l">
              <a:buClr>
                <a:schemeClr val="accent1"/>
              </a:buClr>
              <a:buFont typeface="+mj-ea"/>
              <a:buAutoNum type="circleNumDbPlain"/>
              <a:defRPr b="1" i="0">
                <a:solidFill>
                  <a:schemeClr val="tx1"/>
                </a:solidFill>
              </a:defRPr>
            </a:lvl1pPr>
          </a:lstStyle>
          <a:p>
            <a:pPr>
              <a:spcAft>
                <a:spcPts val="1600"/>
              </a:spcAft>
            </a:pPr>
            <a:r>
              <a:rPr lang="de-DE"/>
              <a:t>Abschnitt</a:t>
            </a:r>
          </a:p>
        </p:txBody>
      </p:sp>
    </p:spTree>
    <p:extLst>
      <p:ext uri="{BB962C8B-B14F-4D97-AF65-F5344CB8AC3E}">
        <p14:creationId xmlns:p14="http://schemas.microsoft.com/office/powerpoint/2010/main" val="17015326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ischentite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22549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de-DE" smtClean="0">
                <a:solidFill>
                  <a:srgbClr val="464653"/>
                </a:solidFill>
                <a:latin typeface="Gill Sans MT"/>
              </a:rPr>
              <a:t>Datenbanken und SQL</a:t>
            </a:r>
            <a:endParaRPr lang="de-DE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220072" y="6366926"/>
            <a:ext cx="3505200" cy="365760"/>
          </a:xfrm>
          <a:prstGeom prst="rect">
            <a:avLst/>
          </a:prstGeom>
        </p:spPr>
        <p:txBody>
          <a:bodyPr/>
          <a:lstStyle/>
          <a:p>
            <a:r>
              <a:rPr lang="de-DE" smtClean="0">
                <a:solidFill>
                  <a:srgbClr val="464653"/>
                </a:solidFill>
                <a:latin typeface="Gill Sans MT"/>
              </a:rPr>
              <a:t>Edwin Schicker: Datenbanken und SQL</a:t>
            </a:r>
            <a:endParaRPr lang="de-DE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E9D042AA-5857-40EE-B9EE-6D15F35E75CB}" type="slidenum">
              <a:rPr lang="de-DE" smtClean="0">
                <a:solidFill>
                  <a:srgbClr val="464653"/>
                </a:solidFill>
                <a:latin typeface="Gill Sans MT"/>
              </a:rPr>
              <a:pPr/>
              <a:t>‹Nr.›</a:t>
            </a:fld>
            <a:endParaRPr lang="de-DE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de-DE" dirty="0" smtClean="0"/>
              <a:t>Textmasterformat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022810193"/>
      </p:ext>
    </p:extLst>
  </p:cSld>
  <p:clrMapOvr>
    <a:masterClrMapping/>
  </p:clrMapOvr>
  <p:transition xmlns:p14="http://schemas.microsoft.com/office/powerpoint/2010/main" spd="slow">
    <p:push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Zwischentite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42910" y="3143248"/>
            <a:ext cx="7786742" cy="717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/>
          <a:lstStyle>
            <a:lvl1pPr algn="ctr">
              <a:buFont typeface="Wingdings" pitchFamily="2" charset="2"/>
              <a:buNone/>
              <a:defRPr sz="3200" b="0" i="1">
                <a:solidFill>
                  <a:srgbClr val="555555"/>
                </a:solidFill>
              </a:defRPr>
            </a:lvl1pPr>
          </a:lstStyle>
          <a:p>
            <a:r>
              <a:rPr lang="de-DE" dirty="0" smtClean="0"/>
              <a:t>Folientitel</a:t>
            </a:r>
            <a:endParaRPr lang="de-DE" dirty="0"/>
          </a:p>
        </p:txBody>
      </p:sp>
      <p:sp>
        <p:nvSpPr>
          <p:cNvPr id="13" name="Textfeld 12"/>
          <p:cNvSpPr txBox="1"/>
          <p:nvPr userDrawn="1"/>
        </p:nvSpPr>
        <p:spPr>
          <a:xfrm>
            <a:off x="285720" y="208800"/>
            <a:ext cx="214314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de-DE" sz="2800" b="1" dirty="0" smtClean="0">
                <a:solidFill>
                  <a:srgbClr val="B2E928"/>
                </a:solidFill>
                <a:latin typeface="Calibri"/>
              </a:rPr>
              <a:t>&gt;</a:t>
            </a:r>
          </a:p>
        </p:txBody>
      </p:sp>
      <p:sp>
        <p:nvSpPr>
          <p:cNvPr id="8" name="Rechteck 7"/>
          <p:cNvSpPr/>
          <p:nvPr userDrawn="1"/>
        </p:nvSpPr>
        <p:spPr>
          <a:xfrm>
            <a:off x="214282" y="285728"/>
            <a:ext cx="357190" cy="285752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noFill/>
              <a:latin typeface="Calibri"/>
            </a:endParaRPr>
          </a:p>
        </p:txBody>
      </p:sp>
      <p:sp>
        <p:nvSpPr>
          <p:cNvPr id="9" name="Textfeld 8"/>
          <p:cNvSpPr txBox="1"/>
          <p:nvPr userDrawn="1"/>
        </p:nvSpPr>
        <p:spPr>
          <a:xfrm>
            <a:off x="8244408" y="6489340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CE2D45A-658D-47C7-9628-CDD6A69135CD}" type="slidenum">
              <a:rPr lang="de-DE" sz="1400" smtClean="0">
                <a:solidFill>
                  <a:srgbClr val="555555"/>
                </a:solidFill>
                <a:latin typeface="Calibri"/>
              </a:rPr>
              <a:pPr algn="r"/>
              <a:t>‹Nr.›</a:t>
            </a:fld>
            <a:endParaRPr lang="de-DE" sz="1400" dirty="0">
              <a:solidFill>
                <a:srgbClr val="555555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55520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457200" y="2348880"/>
            <a:ext cx="8229600" cy="1728192"/>
          </a:xfrm>
          <a:prstGeom prst="rect">
            <a:avLst/>
          </a:prstGeom>
        </p:spPr>
        <p:txBody>
          <a:bodyPr/>
          <a:lstStyle>
            <a:lvl1pPr>
              <a:defRPr sz="4800" b="1">
                <a:latin typeface="+mj-lt"/>
              </a:defRPr>
            </a:lvl1pPr>
          </a:lstStyle>
          <a:p>
            <a:r>
              <a:rPr lang="de-DE" dirty="0" smtClean="0"/>
              <a:t>Kapitelname</a:t>
            </a:r>
            <a:endParaRPr lang="de-DE" dirty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431540" y="1153197"/>
            <a:ext cx="8280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b="1" dirty="0" smtClean="0">
                <a:solidFill>
                  <a:srgbClr val="555555"/>
                </a:solidFill>
                <a:latin typeface="Calibri"/>
              </a:rPr>
              <a:t>Datenbanken</a:t>
            </a:r>
          </a:p>
        </p:txBody>
      </p:sp>
      <p:sp>
        <p:nvSpPr>
          <p:cNvPr id="5" name="Textfeld 4"/>
          <p:cNvSpPr txBox="1"/>
          <p:nvPr userDrawn="1"/>
        </p:nvSpPr>
        <p:spPr>
          <a:xfrm>
            <a:off x="2411760" y="5553236"/>
            <a:ext cx="43924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smtClean="0">
                <a:solidFill>
                  <a:prstClr val="white"/>
                </a:solidFill>
                <a:latin typeface="Calibri"/>
              </a:rPr>
              <a:t>Prof. Dr. Jens Albrecht</a:t>
            </a:r>
          </a:p>
          <a:p>
            <a:pPr algn="ctr"/>
            <a:r>
              <a:rPr lang="de-DE" sz="3200" dirty="0" smtClean="0">
                <a:solidFill>
                  <a:prstClr val="white"/>
                </a:solidFill>
                <a:latin typeface="Calibri"/>
              </a:rPr>
              <a:t>Michael Rott</a:t>
            </a:r>
          </a:p>
        </p:txBody>
      </p:sp>
    </p:spTree>
    <p:extLst>
      <p:ext uri="{BB962C8B-B14F-4D97-AF65-F5344CB8AC3E}">
        <p14:creationId xmlns:p14="http://schemas.microsoft.com/office/powerpoint/2010/main" val="205598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7524" y="152636"/>
            <a:ext cx="7092788" cy="61206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buFont typeface="Wingdings" pitchFamily="2" charset="2"/>
              <a:buNone/>
              <a:defRPr sz="3200" b="1">
                <a:solidFill>
                  <a:srgbClr val="555555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Inhaltsplatzhalter 8"/>
          <p:cNvSpPr>
            <a:spLocks noGrp="1"/>
          </p:cNvSpPr>
          <p:nvPr>
            <p:ph sz="quarter" idx="14" hasCustomPrompt="1"/>
          </p:nvPr>
        </p:nvSpPr>
        <p:spPr>
          <a:xfrm>
            <a:off x="285750" y="1016732"/>
            <a:ext cx="8572500" cy="5328592"/>
          </a:xfrm>
          <a:prstGeom prst="rect">
            <a:avLst/>
          </a:prstGeom>
        </p:spPr>
        <p:txBody>
          <a:bodyPr>
            <a:normAutofit/>
          </a:bodyPr>
          <a:lstStyle>
            <a:lvl1pPr marL="273050" indent="-273050" algn="l">
              <a:spcBef>
                <a:spcPts val="2400"/>
              </a:spcBef>
              <a:spcAft>
                <a:spcPts val="400"/>
              </a:spcAft>
              <a:buClr>
                <a:schemeClr val="accent1"/>
              </a:buClr>
              <a:buFont typeface="Wingdings" charset="2"/>
              <a:buChar char="§"/>
              <a:defRPr sz="2400" b="1" i="0" baseline="0">
                <a:solidFill>
                  <a:srgbClr val="555555"/>
                </a:solidFill>
                <a:latin typeface="+mn-lt"/>
              </a:defRPr>
            </a:lvl1pPr>
            <a:lvl2pPr marL="504000" indent="-216000" algn="l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Lucida Grande"/>
              <a:buChar char="▸"/>
              <a:defRPr sz="2400">
                <a:solidFill>
                  <a:srgbClr val="555555"/>
                </a:solidFill>
                <a:latin typeface="+mn-lt"/>
              </a:defRPr>
            </a:lvl2pPr>
            <a:lvl3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Lucida Grande"/>
              <a:buChar char="▸"/>
              <a:tabLst/>
              <a:defRPr sz="2400" baseline="0">
                <a:solidFill>
                  <a:srgbClr val="555555"/>
                </a:solidFill>
                <a:latin typeface="+mn-lt"/>
              </a:defRPr>
            </a:lvl3pPr>
            <a:lvl4pPr marL="266700" indent="-26670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Tx/>
              <a:buNone/>
              <a:defRPr lang="de-DE" sz="1200" kern="1200" baseline="0" noProof="0" dirty="0" smtClean="0">
                <a:solidFill>
                  <a:srgbClr val="555555"/>
                </a:solidFill>
                <a:latin typeface="+mn-lt"/>
                <a:ea typeface="+mn-ea"/>
                <a:cs typeface="+mn-cs"/>
              </a:defRPr>
            </a:lvl4pPr>
            <a:lvl5pPr marL="268288" indent="-268288" algn="l">
              <a:spcBef>
                <a:spcPts val="2400"/>
              </a:spcBef>
              <a:buClr>
                <a:schemeClr val="accent6"/>
              </a:buClr>
              <a:buFont typeface="Wingdings" charset="2"/>
              <a:buChar char="§"/>
              <a:defRPr sz="2400" b="1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de-DE" noProof="0" dirty="0" smtClean="0"/>
              <a:t>Erste Ebene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Abstand</a:t>
            </a:r>
          </a:p>
          <a:p>
            <a:pPr lvl="4"/>
            <a:r>
              <a:rPr lang="de-DE" noProof="0" dirty="0" smtClean="0"/>
              <a:t>Hervorgehoben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7524" y="152636"/>
            <a:ext cx="7092788" cy="61206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buFont typeface="Wingdings" pitchFamily="2" charset="2"/>
              <a:buNone/>
              <a:defRPr sz="3200" b="1">
                <a:solidFill>
                  <a:srgbClr val="555555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Inhaltsplatzhalter 8"/>
          <p:cNvSpPr>
            <a:spLocks noGrp="1"/>
          </p:cNvSpPr>
          <p:nvPr>
            <p:ph sz="quarter" idx="14" hasCustomPrompt="1"/>
          </p:nvPr>
        </p:nvSpPr>
        <p:spPr>
          <a:xfrm>
            <a:off x="285750" y="1016732"/>
            <a:ext cx="8572500" cy="2088232"/>
          </a:xfrm>
          <a:prstGeom prst="rect">
            <a:avLst/>
          </a:prstGeom>
        </p:spPr>
        <p:txBody>
          <a:bodyPr>
            <a:normAutofit/>
          </a:bodyPr>
          <a:lstStyle>
            <a:lvl1pPr marL="273050" indent="-273050" algn="l"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" charset="2"/>
              <a:buChar char="§"/>
              <a:defRPr sz="2400" b="1" i="0" baseline="0">
                <a:solidFill>
                  <a:srgbClr val="555555"/>
                </a:solidFill>
                <a:latin typeface="+mn-lt"/>
              </a:defRPr>
            </a:lvl1pPr>
            <a:lvl2pPr marL="504000" indent="-216000" algn="l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Lucida Grande"/>
              <a:buChar char="▸"/>
              <a:defRPr sz="2400">
                <a:solidFill>
                  <a:srgbClr val="555555"/>
                </a:solidFill>
                <a:latin typeface="+mn-lt"/>
              </a:defRPr>
            </a:lvl2pPr>
            <a:lvl3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Lucida Grande"/>
              <a:buChar char="▸"/>
              <a:tabLst/>
              <a:defRPr sz="2400" baseline="0">
                <a:solidFill>
                  <a:srgbClr val="555555"/>
                </a:solidFill>
                <a:latin typeface="+mn-lt"/>
              </a:defRPr>
            </a:lvl3pPr>
            <a:lvl4pPr marL="266700" indent="-26670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Tx/>
              <a:buNone/>
              <a:defRPr lang="de-DE" sz="1200" kern="1200" baseline="0" noProof="0" dirty="0" smtClean="0">
                <a:solidFill>
                  <a:srgbClr val="555555"/>
                </a:solidFill>
                <a:latin typeface="+mn-lt"/>
                <a:ea typeface="+mn-ea"/>
                <a:cs typeface="+mn-cs"/>
              </a:defRPr>
            </a:lvl4pPr>
            <a:lvl5pPr marL="268288" indent="-268288" algn="l">
              <a:spcBef>
                <a:spcPts val="2400"/>
              </a:spcBef>
              <a:buClr>
                <a:schemeClr val="accent6"/>
              </a:buClr>
              <a:buFont typeface="Wingdings" charset="2"/>
              <a:buChar char="§"/>
              <a:defRPr sz="2400" b="1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de-DE" noProof="0" dirty="0" smtClean="0"/>
              <a:t>Erste Ebene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Abstand</a:t>
            </a:r>
          </a:p>
          <a:p>
            <a:pPr lvl="4"/>
            <a:r>
              <a:rPr lang="de-DE" noProof="0" dirty="0" smtClean="0"/>
              <a:t>Hervorgehoben</a:t>
            </a:r>
          </a:p>
        </p:txBody>
      </p:sp>
      <p:sp>
        <p:nvSpPr>
          <p:cNvPr id="4" name="Inhaltsplatzhalter 8"/>
          <p:cNvSpPr>
            <a:spLocks noGrp="1"/>
          </p:cNvSpPr>
          <p:nvPr>
            <p:ph sz="quarter" idx="15" hasCustomPrompt="1"/>
          </p:nvPr>
        </p:nvSpPr>
        <p:spPr>
          <a:xfrm>
            <a:off x="4716016" y="3284984"/>
            <a:ext cx="4140000" cy="30690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none"/>
        </p:style>
        <p:txBody>
          <a:bodyPr lIns="72000" tIns="46800" rIns="72000"/>
          <a:lstStyle>
            <a:lvl1pPr marL="0" indent="0" algn="l">
              <a:spcBef>
                <a:spcPts val="300"/>
              </a:spcBef>
              <a:spcAft>
                <a:spcPts val="400"/>
              </a:spcAft>
              <a:buClr>
                <a:srgbClr val="555555"/>
              </a:buClr>
              <a:buFont typeface="Calibri" pitchFamily="34" charset="0"/>
              <a:buChar char=" "/>
              <a:tabLst/>
              <a:defRPr sz="2000" b="0" i="0">
                <a:solidFill>
                  <a:srgbClr val="555555"/>
                </a:solidFill>
                <a:latin typeface="+mn-lt"/>
              </a:defRPr>
            </a:lvl1pPr>
            <a:lvl2pPr marL="273050" indent="-188913" algn="l">
              <a:spcAft>
                <a:spcPts val="0"/>
              </a:spcAft>
              <a:buClr>
                <a:srgbClr val="555555"/>
              </a:buClr>
              <a:buFont typeface="Wingdings" pitchFamily="2" charset="2"/>
              <a:buChar char="§"/>
              <a:defRPr sz="1800" i="0">
                <a:solidFill>
                  <a:srgbClr val="555555"/>
                </a:solidFill>
                <a:latin typeface="+mn-lt"/>
              </a:defRPr>
            </a:lvl2pPr>
            <a:lvl3pPr marL="450850" indent="-17780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Font typeface="Wingdings" pitchFamily="2" charset="2"/>
              <a:buChar char="§"/>
              <a:defRPr sz="1800" i="0" baseline="0">
                <a:solidFill>
                  <a:srgbClr val="555555"/>
                </a:solidFill>
                <a:latin typeface="+mn-lt"/>
              </a:defRPr>
            </a:lvl3pPr>
            <a:lvl4pPr marL="900000" indent="-18000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Font typeface="Arial" pitchFamily="34" charset="0"/>
              <a:buNone/>
              <a:defRPr sz="1600" i="0">
                <a:solidFill>
                  <a:srgbClr val="555555"/>
                </a:solidFill>
                <a:latin typeface="+mn-lt"/>
              </a:defRPr>
            </a:lvl4pPr>
            <a:lvl5pPr marL="1188000" indent="-288000" algn="l">
              <a:spcBef>
                <a:spcPts val="0"/>
              </a:spcBef>
              <a:buFont typeface="Calibri" pitchFamily="34" charset="0"/>
              <a:buChar char="»"/>
              <a:defRPr sz="1800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de-DE" noProof="0" dirty="0" smtClean="0"/>
              <a:t>Überschrift durch Klicken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</p:txBody>
      </p:sp>
      <p:sp>
        <p:nvSpPr>
          <p:cNvPr id="5" name="Inhaltsplatzhalter 8"/>
          <p:cNvSpPr>
            <a:spLocks noGrp="1"/>
          </p:cNvSpPr>
          <p:nvPr>
            <p:ph sz="quarter" idx="16" hasCustomPrompt="1"/>
          </p:nvPr>
        </p:nvSpPr>
        <p:spPr>
          <a:xfrm>
            <a:off x="287524" y="3284984"/>
            <a:ext cx="4140000" cy="30690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none"/>
        </p:style>
        <p:txBody>
          <a:bodyPr lIns="72000" tIns="46800" rIns="72000"/>
          <a:lstStyle>
            <a:lvl1pPr marL="0" indent="0" algn="l">
              <a:spcBef>
                <a:spcPts val="300"/>
              </a:spcBef>
              <a:spcAft>
                <a:spcPts val="400"/>
              </a:spcAft>
              <a:buClr>
                <a:srgbClr val="555555"/>
              </a:buClr>
              <a:buFont typeface="Calibri" pitchFamily="34" charset="0"/>
              <a:buChar char=" "/>
              <a:tabLst/>
              <a:defRPr sz="2000" b="0" i="0">
                <a:solidFill>
                  <a:srgbClr val="555555"/>
                </a:solidFill>
                <a:latin typeface="+mn-lt"/>
              </a:defRPr>
            </a:lvl1pPr>
            <a:lvl2pPr marL="273050" indent="-188913" algn="l">
              <a:spcAft>
                <a:spcPts val="0"/>
              </a:spcAft>
              <a:buClr>
                <a:srgbClr val="555555"/>
              </a:buClr>
              <a:buFont typeface="Wingdings" pitchFamily="2" charset="2"/>
              <a:buChar char="§"/>
              <a:defRPr sz="1800" i="0">
                <a:solidFill>
                  <a:srgbClr val="555555"/>
                </a:solidFill>
                <a:latin typeface="+mn-lt"/>
              </a:defRPr>
            </a:lvl2pPr>
            <a:lvl3pPr marL="450850" indent="-17780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Font typeface="Wingdings" pitchFamily="2" charset="2"/>
              <a:buChar char="§"/>
              <a:defRPr sz="1800" i="0" baseline="0">
                <a:solidFill>
                  <a:srgbClr val="555555"/>
                </a:solidFill>
                <a:latin typeface="+mn-lt"/>
              </a:defRPr>
            </a:lvl3pPr>
            <a:lvl4pPr marL="900000" indent="-18000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Font typeface="Arial" pitchFamily="34" charset="0"/>
              <a:buNone/>
              <a:defRPr sz="1600" i="0">
                <a:solidFill>
                  <a:srgbClr val="555555"/>
                </a:solidFill>
                <a:latin typeface="+mn-lt"/>
              </a:defRPr>
            </a:lvl4pPr>
            <a:lvl5pPr marL="1188000" indent="-288000" algn="l">
              <a:spcBef>
                <a:spcPts val="0"/>
              </a:spcBef>
              <a:buFont typeface="Calibri" pitchFamily="34" charset="0"/>
              <a:buChar char="»"/>
              <a:defRPr sz="1800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de-DE" noProof="0" dirty="0" smtClean="0"/>
              <a:t>Überschrift durch Klicken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841068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zweispalti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8"/>
          <p:cNvSpPr>
            <a:spLocks noGrp="1"/>
          </p:cNvSpPr>
          <p:nvPr>
            <p:ph sz="quarter" idx="14" hasCustomPrompt="1"/>
          </p:nvPr>
        </p:nvSpPr>
        <p:spPr>
          <a:xfrm>
            <a:off x="285750" y="1116000"/>
            <a:ext cx="4140000" cy="5229324"/>
          </a:xfrm>
          <a:prstGeom prst="rect">
            <a:avLst/>
          </a:prstGeom>
        </p:spPr>
        <p:txBody>
          <a:bodyPr lIns="72000" tIns="46800" rIns="72000"/>
          <a:lstStyle>
            <a:lvl1pPr marL="0" indent="0" algn="l">
              <a:spcBef>
                <a:spcPts val="300"/>
              </a:spcBef>
              <a:spcAft>
                <a:spcPts val="400"/>
              </a:spcAft>
              <a:buClr>
                <a:srgbClr val="555555"/>
              </a:buClr>
              <a:buFont typeface="Calibri" pitchFamily="34" charset="0"/>
              <a:buChar char=" "/>
              <a:tabLst/>
              <a:defRPr sz="2000" b="0" i="0">
                <a:solidFill>
                  <a:srgbClr val="555555"/>
                </a:solidFill>
                <a:latin typeface="+mn-lt"/>
              </a:defRPr>
            </a:lvl1pPr>
            <a:lvl2pPr marL="273050" indent="-188913" algn="l">
              <a:spcAft>
                <a:spcPts val="0"/>
              </a:spcAft>
              <a:buClr>
                <a:srgbClr val="555555"/>
              </a:buClr>
              <a:buFont typeface="Wingdings" pitchFamily="2" charset="2"/>
              <a:buChar char="§"/>
              <a:defRPr sz="1800" i="0">
                <a:solidFill>
                  <a:srgbClr val="555555"/>
                </a:solidFill>
                <a:latin typeface="+mn-lt"/>
              </a:defRPr>
            </a:lvl2pPr>
            <a:lvl3pPr marL="450850" indent="-17780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Font typeface="Wingdings" pitchFamily="2" charset="2"/>
              <a:buChar char="§"/>
              <a:defRPr sz="1800" i="0" baseline="0">
                <a:solidFill>
                  <a:srgbClr val="555555"/>
                </a:solidFill>
                <a:latin typeface="+mn-lt"/>
              </a:defRPr>
            </a:lvl3pPr>
            <a:lvl4pPr marL="900000" indent="-18000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Font typeface="Arial" pitchFamily="34" charset="0"/>
              <a:buNone/>
              <a:defRPr sz="1600" i="0">
                <a:solidFill>
                  <a:srgbClr val="555555"/>
                </a:solidFill>
                <a:latin typeface="+mn-lt"/>
              </a:defRPr>
            </a:lvl4pPr>
            <a:lvl5pPr marL="1188000" indent="-288000" algn="l">
              <a:spcBef>
                <a:spcPts val="0"/>
              </a:spcBef>
              <a:buFont typeface="Calibri" pitchFamily="34" charset="0"/>
              <a:buChar char="»"/>
              <a:defRPr sz="1800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de-DE" noProof="0" dirty="0" smtClean="0"/>
              <a:t>Überschrift durch Klicken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</p:txBody>
      </p:sp>
      <p:sp>
        <p:nvSpPr>
          <p:cNvPr id="8" name="Inhaltsplatzhalter 8"/>
          <p:cNvSpPr>
            <a:spLocks noGrp="1"/>
          </p:cNvSpPr>
          <p:nvPr>
            <p:ph sz="quarter" idx="15" hasCustomPrompt="1"/>
          </p:nvPr>
        </p:nvSpPr>
        <p:spPr>
          <a:xfrm>
            <a:off x="4716016" y="1124744"/>
            <a:ext cx="4140000" cy="5229324"/>
          </a:xfrm>
          <a:prstGeom prst="rect">
            <a:avLst/>
          </a:prstGeom>
        </p:spPr>
        <p:txBody>
          <a:bodyPr lIns="72000" tIns="46800" rIns="72000"/>
          <a:lstStyle>
            <a:lvl1pPr marL="0" indent="0" algn="l">
              <a:spcBef>
                <a:spcPts val="300"/>
              </a:spcBef>
              <a:spcAft>
                <a:spcPts val="400"/>
              </a:spcAft>
              <a:buClr>
                <a:srgbClr val="555555"/>
              </a:buClr>
              <a:buFont typeface="Calibri" pitchFamily="34" charset="0"/>
              <a:buChar char=" "/>
              <a:tabLst/>
              <a:defRPr sz="2000" b="0" i="0">
                <a:solidFill>
                  <a:srgbClr val="555555"/>
                </a:solidFill>
                <a:latin typeface="+mn-lt"/>
              </a:defRPr>
            </a:lvl1pPr>
            <a:lvl2pPr marL="273050" indent="-188913" algn="l">
              <a:spcAft>
                <a:spcPts val="0"/>
              </a:spcAft>
              <a:buClr>
                <a:srgbClr val="555555"/>
              </a:buClr>
              <a:buFont typeface="Wingdings" pitchFamily="2" charset="2"/>
              <a:buChar char="§"/>
              <a:defRPr sz="1800" i="0">
                <a:solidFill>
                  <a:srgbClr val="555555"/>
                </a:solidFill>
                <a:latin typeface="+mn-lt"/>
              </a:defRPr>
            </a:lvl2pPr>
            <a:lvl3pPr marL="450850" indent="-17780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Font typeface="Wingdings" pitchFamily="2" charset="2"/>
              <a:buChar char="§"/>
              <a:defRPr sz="1800" i="0" baseline="0">
                <a:solidFill>
                  <a:srgbClr val="555555"/>
                </a:solidFill>
                <a:latin typeface="+mn-lt"/>
              </a:defRPr>
            </a:lvl3pPr>
            <a:lvl4pPr marL="900000" indent="-18000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Font typeface="Arial" pitchFamily="34" charset="0"/>
              <a:buNone/>
              <a:defRPr sz="1600" i="0">
                <a:solidFill>
                  <a:srgbClr val="555555"/>
                </a:solidFill>
                <a:latin typeface="+mn-lt"/>
              </a:defRPr>
            </a:lvl4pPr>
            <a:lvl5pPr marL="1188000" indent="-288000" algn="l">
              <a:spcBef>
                <a:spcPts val="0"/>
              </a:spcBef>
              <a:buFont typeface="Calibri" pitchFamily="34" charset="0"/>
              <a:buChar char="»"/>
              <a:defRPr sz="1800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de-DE" noProof="0" dirty="0" smtClean="0"/>
              <a:t>Überschrift durch Klicken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287524" y="152636"/>
            <a:ext cx="7092788" cy="61206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buFont typeface="Wingdings" pitchFamily="2" charset="2"/>
              <a:buNone/>
              <a:defRPr sz="3200" b="1">
                <a:solidFill>
                  <a:srgbClr val="555555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69218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0" y="0"/>
            <a:ext cx="9144000" cy="6417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lang="de-DE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94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iederu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1"/>
          <p:cNvSpPr>
            <a:spLocks noGrp="1"/>
          </p:cNvSpPr>
          <p:nvPr>
            <p:ph sz="quarter" idx="14" hasCustomPrompt="1"/>
          </p:nvPr>
        </p:nvSpPr>
        <p:spPr>
          <a:xfrm>
            <a:off x="1655676" y="1340768"/>
            <a:ext cx="5832649" cy="4608512"/>
          </a:xfrm>
          <a:prstGeom prst="rect">
            <a:avLst/>
          </a:prstGeom>
        </p:spPr>
        <p:txBody>
          <a:bodyPr/>
          <a:lstStyle>
            <a:lvl1pPr marL="985838" indent="-985838" algn="l">
              <a:buClr>
                <a:schemeClr val="accent1"/>
              </a:buClr>
              <a:buFont typeface="+mj-ea"/>
              <a:buAutoNum type="circleNumDbPlain"/>
              <a:defRPr b="1" i="0">
                <a:solidFill>
                  <a:schemeClr val="tx1"/>
                </a:solidFill>
              </a:defRPr>
            </a:lvl1pPr>
          </a:lstStyle>
          <a:p>
            <a:pPr>
              <a:spcAft>
                <a:spcPts val="1600"/>
              </a:spcAft>
            </a:pPr>
            <a:r>
              <a:rPr lang="de-DE"/>
              <a:t>Abschnitt</a:t>
            </a:r>
          </a:p>
        </p:txBody>
      </p:sp>
    </p:spTree>
    <p:extLst>
      <p:ext uri="{BB962C8B-B14F-4D97-AF65-F5344CB8AC3E}">
        <p14:creationId xmlns:p14="http://schemas.microsoft.com/office/powerpoint/2010/main" val="15095014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ischentite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7681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ischentite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0956" y="2492896"/>
            <a:ext cx="7782088" cy="1368152"/>
          </a:xfrm>
          <a:prstGeom prst="rect">
            <a:avLst/>
          </a:prstGeom>
          <a:noFill/>
          <a:ln w="38100" cmpd="sng">
            <a:gradFill flip="none" rotWithShape="1">
              <a:gsLst>
                <a:gs pos="0">
                  <a:schemeClr val="accent6"/>
                </a:gs>
                <a:gs pos="100000">
                  <a:prstClr val="white"/>
                </a:gs>
              </a:gsLst>
              <a:path path="shape">
                <a:fillToRect l="50000" t="50000" r="50000" b="50000"/>
              </a:path>
              <a:tileRect/>
            </a:gra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 anchor="ctr"/>
          <a:lstStyle>
            <a:lvl1pPr algn="ctr">
              <a:buFont typeface="Wingdings" pitchFamily="2" charset="2"/>
              <a:buNone/>
              <a:defRPr sz="3200" b="1" i="0">
                <a:solidFill>
                  <a:srgbClr val="555555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3" name="Textfeld 12"/>
          <p:cNvSpPr txBox="1"/>
          <p:nvPr userDrawn="1"/>
        </p:nvSpPr>
        <p:spPr>
          <a:xfrm>
            <a:off x="285720" y="208800"/>
            <a:ext cx="214314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/>
            <a:r>
              <a:rPr lang="de-DE" sz="2800" b="1" dirty="0" smtClean="0">
                <a:solidFill>
                  <a:srgbClr val="B2E928"/>
                </a:solidFill>
              </a:rPr>
              <a:t>&gt;</a:t>
            </a:r>
          </a:p>
        </p:txBody>
      </p:sp>
      <p:sp>
        <p:nvSpPr>
          <p:cNvPr id="8" name="Rechteck 7"/>
          <p:cNvSpPr/>
          <p:nvPr userDrawn="1"/>
        </p:nvSpPr>
        <p:spPr>
          <a:xfrm>
            <a:off x="214282" y="285728"/>
            <a:ext cx="357190" cy="285752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noFill/>
            </a:endParaRPr>
          </a:p>
        </p:txBody>
      </p:sp>
      <p:sp>
        <p:nvSpPr>
          <p:cNvPr id="6" name="Rechteck 5"/>
          <p:cNvSpPr/>
          <p:nvPr userDrawn="1"/>
        </p:nvSpPr>
        <p:spPr>
          <a:xfrm>
            <a:off x="0" y="764704"/>
            <a:ext cx="9144000" cy="1800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lang="de-DE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8274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892969" y="1151930"/>
            <a:ext cx="7358063" cy="2321719"/>
          </a:xfrm>
          <a:prstGeom prst="rect">
            <a:avLst/>
          </a:prstGeom>
        </p:spPr>
        <p:txBody>
          <a:bodyPr lIns="64291" tIns="32146" rIns="64291" bIns="32146"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892969" y="3536156"/>
            <a:ext cx="7358063" cy="794742"/>
          </a:xfrm>
          <a:prstGeom prst="rect">
            <a:avLst/>
          </a:prstGeom>
        </p:spPr>
        <p:txBody>
          <a:bodyPr lIns="64291" tIns="32146" rIns="64291" bIns="32146" anchor="t"/>
          <a:lstStyle>
            <a:lvl1pPr marL="0" indent="0" algn="ctr">
              <a:spcBef>
                <a:spcPts val="0"/>
              </a:spcBef>
              <a:buSzTx/>
              <a:buNone/>
              <a:defRPr sz="2200"/>
            </a:lvl1pPr>
            <a:lvl2pPr marL="0" indent="160729" algn="ctr">
              <a:spcBef>
                <a:spcPts val="0"/>
              </a:spcBef>
              <a:buSzTx/>
              <a:buNone/>
              <a:defRPr sz="2200"/>
            </a:lvl2pPr>
            <a:lvl3pPr marL="0" indent="321457" algn="ctr">
              <a:spcBef>
                <a:spcPts val="0"/>
              </a:spcBef>
              <a:buSzTx/>
              <a:buNone/>
              <a:defRPr sz="2200"/>
            </a:lvl3pPr>
            <a:lvl4pPr marL="0" indent="482186" algn="ctr">
              <a:spcBef>
                <a:spcPts val="0"/>
              </a:spcBef>
              <a:buSzTx/>
              <a:buNone/>
              <a:defRPr sz="2200"/>
            </a:lvl4pPr>
            <a:lvl5pPr marL="0" indent="642915" algn="ctr">
              <a:spcBef>
                <a:spcPts val="0"/>
              </a:spcBef>
              <a:buSzTx/>
              <a:buNone/>
              <a:defRPr sz="2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xfrm>
            <a:off x="4437983" y="6505277"/>
            <a:ext cx="259104" cy="267891"/>
          </a:xfrm>
          <a:prstGeom prst="rect">
            <a:avLst/>
          </a:prstGeom>
        </p:spPr>
        <p:txBody>
          <a:bodyPr lIns="64291" tIns="32146" rIns="64291" bIns="32146"/>
          <a:lstStyle/>
          <a:p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7764220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5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Relationship Id="rId9" Type="http://schemas.openxmlformats.org/officeDocument/2006/relationships/theme" Target="../theme/theme2.xml"/><Relationship Id="rId10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theme" Target="../theme/theme3.xml"/><Relationship Id="rId11" Type="http://schemas.openxmlformats.org/officeDocument/2006/relationships/image" Target="../media/image2.jpeg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6841"/>
          <a:stretch/>
        </p:blipFill>
        <p:spPr bwMode="auto">
          <a:xfrm>
            <a:off x="0" y="0"/>
            <a:ext cx="9144000" cy="6858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863588" y="872716"/>
            <a:ext cx="7380820" cy="38164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endParaRPr lang="de-DE" sz="2800" baseline="0" dirty="0" smtClean="0">
              <a:solidFill>
                <a:srgbClr val="00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" name="Bild 4" descr="FHWS-Logo-2013_web_rgb.jpg"/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834" b="57307"/>
          <a:stretch/>
        </p:blipFill>
        <p:spPr>
          <a:xfrm>
            <a:off x="7488324" y="218510"/>
            <a:ext cx="1548172" cy="47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657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spcBef>
          <a:spcPts val="0"/>
        </a:spcBef>
        <a:buFont typeface="Arial" pitchFamily="34" charset="0"/>
        <a:buNone/>
        <a:defRPr sz="4000" kern="1200">
          <a:solidFill>
            <a:schemeClr val="bg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ts val="0"/>
        </a:spcBef>
        <a:buFont typeface="Arial" pitchFamily="34" charset="0"/>
        <a:buNone/>
        <a:defRPr sz="1200" b="0" kern="1200">
          <a:solidFill>
            <a:schemeClr val="bg1"/>
          </a:solidFill>
          <a:latin typeface="Calibri" pitchFamily="34" charset="0"/>
          <a:ea typeface="+mn-ea"/>
          <a:cs typeface="+mn-cs"/>
        </a:defRPr>
      </a:lvl2pPr>
      <a:lvl3pPr marL="1143000" indent="-228600" algn="ctr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ctr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ctr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4"/>
          <p:cNvSpPr txBox="1"/>
          <p:nvPr/>
        </p:nvSpPr>
        <p:spPr>
          <a:xfrm>
            <a:off x="0" y="6559460"/>
            <a:ext cx="9144032" cy="29854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</p:spPr>
        <p:txBody>
          <a:bodyPr wrap="none" rtlCol="0" anchor="t">
            <a:noAutofit/>
          </a:bodyPr>
          <a:lstStyle/>
          <a:p>
            <a:pPr>
              <a:tabLst>
                <a:tab pos="4484688" algn="ctr"/>
                <a:tab pos="8878888" algn="r"/>
              </a:tabLst>
            </a:pPr>
            <a:r>
              <a:rPr lang="de-DE" sz="1000" b="0" baseline="0" dirty="0" smtClean="0">
                <a:solidFill>
                  <a:srgbClr val="555555"/>
                </a:solidFill>
              </a:rPr>
              <a:t>	</a:t>
            </a:r>
            <a:r>
              <a:rPr lang="de-DE" sz="1000" b="1" baseline="0" dirty="0" smtClean="0">
                <a:solidFill>
                  <a:srgbClr val="555555"/>
                </a:solidFill>
              </a:rPr>
              <a:t>Datenbanken II</a:t>
            </a:r>
            <a:r>
              <a:rPr lang="de-DE" sz="1000" b="0" baseline="0" dirty="0" smtClean="0">
                <a:solidFill>
                  <a:srgbClr val="555555"/>
                </a:solidFill>
              </a:rPr>
              <a:t>	</a:t>
            </a:r>
            <a:fld id="{4A691431-EE47-4C40-B1DE-E8EF0090AFA6}" type="slidenum">
              <a:rPr sz="1000"/>
              <a:pPr>
                <a:tabLst>
                  <a:tab pos="4484688" algn="ctr"/>
                  <a:tab pos="8878888" algn="r"/>
                </a:tabLst>
              </a:pPr>
              <a:t>‹Nr.›</a:t>
            </a:fld>
            <a:endParaRPr lang="de-DE" sz="1000" b="0" baseline="0" dirty="0" smtClean="0">
              <a:solidFill>
                <a:srgbClr val="555555"/>
              </a:solidFill>
            </a:endParaRPr>
          </a:p>
        </p:txBody>
      </p:sp>
      <p:pic>
        <p:nvPicPr>
          <p:cNvPr id="8" name="Bild 7" descr="FHWS-Logo-2013_web_rgb.jpg"/>
          <p:cNvPicPr>
            <a:picLocks noChangeAspect="1"/>
          </p:cNvPicPr>
          <p:nvPr/>
        </p:nvPicPr>
        <p:blipFill rotWithShape="1"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834" b="57307"/>
          <a:stretch/>
        </p:blipFill>
        <p:spPr>
          <a:xfrm>
            <a:off x="7488324" y="218510"/>
            <a:ext cx="1548172" cy="474186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0" y="790993"/>
            <a:ext cx="9144000" cy="45719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lang="de-DE" dirty="0" smtClean="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842" r:id="rId2"/>
    <p:sldLayoutId id="2147483765" r:id="rId3"/>
    <p:sldLayoutId id="2147483833" r:id="rId4"/>
    <p:sldLayoutId id="2147483834" r:id="rId5"/>
    <p:sldLayoutId id="2147483835" r:id="rId6"/>
    <p:sldLayoutId id="2147483836" r:id="rId7"/>
    <p:sldLayoutId id="2147483855" r:id="rId8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spcBef>
          <a:spcPts val="0"/>
        </a:spcBef>
        <a:buFont typeface="Arial" pitchFamily="34" charset="0"/>
        <a:buNone/>
        <a:defRPr sz="4000" kern="1200">
          <a:solidFill>
            <a:schemeClr val="bg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ts val="0"/>
        </a:spcBef>
        <a:buFont typeface="Arial" pitchFamily="34" charset="0"/>
        <a:buNone/>
        <a:defRPr sz="1200" b="0" kern="1200">
          <a:solidFill>
            <a:schemeClr val="bg1"/>
          </a:solidFill>
          <a:latin typeface="Calibri" pitchFamily="34" charset="0"/>
          <a:ea typeface="+mn-ea"/>
          <a:cs typeface="+mn-cs"/>
        </a:defRPr>
      </a:lvl2pPr>
      <a:lvl3pPr marL="1143000" indent="-228600" algn="ctr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ctr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ctr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4"/>
          <p:cNvSpPr txBox="1"/>
          <p:nvPr/>
        </p:nvSpPr>
        <p:spPr>
          <a:xfrm>
            <a:off x="0" y="6559460"/>
            <a:ext cx="9144032" cy="29854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</p:spPr>
        <p:txBody>
          <a:bodyPr wrap="none" rtlCol="0" anchor="t">
            <a:noAutofit/>
          </a:bodyPr>
          <a:lstStyle/>
          <a:p>
            <a:pPr>
              <a:tabLst>
                <a:tab pos="4484688" algn="ctr"/>
                <a:tab pos="8878888" algn="r"/>
              </a:tabLst>
            </a:pPr>
            <a:r>
              <a:rPr lang="de-DE" sz="1000" dirty="0" smtClean="0">
                <a:solidFill>
                  <a:srgbClr val="555555"/>
                </a:solidFill>
                <a:latin typeface="Calibri"/>
              </a:rPr>
              <a:t>Prof. Dr. Jens Albrecht, Michael Rott	</a:t>
            </a:r>
            <a:r>
              <a:rPr lang="de-DE" sz="1000" b="1" dirty="0" smtClean="0">
                <a:solidFill>
                  <a:srgbClr val="555555"/>
                </a:solidFill>
                <a:latin typeface="Calibri"/>
              </a:rPr>
              <a:t>Datenbanken</a:t>
            </a:r>
            <a:r>
              <a:rPr lang="de-DE" sz="1000" dirty="0" smtClean="0">
                <a:solidFill>
                  <a:srgbClr val="555555"/>
                </a:solidFill>
                <a:latin typeface="Calibri"/>
              </a:rPr>
              <a:t>	</a:t>
            </a:r>
            <a:fld id="{4A691431-EE47-4C40-B1DE-E8EF0090AFA6}" type="slidenum">
              <a:rPr sz="1000">
                <a:solidFill>
                  <a:srgbClr val="555555"/>
                </a:solidFill>
                <a:latin typeface="Calibri"/>
              </a:rPr>
              <a:pPr>
                <a:tabLst>
                  <a:tab pos="4484688" algn="ctr"/>
                  <a:tab pos="8878888" algn="r"/>
                </a:tabLst>
              </a:pPr>
              <a:t>‹Nr.›</a:t>
            </a:fld>
            <a:endParaRPr lang="de-DE" sz="1000" dirty="0" smtClean="0">
              <a:solidFill>
                <a:srgbClr val="555555"/>
              </a:solidFill>
              <a:latin typeface="Calibri"/>
            </a:endParaRPr>
          </a:p>
        </p:txBody>
      </p:sp>
      <p:pic>
        <p:nvPicPr>
          <p:cNvPr id="8" name="Bild 7" descr="FHWS-Logo-2013_web_rgb.jpg"/>
          <p:cNvPicPr>
            <a:picLocks noChangeAspect="1"/>
          </p:cNvPicPr>
          <p:nvPr/>
        </p:nvPicPr>
        <p:blipFill rotWithShape="1"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834" b="57307"/>
          <a:stretch/>
        </p:blipFill>
        <p:spPr>
          <a:xfrm>
            <a:off x="7488324" y="218510"/>
            <a:ext cx="1548172" cy="474186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0" y="790993"/>
            <a:ext cx="9144000" cy="45719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lang="de-DE" dirty="0" smtClean="0">
              <a:solidFill>
                <a:srgbClr val="555555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539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2" r:id="rId7"/>
    <p:sldLayoutId id="2147483853" r:id="rId8"/>
    <p:sldLayoutId id="2147483854" r:id="rId9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spcBef>
          <a:spcPts val="0"/>
        </a:spcBef>
        <a:buFont typeface="Arial" pitchFamily="34" charset="0"/>
        <a:buNone/>
        <a:defRPr sz="4000" kern="1200">
          <a:solidFill>
            <a:schemeClr val="bg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ts val="0"/>
        </a:spcBef>
        <a:buFont typeface="Arial" pitchFamily="34" charset="0"/>
        <a:buNone/>
        <a:defRPr sz="1200" b="0" kern="1200">
          <a:solidFill>
            <a:schemeClr val="bg1"/>
          </a:solidFill>
          <a:latin typeface="Calibri" pitchFamily="34" charset="0"/>
          <a:ea typeface="+mn-ea"/>
          <a:cs typeface="+mn-cs"/>
        </a:defRPr>
      </a:lvl2pPr>
      <a:lvl3pPr marL="1143000" indent="-228600" algn="ctr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ctr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ctr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gif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5.xml"/><Relationship Id="rId3" Type="http://schemas.openxmlformats.org/officeDocument/2006/relationships/slide" Target="slide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" Target="slide14.xml"/><Relationship Id="rId3" Type="http://schemas.openxmlformats.org/officeDocument/2006/relationships/slide" Target="slide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" Target="slide14.xml"/><Relationship Id="rId3" Type="http://schemas.openxmlformats.org/officeDocument/2006/relationships/slide" Target="slide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594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Anforderungen/Eigenschaften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endParaRPr lang="de-DE" dirty="0" smtClean="0"/>
          </a:p>
          <a:p>
            <a:r>
              <a:rPr lang="de-DE" dirty="0"/>
              <a:t>Identity</a:t>
            </a:r>
          </a:p>
          <a:p>
            <a:pPr lvl="1"/>
            <a:r>
              <a:rPr lang="de-DE" dirty="0"/>
              <a:t>Jedes Objekt muss eine eigene ID haben</a:t>
            </a:r>
          </a:p>
          <a:p>
            <a:r>
              <a:rPr lang="de-DE" dirty="0"/>
              <a:t>Processing Model</a:t>
            </a:r>
          </a:p>
          <a:p>
            <a:pPr lvl="1"/>
            <a:r>
              <a:rPr lang="de-DE" dirty="0"/>
              <a:t>Objektorientiertes Modell: Zugriff über Pfade aus Objekten</a:t>
            </a:r>
          </a:p>
          <a:p>
            <a:pPr lvl="1"/>
            <a:r>
              <a:rPr lang="de-DE" dirty="0"/>
              <a:t>Relationales Modell: Zugriff in Mengen</a:t>
            </a:r>
          </a:p>
          <a:p>
            <a:r>
              <a:rPr lang="de-DE" dirty="0"/>
              <a:t>Ownership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860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Lösungsansätze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 smtClean="0"/>
              <a:t>Objektorientierte Datenbanken</a:t>
            </a:r>
          </a:p>
          <a:p>
            <a:pPr lvl="1"/>
            <a:r>
              <a:rPr lang="de-DE" dirty="0" smtClean="0"/>
              <a:t>Hohes Maß an Verträglichkeit</a:t>
            </a:r>
          </a:p>
          <a:p>
            <a:pPr lvl="1"/>
            <a:r>
              <a:rPr lang="de-DE" dirty="0" smtClean="0"/>
              <a:t>Hohe Komplexität bei Abfragen großer Datenmengen</a:t>
            </a:r>
          </a:p>
          <a:p>
            <a:r>
              <a:rPr lang="de-DE" dirty="0" smtClean="0"/>
              <a:t>Objektrationale Datenbanken</a:t>
            </a:r>
          </a:p>
          <a:p>
            <a:pPr lvl="1"/>
            <a:r>
              <a:rPr lang="de-DE" dirty="0" smtClean="0"/>
              <a:t>RDBMS + objektrationale Features</a:t>
            </a:r>
          </a:p>
          <a:p>
            <a:pPr lvl="1"/>
            <a:r>
              <a:rPr lang="de-DE" dirty="0" smtClean="0"/>
              <a:t>Unterumständen trotzdem Mapping nötig</a:t>
            </a:r>
          </a:p>
          <a:p>
            <a:r>
              <a:rPr lang="de-DE" dirty="0" smtClean="0"/>
              <a:t>Erweiterung der Programmiersprache um relationale Funktionalitäten</a:t>
            </a:r>
          </a:p>
          <a:p>
            <a:pPr lvl="1"/>
            <a:r>
              <a:rPr lang="de-DE" dirty="0" smtClean="0"/>
              <a:t>Mapping überflüssig</a:t>
            </a:r>
          </a:p>
          <a:p>
            <a:pPr lvl="1"/>
            <a:r>
              <a:rPr lang="de-DE" dirty="0" smtClean="0"/>
              <a:t>Aber, oft eingeschränkte Verwendung von Objekten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097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Lösungsansätze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 algn="ctr">
              <a:buNone/>
            </a:pPr>
            <a:endParaRPr lang="de-DE" dirty="0" smtClean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sz="3200" dirty="0" smtClean="0"/>
              <a:t>Objekt-relationale Mapper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414493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JavaScript – </a:t>
            </a:r>
            <a:r>
              <a:rPr lang="de-DE" dirty="0" err="1" smtClean="0"/>
              <a:t>Sequelize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877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 descr="Screen Shot 2015-11-19 at 09.38.2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700808"/>
            <a:ext cx="7369572" cy="307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79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JavaScript – </a:t>
            </a:r>
            <a:r>
              <a:rPr lang="de-DE" dirty="0" err="1" smtClean="0"/>
              <a:t>Sequelize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4"/>
          </p:nvPr>
        </p:nvSpPr>
        <p:spPr>
          <a:xfrm>
            <a:off x="251520" y="2996952"/>
            <a:ext cx="8572500" cy="14401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3200" dirty="0"/>
              <a:t>Data Access </a:t>
            </a:r>
            <a:r>
              <a:rPr lang="de-DE" sz="3200" dirty="0" err="1" smtClean="0"/>
              <a:t>Object</a:t>
            </a:r>
            <a:endParaRPr lang="de-DE" sz="3200" dirty="0" smtClean="0"/>
          </a:p>
          <a:p>
            <a:pPr marL="0" indent="0" algn="ctr">
              <a:buNone/>
            </a:pPr>
            <a:r>
              <a:rPr lang="de-DE" dirty="0"/>
              <a:t>Relationale Zugriffsschicht</a:t>
            </a:r>
          </a:p>
        </p:txBody>
      </p:sp>
    </p:spTree>
    <p:extLst>
      <p:ext uri="{BB962C8B-B14F-4D97-AF65-F5344CB8AC3E}">
        <p14:creationId xmlns:p14="http://schemas.microsoft.com/office/powerpoint/2010/main" val="137898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JavaScript – </a:t>
            </a:r>
            <a:r>
              <a:rPr lang="de-DE" dirty="0" err="1" smtClean="0"/>
              <a:t>Sequelize</a:t>
            </a:r>
            <a:endParaRPr lang="de-DE" dirty="0"/>
          </a:p>
        </p:txBody>
      </p:sp>
      <p:pic>
        <p:nvPicPr>
          <p:cNvPr id="7" name="Bild 6" descr="downloa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628800"/>
            <a:ext cx="57912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20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JavaScript – </a:t>
            </a:r>
            <a:r>
              <a:rPr lang="de-DE" dirty="0" err="1" smtClean="0"/>
              <a:t>Sequelize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4"/>
          </p:nvPr>
        </p:nvSpPr>
        <p:spPr>
          <a:xfrm>
            <a:off x="251520" y="2996952"/>
            <a:ext cx="8572500" cy="14401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3200" dirty="0"/>
              <a:t>Data Transfer </a:t>
            </a:r>
            <a:r>
              <a:rPr lang="de-DE" sz="3200" dirty="0" err="1" smtClean="0"/>
              <a:t>Object</a:t>
            </a:r>
            <a:endParaRPr lang="de-DE" sz="3200" dirty="0" smtClean="0"/>
          </a:p>
          <a:p>
            <a:pPr marL="0" indent="0" algn="ctr">
              <a:buNone/>
            </a:pPr>
            <a:r>
              <a:rPr lang="de-DE" dirty="0" smtClean="0"/>
              <a:t>Objektrelationale Zugriffsschicht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5102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JavaScript – </a:t>
            </a:r>
            <a:r>
              <a:rPr lang="de-DE" dirty="0" err="1" smtClean="0"/>
              <a:t>Sequelize</a:t>
            </a:r>
            <a:endParaRPr lang="de-DE" dirty="0"/>
          </a:p>
        </p:txBody>
      </p:sp>
      <p:pic>
        <p:nvPicPr>
          <p:cNvPr id="5" name="Bild 4" descr="downloa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124744"/>
            <a:ext cx="5803900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320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JavaScript – </a:t>
            </a:r>
            <a:r>
              <a:rPr lang="de-DE" dirty="0" err="1" smtClean="0"/>
              <a:t>Sequelize</a:t>
            </a:r>
            <a:endParaRPr lang="de-DE" dirty="0"/>
          </a:p>
        </p:txBody>
      </p:sp>
      <p:pic>
        <p:nvPicPr>
          <p:cNvPr id="3" name="Bild 2" descr="1041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980728"/>
            <a:ext cx="5292080" cy="529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31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745200" lvl="1" indent="-4572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Hintergrund und Problemstellung</a:t>
            </a:r>
          </a:p>
          <a:p>
            <a:pPr marL="745200" lvl="1" indent="-4572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Lösungsansätze</a:t>
            </a:r>
          </a:p>
          <a:p>
            <a:pPr marL="745200" lvl="1" indent="-4572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JavaScript </a:t>
            </a:r>
            <a:r>
              <a:rPr lang="de-DE" dirty="0" smtClean="0"/>
              <a:t>– </a:t>
            </a:r>
            <a:r>
              <a:rPr lang="de-DE" dirty="0" err="1" smtClean="0"/>
              <a:t>Sequelize</a:t>
            </a:r>
            <a:endParaRPr lang="de-DE" dirty="0"/>
          </a:p>
          <a:p>
            <a:pPr marL="745200" lvl="1" indent="-4572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Python – </a:t>
            </a:r>
            <a:r>
              <a:rPr lang="de-DE" dirty="0" err="1" smtClean="0"/>
              <a:t>SQLAlchemy</a:t>
            </a:r>
            <a:endParaRPr lang="de-DE" dirty="0"/>
          </a:p>
          <a:p>
            <a:pPr marL="745200" lvl="1" indent="-4572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Java – </a:t>
            </a:r>
            <a:r>
              <a:rPr lang="de-DE" dirty="0" err="1" smtClean="0"/>
              <a:t>Hibernate</a:t>
            </a:r>
            <a:endParaRPr lang="de-DE" dirty="0" smtClean="0"/>
          </a:p>
          <a:p>
            <a:pPr marL="745200" lvl="1" indent="-4572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79601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JavaScript – </a:t>
            </a:r>
            <a:r>
              <a:rPr lang="de-DE" dirty="0" err="1" smtClean="0"/>
              <a:t>Sequelize</a:t>
            </a:r>
            <a:endParaRPr lang="de-DE" dirty="0"/>
          </a:p>
        </p:txBody>
      </p:sp>
      <p:pic>
        <p:nvPicPr>
          <p:cNvPr id="4" name="Bild 3" descr="1041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908720"/>
            <a:ext cx="5521672" cy="552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31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JavaScript – </a:t>
            </a:r>
            <a:r>
              <a:rPr lang="de-DE" dirty="0" err="1" smtClean="0"/>
              <a:t>Sequelize</a:t>
            </a:r>
            <a:endParaRPr lang="de-DE" dirty="0"/>
          </a:p>
        </p:txBody>
      </p:sp>
      <p:pic>
        <p:nvPicPr>
          <p:cNvPr id="3" name="Bild 2" descr="1041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908720"/>
            <a:ext cx="5580112" cy="558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19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JavaScript – </a:t>
            </a:r>
            <a:r>
              <a:rPr lang="de-DE" dirty="0" err="1" smtClean="0"/>
              <a:t>Sequelize</a:t>
            </a:r>
            <a:endParaRPr lang="de-DE" dirty="0"/>
          </a:p>
        </p:txBody>
      </p:sp>
      <p:pic>
        <p:nvPicPr>
          <p:cNvPr id="5" name="Bild 4" descr="1041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980728"/>
            <a:ext cx="5436096" cy="543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3677917" y="3373884"/>
            <a:ext cx="1721372" cy="548339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/>
          <a:lstStyle>
            <a:lvl1pPr>
              <a:defRPr sz="2400"/>
            </a:lvl1pPr>
          </a:lstStyle>
          <a:p>
            <a:r>
              <a:t>Sequelize</a:t>
            </a:r>
          </a:p>
        </p:txBody>
      </p:sp>
      <p:sp>
        <p:nvSpPr>
          <p:cNvPr id="120" name="Shape 120"/>
          <p:cNvSpPr/>
          <p:nvPr/>
        </p:nvSpPr>
        <p:spPr>
          <a:xfrm>
            <a:off x="954362" y="3373884"/>
            <a:ext cx="1721372" cy="548339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/>
          <a:lstStyle>
            <a:lvl1pPr>
              <a:defRPr sz="2400"/>
            </a:lvl1pPr>
          </a:lstStyle>
          <a:p>
            <a:r>
              <a:t>Migrator</a:t>
            </a:r>
          </a:p>
        </p:txBody>
      </p:sp>
      <p:sp>
        <p:nvSpPr>
          <p:cNvPr id="121" name="Shape 121"/>
          <p:cNvSpPr/>
          <p:nvPr/>
        </p:nvSpPr>
        <p:spPr>
          <a:xfrm>
            <a:off x="6321104" y="3373884"/>
            <a:ext cx="1721372" cy="548339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/>
          <a:lstStyle>
            <a:lvl1pPr>
              <a:defRPr sz="2400"/>
            </a:lvl1pPr>
          </a:lstStyle>
          <a:p>
            <a:r>
              <a:t>DataTypes</a:t>
            </a:r>
          </a:p>
        </p:txBody>
      </p:sp>
      <p:sp>
        <p:nvSpPr>
          <p:cNvPr id="122" name="Shape 122"/>
          <p:cNvSpPr/>
          <p:nvPr/>
        </p:nvSpPr>
        <p:spPr>
          <a:xfrm>
            <a:off x="954362" y="2177306"/>
            <a:ext cx="1721372" cy="548339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/>
          <a:lstStyle>
            <a:lvl1pPr>
              <a:defRPr sz="2400"/>
            </a:lvl1pPr>
          </a:lstStyle>
          <a:p>
            <a:r>
              <a:t>Migration</a:t>
            </a:r>
          </a:p>
        </p:txBody>
      </p:sp>
      <p:sp>
        <p:nvSpPr>
          <p:cNvPr id="123" name="Shape 123"/>
          <p:cNvSpPr/>
          <p:nvPr/>
        </p:nvSpPr>
        <p:spPr>
          <a:xfrm>
            <a:off x="3677917" y="2177306"/>
            <a:ext cx="2002730" cy="548339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/>
          <a:lstStyle>
            <a:lvl1pPr>
              <a:defRPr sz="2400"/>
            </a:lvl1pPr>
          </a:lstStyle>
          <a:p>
            <a:r>
              <a:rPr dirty="0"/>
              <a:t>QueryInterface</a:t>
            </a:r>
          </a:p>
        </p:txBody>
      </p:sp>
      <p:sp>
        <p:nvSpPr>
          <p:cNvPr id="124" name="Shape 124"/>
          <p:cNvSpPr/>
          <p:nvPr/>
        </p:nvSpPr>
        <p:spPr>
          <a:xfrm>
            <a:off x="6131296" y="2177306"/>
            <a:ext cx="2501679" cy="548339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/>
          <a:lstStyle>
            <a:lvl1pPr>
              <a:defRPr sz="2400" i="1"/>
            </a:lvl1pPr>
          </a:lstStyle>
          <a:p>
            <a:r>
              <a:rPr dirty="0"/>
              <a:t>ConnectorManager</a:t>
            </a:r>
          </a:p>
        </p:txBody>
      </p:sp>
      <p:sp>
        <p:nvSpPr>
          <p:cNvPr id="125" name="Shape 125"/>
          <p:cNvSpPr/>
          <p:nvPr/>
        </p:nvSpPr>
        <p:spPr>
          <a:xfrm>
            <a:off x="5469663" y="3648053"/>
            <a:ext cx="7810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7" tIns="35717" rIns="35717" bIns="35717" anchor="ctr"/>
          <a:lstStyle/>
          <a:p>
            <a:pPr>
              <a:defRPr sz="2400"/>
            </a:pPr>
            <a:endParaRPr/>
          </a:p>
        </p:txBody>
      </p:sp>
      <p:sp>
        <p:nvSpPr>
          <p:cNvPr id="126" name="Shape 126"/>
          <p:cNvSpPr/>
          <p:nvPr/>
        </p:nvSpPr>
        <p:spPr>
          <a:xfrm flipH="1">
            <a:off x="2747201" y="3609271"/>
            <a:ext cx="85925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arrow"/>
            <a:tailEnd type="arrow"/>
          </a:ln>
        </p:spPr>
        <p:txBody>
          <a:bodyPr lIns="35717" tIns="35717" rIns="35717" bIns="35717" anchor="ctr"/>
          <a:lstStyle/>
          <a:p>
            <a:pPr>
              <a:defRPr sz="2400"/>
            </a:pPr>
            <a:endParaRPr/>
          </a:p>
        </p:txBody>
      </p:sp>
      <p:sp>
        <p:nvSpPr>
          <p:cNvPr id="127" name="Shape 127"/>
          <p:cNvSpPr/>
          <p:nvPr/>
        </p:nvSpPr>
        <p:spPr>
          <a:xfrm flipV="1">
            <a:off x="1815048" y="2802797"/>
            <a:ext cx="1" cy="493936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arrow"/>
            <a:tailEnd type="arrow"/>
          </a:ln>
        </p:spPr>
        <p:txBody>
          <a:bodyPr lIns="35717" tIns="35717" rIns="35717" bIns="35717" anchor="ctr"/>
          <a:lstStyle/>
          <a:p>
            <a:pPr>
              <a:defRPr sz="2400"/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2727342" y="2451475"/>
            <a:ext cx="898967" cy="1"/>
          </a:xfrm>
          <a:prstGeom prst="line">
            <a:avLst/>
          </a:prstGeom>
          <a:ln w="381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35717" tIns="35717" rIns="35717" bIns="35717" anchor="ctr"/>
          <a:lstStyle/>
          <a:p>
            <a:pPr>
              <a:defRPr sz="2400"/>
            </a:pP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3563888" y="980728"/>
            <a:ext cx="2116759" cy="548339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/>
          <a:lstStyle>
            <a:lvl1pPr>
              <a:defRPr sz="2400" i="1"/>
            </a:lvl1pPr>
          </a:lstStyle>
          <a:p>
            <a:r>
              <a:rPr dirty="0"/>
              <a:t>QueryGenerator</a:t>
            </a:r>
          </a:p>
        </p:txBody>
      </p:sp>
      <p:sp>
        <p:nvSpPr>
          <p:cNvPr id="130" name="Shape 130"/>
          <p:cNvSpPr/>
          <p:nvPr/>
        </p:nvSpPr>
        <p:spPr>
          <a:xfrm flipV="1">
            <a:off x="4538602" y="1606218"/>
            <a:ext cx="1" cy="493936"/>
          </a:xfrm>
          <a:prstGeom prst="line">
            <a:avLst/>
          </a:prstGeom>
          <a:ln w="381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35717" tIns="35717" rIns="35717" bIns="35717" anchor="ctr"/>
          <a:lstStyle/>
          <a:p>
            <a:pPr>
              <a:defRPr sz="2400"/>
            </a:pPr>
            <a:endParaRPr/>
          </a:p>
        </p:txBody>
      </p:sp>
      <p:sp>
        <p:nvSpPr>
          <p:cNvPr id="131" name="Shape 131"/>
          <p:cNvSpPr/>
          <p:nvPr/>
        </p:nvSpPr>
        <p:spPr>
          <a:xfrm flipH="1" flipV="1">
            <a:off x="5431571" y="1606218"/>
            <a:ext cx="852462" cy="54080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7" tIns="35717" rIns="35717" bIns="35717" anchor="ctr"/>
          <a:lstStyle/>
          <a:p>
            <a:pPr>
              <a:defRPr sz="2400"/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208039" y="4570462"/>
            <a:ext cx="2746103" cy="548339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/>
          <a:lstStyle>
            <a:lvl1pPr>
              <a:defRPr sz="2400"/>
            </a:lvl1pPr>
          </a:lstStyle>
          <a:p>
            <a:r>
              <a:rPr dirty="0"/>
              <a:t>DAOFactoryManager</a:t>
            </a:r>
          </a:p>
        </p:txBody>
      </p:sp>
      <p:sp>
        <p:nvSpPr>
          <p:cNvPr id="133" name="Shape 133"/>
          <p:cNvSpPr/>
          <p:nvPr/>
        </p:nvSpPr>
        <p:spPr>
          <a:xfrm>
            <a:off x="954362" y="5767040"/>
            <a:ext cx="1721372" cy="548339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/>
          <a:lstStyle>
            <a:lvl1pPr>
              <a:defRPr sz="2400"/>
            </a:lvl1pPr>
          </a:lstStyle>
          <a:p>
            <a:r>
              <a:t>DAOFactory</a:t>
            </a:r>
          </a:p>
        </p:txBody>
      </p:sp>
      <p:sp>
        <p:nvSpPr>
          <p:cNvPr id="134" name="Shape 134"/>
          <p:cNvSpPr/>
          <p:nvPr/>
        </p:nvSpPr>
        <p:spPr>
          <a:xfrm>
            <a:off x="3882706" y="5266978"/>
            <a:ext cx="1311793" cy="548339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/>
          <a:lstStyle>
            <a:lvl1pPr>
              <a:defRPr sz="2400"/>
            </a:lvl1pPr>
          </a:lstStyle>
          <a:p>
            <a:r>
              <a:t>Mixin</a:t>
            </a:r>
          </a:p>
        </p:txBody>
      </p:sp>
      <p:sp>
        <p:nvSpPr>
          <p:cNvPr id="135" name="Shape 135"/>
          <p:cNvSpPr/>
          <p:nvPr/>
        </p:nvSpPr>
        <p:spPr>
          <a:xfrm>
            <a:off x="3043125" y="4979449"/>
            <a:ext cx="776916" cy="48245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7" tIns="35717" rIns="35717" bIns="35717" anchor="ctr"/>
          <a:lstStyle/>
          <a:p>
            <a:pPr>
              <a:defRPr sz="2400"/>
            </a:pPr>
            <a:endParaRPr/>
          </a:p>
        </p:txBody>
      </p:sp>
      <p:sp>
        <p:nvSpPr>
          <p:cNvPr id="136" name="Shape 136"/>
          <p:cNvSpPr/>
          <p:nvPr/>
        </p:nvSpPr>
        <p:spPr>
          <a:xfrm flipV="1">
            <a:off x="2786292" y="5717027"/>
            <a:ext cx="1031210" cy="16344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7" tIns="35717" rIns="35717" bIns="35717" anchor="ctr"/>
          <a:lstStyle/>
          <a:p>
            <a:pPr>
              <a:defRPr sz="2400"/>
            </a:pP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1815048" y="4001161"/>
            <a:ext cx="1" cy="49036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7" tIns="35717" rIns="35717" bIns="35717" anchor="ctr"/>
          <a:lstStyle/>
          <a:p>
            <a:pPr>
              <a:defRPr sz="2400"/>
            </a:pPr>
            <a:endParaRPr/>
          </a:p>
        </p:txBody>
      </p:sp>
      <p:sp>
        <p:nvSpPr>
          <p:cNvPr id="138" name="Shape 138"/>
          <p:cNvSpPr/>
          <p:nvPr/>
        </p:nvSpPr>
        <p:spPr>
          <a:xfrm flipH="1">
            <a:off x="2868751" y="4002433"/>
            <a:ext cx="864763" cy="490877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arrow"/>
            <a:tailEnd type="arrow"/>
          </a:ln>
        </p:spPr>
        <p:txBody>
          <a:bodyPr lIns="35717" tIns="35717" rIns="35717" bIns="35717" anchor="ctr"/>
          <a:lstStyle/>
          <a:p>
            <a:pPr>
              <a:defRPr sz="2400"/>
            </a:pP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6425452" y="4570462"/>
            <a:ext cx="1512676" cy="548339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/>
          <a:lstStyle>
            <a:lvl1pPr>
              <a:defRPr sz="2400"/>
            </a:lvl1pPr>
          </a:lstStyle>
          <a:p>
            <a:r>
              <a:t>HasMany</a:t>
            </a:r>
          </a:p>
        </p:txBody>
      </p:sp>
      <p:sp>
        <p:nvSpPr>
          <p:cNvPr id="140" name="Shape 140"/>
          <p:cNvSpPr/>
          <p:nvPr/>
        </p:nvSpPr>
        <p:spPr>
          <a:xfrm>
            <a:off x="6425452" y="5266978"/>
            <a:ext cx="1512676" cy="548339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/>
          <a:lstStyle>
            <a:lvl1pPr>
              <a:defRPr sz="2400"/>
            </a:lvl1pPr>
          </a:lstStyle>
          <a:p>
            <a:r>
              <a:t>HasOne</a:t>
            </a:r>
          </a:p>
        </p:txBody>
      </p:sp>
      <p:sp>
        <p:nvSpPr>
          <p:cNvPr id="141" name="Shape 141"/>
          <p:cNvSpPr/>
          <p:nvPr/>
        </p:nvSpPr>
        <p:spPr>
          <a:xfrm>
            <a:off x="6425452" y="5963494"/>
            <a:ext cx="1512676" cy="548339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/>
          <a:lstStyle>
            <a:lvl1pPr>
              <a:defRPr sz="2400"/>
            </a:lvl1pPr>
          </a:lstStyle>
          <a:p>
            <a:r>
              <a:t>BelongsTo</a:t>
            </a:r>
          </a:p>
        </p:txBody>
      </p:sp>
      <p:sp>
        <p:nvSpPr>
          <p:cNvPr id="142" name="Shape 142"/>
          <p:cNvSpPr/>
          <p:nvPr/>
        </p:nvSpPr>
        <p:spPr>
          <a:xfrm flipV="1">
            <a:off x="5263458" y="4873527"/>
            <a:ext cx="1110473" cy="53739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7" tIns="35717" rIns="35717" bIns="35717" anchor="ctr"/>
          <a:lstStyle/>
          <a:p>
            <a:pPr>
              <a:defRPr sz="2400"/>
            </a:pP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5259655" y="5560133"/>
            <a:ext cx="111419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7" tIns="35717" rIns="35717" bIns="35717" anchor="ctr"/>
          <a:lstStyle/>
          <a:p>
            <a:pPr>
              <a:defRPr sz="2400"/>
            </a:pP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5262542" y="5709759"/>
            <a:ext cx="1111303" cy="40401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7" tIns="35717" rIns="35717" bIns="35717" anchor="ctr"/>
          <a:lstStyle/>
          <a:p>
            <a:pPr>
              <a:defRPr sz="24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7406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Python – </a:t>
            </a:r>
            <a:r>
              <a:rPr lang="de-DE" dirty="0" err="1" smtClean="0"/>
              <a:t>SQLAlchemy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490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Organisationen</a:t>
            </a:r>
            <a:endParaRPr lang="de-DE" dirty="0"/>
          </a:p>
        </p:txBody>
      </p:sp>
      <p:pic>
        <p:nvPicPr>
          <p:cNvPr id="9" name="Bild 8" descr="dropbox-logos_dropbox-glyph-blu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12776"/>
            <a:ext cx="2448272" cy="2448272"/>
          </a:xfrm>
          <a:prstGeom prst="rect">
            <a:avLst/>
          </a:prstGeom>
        </p:spPr>
      </p:pic>
      <p:pic>
        <p:nvPicPr>
          <p:cNvPr id="10" name="Bild 9" descr="uber_logo_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556792"/>
            <a:ext cx="2010514" cy="2010514"/>
          </a:xfrm>
          <a:prstGeom prst="rect">
            <a:avLst/>
          </a:prstGeom>
        </p:spPr>
      </p:pic>
      <p:pic>
        <p:nvPicPr>
          <p:cNvPr id="11" name="Bild 10" descr="reddit-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149080"/>
            <a:ext cx="4752528" cy="1586156"/>
          </a:xfrm>
          <a:prstGeom prst="rect">
            <a:avLst/>
          </a:prstGeom>
        </p:spPr>
      </p:pic>
      <p:pic>
        <p:nvPicPr>
          <p:cNvPr id="12" name="Bild 11" descr="firefox_logo-wordmark-vert_RGB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2996952"/>
            <a:ext cx="2055901" cy="235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11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Philosophie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 algn="ctr">
              <a:buNone/>
            </a:pPr>
            <a:endParaRPr lang="de-DE" i="1" dirty="0" smtClean="0"/>
          </a:p>
          <a:p>
            <a:pPr marL="0" indent="0" algn="ctr">
              <a:buNone/>
            </a:pPr>
            <a:r>
              <a:rPr lang="de-DE" i="1" dirty="0" smtClean="0"/>
              <a:t>SQL </a:t>
            </a:r>
            <a:r>
              <a:rPr lang="de-DE" i="1" dirty="0"/>
              <a:t>databases </a:t>
            </a:r>
            <a:r>
              <a:rPr lang="de-DE" i="1" dirty="0" err="1"/>
              <a:t>behave</a:t>
            </a:r>
            <a:r>
              <a:rPr lang="de-DE" i="1" dirty="0"/>
              <a:t> </a:t>
            </a:r>
            <a:r>
              <a:rPr lang="de-DE" i="1" dirty="0" err="1"/>
              <a:t>less</a:t>
            </a:r>
            <a:r>
              <a:rPr lang="de-DE" i="1" dirty="0"/>
              <a:t> </a:t>
            </a:r>
            <a:r>
              <a:rPr lang="de-DE" i="1" dirty="0" err="1"/>
              <a:t>like</a:t>
            </a:r>
            <a:r>
              <a:rPr lang="de-DE" i="1" dirty="0"/>
              <a:t> </a:t>
            </a:r>
            <a:r>
              <a:rPr lang="de-DE" i="1" dirty="0" err="1"/>
              <a:t>object</a:t>
            </a:r>
            <a:r>
              <a:rPr lang="de-DE" i="1" dirty="0"/>
              <a:t> </a:t>
            </a:r>
            <a:r>
              <a:rPr lang="de-DE" i="1" dirty="0" err="1"/>
              <a:t>collections</a:t>
            </a:r>
            <a:r>
              <a:rPr lang="de-DE" i="1" dirty="0"/>
              <a:t> </a:t>
            </a:r>
            <a:r>
              <a:rPr lang="de-DE" i="1" dirty="0" err="1"/>
              <a:t>the</a:t>
            </a:r>
            <a:r>
              <a:rPr lang="de-DE" i="1" dirty="0"/>
              <a:t> </a:t>
            </a:r>
            <a:r>
              <a:rPr lang="de-DE" i="1" dirty="0" err="1"/>
              <a:t>more</a:t>
            </a:r>
            <a:r>
              <a:rPr lang="de-DE" i="1" dirty="0"/>
              <a:t> </a:t>
            </a:r>
            <a:r>
              <a:rPr lang="de-DE" i="1" dirty="0" err="1"/>
              <a:t>size</a:t>
            </a:r>
            <a:r>
              <a:rPr lang="de-DE" i="1" dirty="0"/>
              <a:t> </a:t>
            </a:r>
            <a:r>
              <a:rPr lang="de-DE" i="1" dirty="0" err="1"/>
              <a:t>and</a:t>
            </a:r>
            <a:r>
              <a:rPr lang="de-DE" i="1" dirty="0"/>
              <a:t> </a:t>
            </a:r>
            <a:r>
              <a:rPr lang="de-DE" i="1" dirty="0" err="1"/>
              <a:t>performance</a:t>
            </a:r>
            <a:r>
              <a:rPr lang="de-DE" i="1" dirty="0"/>
              <a:t> </a:t>
            </a:r>
            <a:r>
              <a:rPr lang="de-DE" i="1" dirty="0" err="1"/>
              <a:t>start</a:t>
            </a:r>
            <a:r>
              <a:rPr lang="de-DE" i="1" dirty="0"/>
              <a:t> </a:t>
            </a:r>
            <a:r>
              <a:rPr lang="de-DE" i="1" dirty="0" err="1"/>
              <a:t>to</a:t>
            </a:r>
            <a:r>
              <a:rPr lang="de-DE" i="1" dirty="0"/>
              <a:t> matter; </a:t>
            </a:r>
            <a:r>
              <a:rPr lang="de-DE" i="1" dirty="0" err="1"/>
              <a:t>object</a:t>
            </a:r>
            <a:r>
              <a:rPr lang="de-DE" i="1" dirty="0"/>
              <a:t> </a:t>
            </a:r>
            <a:r>
              <a:rPr lang="de-DE" i="1" dirty="0" err="1"/>
              <a:t>collections</a:t>
            </a:r>
            <a:r>
              <a:rPr lang="de-DE" i="1" dirty="0"/>
              <a:t> </a:t>
            </a:r>
            <a:r>
              <a:rPr lang="de-DE" i="1" dirty="0" err="1"/>
              <a:t>behave</a:t>
            </a:r>
            <a:r>
              <a:rPr lang="de-DE" i="1" dirty="0"/>
              <a:t> </a:t>
            </a:r>
            <a:r>
              <a:rPr lang="de-DE" i="1" dirty="0" err="1"/>
              <a:t>less</a:t>
            </a:r>
            <a:r>
              <a:rPr lang="de-DE" i="1" dirty="0"/>
              <a:t> </a:t>
            </a:r>
            <a:r>
              <a:rPr lang="de-DE" i="1" dirty="0" err="1"/>
              <a:t>like</a:t>
            </a:r>
            <a:r>
              <a:rPr lang="de-DE" i="1" dirty="0"/>
              <a:t> </a:t>
            </a:r>
            <a:r>
              <a:rPr lang="de-DE" i="1" dirty="0" err="1"/>
              <a:t>tables</a:t>
            </a:r>
            <a:r>
              <a:rPr lang="de-DE" i="1" dirty="0"/>
              <a:t> </a:t>
            </a:r>
            <a:r>
              <a:rPr lang="de-DE" i="1" dirty="0" err="1"/>
              <a:t>and</a:t>
            </a:r>
            <a:r>
              <a:rPr lang="de-DE" i="1" dirty="0"/>
              <a:t> </a:t>
            </a:r>
            <a:r>
              <a:rPr lang="de-DE" i="1" dirty="0" err="1"/>
              <a:t>rows</a:t>
            </a:r>
            <a:r>
              <a:rPr lang="de-DE" i="1" dirty="0"/>
              <a:t> </a:t>
            </a:r>
            <a:r>
              <a:rPr lang="de-DE" i="1" dirty="0" err="1"/>
              <a:t>the</a:t>
            </a:r>
            <a:r>
              <a:rPr lang="de-DE" i="1" dirty="0"/>
              <a:t> </a:t>
            </a:r>
            <a:r>
              <a:rPr lang="de-DE" i="1" dirty="0" err="1"/>
              <a:t>more</a:t>
            </a:r>
            <a:r>
              <a:rPr lang="de-DE" i="1" dirty="0"/>
              <a:t> </a:t>
            </a:r>
            <a:r>
              <a:rPr lang="de-DE" i="1" dirty="0" err="1"/>
              <a:t>abstraction</a:t>
            </a:r>
            <a:r>
              <a:rPr lang="de-DE" i="1" dirty="0"/>
              <a:t> </a:t>
            </a:r>
            <a:r>
              <a:rPr lang="de-DE" i="1" dirty="0" err="1"/>
              <a:t>starts</a:t>
            </a:r>
            <a:r>
              <a:rPr lang="de-DE" i="1" dirty="0"/>
              <a:t> </a:t>
            </a:r>
            <a:r>
              <a:rPr lang="de-DE" i="1" dirty="0" err="1"/>
              <a:t>to</a:t>
            </a:r>
            <a:r>
              <a:rPr lang="de-DE" i="1" dirty="0"/>
              <a:t> matter. </a:t>
            </a:r>
            <a:r>
              <a:rPr lang="de-DE" i="1" dirty="0" err="1"/>
              <a:t>SQLAlchemy</a:t>
            </a:r>
            <a:r>
              <a:rPr lang="de-DE" i="1" dirty="0"/>
              <a:t> </a:t>
            </a:r>
            <a:r>
              <a:rPr lang="de-DE" i="1" dirty="0" err="1"/>
              <a:t>aims</a:t>
            </a:r>
            <a:r>
              <a:rPr lang="de-DE" i="1" dirty="0"/>
              <a:t> </a:t>
            </a:r>
            <a:r>
              <a:rPr lang="de-DE" i="1" dirty="0" err="1"/>
              <a:t>to</a:t>
            </a:r>
            <a:r>
              <a:rPr lang="de-DE" i="1" dirty="0"/>
              <a:t> </a:t>
            </a:r>
            <a:r>
              <a:rPr lang="de-DE" i="1" dirty="0" err="1"/>
              <a:t>accommodate</a:t>
            </a:r>
            <a:r>
              <a:rPr lang="de-DE" i="1" dirty="0"/>
              <a:t> </a:t>
            </a:r>
            <a:r>
              <a:rPr lang="de-DE" i="1" dirty="0" err="1"/>
              <a:t>both</a:t>
            </a:r>
            <a:r>
              <a:rPr lang="de-DE" i="1" dirty="0"/>
              <a:t> </a:t>
            </a:r>
            <a:r>
              <a:rPr lang="de-DE" i="1" dirty="0" err="1"/>
              <a:t>of</a:t>
            </a:r>
            <a:r>
              <a:rPr lang="de-DE" i="1" dirty="0"/>
              <a:t> </a:t>
            </a:r>
            <a:r>
              <a:rPr lang="de-DE" i="1" dirty="0" err="1"/>
              <a:t>these</a:t>
            </a:r>
            <a:r>
              <a:rPr lang="de-DE" i="1" dirty="0"/>
              <a:t> </a:t>
            </a:r>
            <a:r>
              <a:rPr lang="de-DE" i="1" dirty="0" err="1"/>
              <a:t>principles</a:t>
            </a:r>
            <a:r>
              <a:rPr lang="de-DE" i="1" dirty="0" smtClean="0"/>
              <a:t>.</a:t>
            </a:r>
          </a:p>
          <a:p>
            <a:pPr marL="0" indent="0" algn="r">
              <a:buNone/>
            </a:pPr>
            <a:r>
              <a:rPr lang="de-DE" dirty="0" smtClean="0"/>
              <a:t> – </a:t>
            </a:r>
            <a:r>
              <a:rPr lang="de-DE" dirty="0" err="1" smtClean="0"/>
              <a:t>sqlalchemy.org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212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Datenbanken</a:t>
            </a:r>
            <a:endParaRPr lang="de-DE" dirty="0"/>
          </a:p>
        </p:txBody>
      </p:sp>
      <p:pic>
        <p:nvPicPr>
          <p:cNvPr id="6" name="Bild 5" descr="logo-mysql-170x1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844824"/>
            <a:ext cx="2159000" cy="1460500"/>
          </a:xfrm>
          <a:prstGeom prst="rect">
            <a:avLst/>
          </a:prstGeom>
        </p:spPr>
      </p:pic>
      <p:pic>
        <p:nvPicPr>
          <p:cNvPr id="7" name="Bild 6" descr="PostgreSQL_logo.3colors.120x12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196752"/>
            <a:ext cx="1440160" cy="1440160"/>
          </a:xfrm>
          <a:prstGeom prst="rect">
            <a:avLst/>
          </a:prstGeom>
        </p:spPr>
      </p:pic>
      <p:pic>
        <p:nvPicPr>
          <p:cNvPr id="8" name="Bild 7" descr="database_clr.bmp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2060848"/>
            <a:ext cx="2100610" cy="1030488"/>
          </a:xfrm>
          <a:prstGeom prst="rect">
            <a:avLst/>
          </a:prstGeom>
        </p:spPr>
      </p:pic>
      <p:pic>
        <p:nvPicPr>
          <p:cNvPr id="9" name="Bild 8" descr="sqlite370_banner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077072"/>
            <a:ext cx="2794000" cy="1282700"/>
          </a:xfrm>
          <a:prstGeom prst="rect">
            <a:avLst/>
          </a:prstGeom>
        </p:spPr>
      </p:pic>
      <p:pic>
        <p:nvPicPr>
          <p:cNvPr id="10" name="Bild 9" descr="Microsoft_SQL_Server_Logo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140968"/>
            <a:ext cx="2300740" cy="1867267"/>
          </a:xfrm>
          <a:prstGeom prst="rect">
            <a:avLst/>
          </a:prstGeom>
        </p:spPr>
      </p:pic>
      <p:pic>
        <p:nvPicPr>
          <p:cNvPr id="11" name="Bild 10" descr="firebird-logo-100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4437112"/>
            <a:ext cx="127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4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Komponenten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85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Abstraktionslayer</a:t>
            </a:r>
            <a:r>
              <a:rPr lang="de-DE" dirty="0" smtClean="0"/>
              <a:t> für SQL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>
                <a:sym typeface="Wingdings"/>
              </a:rPr>
              <a:t>					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 smtClean="0"/>
          </a:p>
          <a:p>
            <a:r>
              <a:rPr lang="de-DE" dirty="0" smtClean="0"/>
              <a:t>Abstraktion von Datentypen</a:t>
            </a:r>
            <a:endParaRPr lang="de-DE" dirty="0" smtClean="0">
              <a:sym typeface="Wingdings"/>
            </a:endParaRPr>
          </a:p>
        </p:txBody>
      </p:sp>
      <p:pic>
        <p:nvPicPr>
          <p:cNvPr id="4" name="Bild 3" descr="downloa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852936"/>
            <a:ext cx="4608512" cy="1054580"/>
          </a:xfrm>
          <a:prstGeom prst="rect">
            <a:avLst/>
          </a:prstGeom>
        </p:spPr>
      </p:pic>
      <p:pic>
        <p:nvPicPr>
          <p:cNvPr id="7" name="Bild 6" descr="downloa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2420888"/>
            <a:ext cx="2435398" cy="196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13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Hintergrund und Problemstellung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182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ORM</a:t>
            </a:r>
            <a:endParaRPr lang="de-DE" dirty="0"/>
          </a:p>
        </p:txBody>
      </p:sp>
      <p:pic>
        <p:nvPicPr>
          <p:cNvPr id="5" name="Bild 4" descr="downloa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980727"/>
            <a:ext cx="3384376" cy="3011985"/>
          </a:xfrm>
          <a:prstGeom prst="rect">
            <a:avLst/>
          </a:prstGeom>
        </p:spPr>
      </p:pic>
      <p:pic>
        <p:nvPicPr>
          <p:cNvPr id="6" name="Bild 5" descr="download (1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980728"/>
            <a:ext cx="4160297" cy="535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91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ORM – Datensatz anlegen</a:t>
            </a:r>
            <a:endParaRPr lang="de-DE" dirty="0"/>
          </a:p>
        </p:txBody>
      </p:sp>
      <p:pic>
        <p:nvPicPr>
          <p:cNvPr id="4" name="Bild 3" descr="downloa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700808"/>
            <a:ext cx="5334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54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Unit </a:t>
            </a:r>
            <a:r>
              <a:rPr lang="de-DE" dirty="0" err="1" smtClean="0"/>
              <a:t>of</a:t>
            </a:r>
            <a:r>
              <a:rPr lang="de-DE" dirty="0" smtClean="0"/>
              <a:t> Work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260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Java – </a:t>
            </a:r>
            <a:r>
              <a:rPr lang="de-DE" dirty="0" err="1" smtClean="0"/>
              <a:t>Hibernate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42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Hibernate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r>
              <a:rPr lang="de-DE" dirty="0" err="1" smtClean="0"/>
              <a:t>Hibernate</a:t>
            </a:r>
            <a:r>
              <a:rPr lang="de-DE" dirty="0" smtClean="0"/>
              <a:t> ist ein ORM-Framework von </a:t>
            </a:r>
            <a:r>
              <a:rPr lang="de-DE" dirty="0" err="1" smtClean="0"/>
              <a:t>JBoss</a:t>
            </a:r>
            <a:endParaRPr lang="de-DE" dirty="0" smtClean="0"/>
          </a:p>
          <a:p>
            <a:r>
              <a:rPr lang="de-DE" dirty="0" smtClean="0"/>
              <a:t>Gewöhnliche Java Objekte in eine relationale Datenbank zu speichern</a:t>
            </a:r>
          </a:p>
          <a:p>
            <a:r>
              <a:rPr lang="de-DE" dirty="0" smtClean="0"/>
              <a:t>Aus bestehenden Datensätze Java Objekte erzeugen</a:t>
            </a:r>
          </a:p>
          <a:p>
            <a:r>
              <a:rPr lang="de-DE" dirty="0" smtClean="0"/>
              <a:t> SQL-Statements werden von </a:t>
            </a:r>
            <a:r>
              <a:rPr lang="de-DE" dirty="0" err="1" smtClean="0"/>
              <a:t>Hibernate</a:t>
            </a:r>
            <a:r>
              <a:rPr lang="de-DE" dirty="0" smtClean="0"/>
              <a:t> in einen SQL-Dialekt generiert, je nach verwendeter Datenbank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873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Kompatible Datenbanken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Apache Derby</a:t>
            </a:r>
          </a:p>
          <a:p>
            <a:r>
              <a:rPr lang="de-DE" dirty="0" smtClean="0"/>
              <a:t> DB2</a:t>
            </a:r>
          </a:p>
          <a:p>
            <a:r>
              <a:rPr lang="de-DE" dirty="0" err="1" smtClean="0"/>
              <a:t>MySQL</a:t>
            </a:r>
            <a:endParaRPr lang="de-DE" dirty="0" smtClean="0"/>
          </a:p>
          <a:p>
            <a:r>
              <a:rPr lang="de-DE" dirty="0" smtClean="0"/>
              <a:t>Oracle</a:t>
            </a:r>
          </a:p>
          <a:p>
            <a:r>
              <a:rPr lang="de-DE" dirty="0" smtClean="0"/>
              <a:t>FrontBase</a:t>
            </a:r>
          </a:p>
          <a:p>
            <a:r>
              <a:rPr lang="de-DE" dirty="0" smtClean="0"/>
              <a:t>…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690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Java Klasse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251520" y="980728"/>
            <a:ext cx="4708212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i="1" dirty="0" smtClean="0">
                <a:solidFill>
                  <a:srgbClr val="FF0000"/>
                </a:solidFill>
                <a:hlinkClick r:id="rId2" action="ppaction://hlinksldjump"/>
              </a:rPr>
              <a:t>@</a:t>
            </a:r>
            <a:r>
              <a:rPr lang="de-DE" sz="1400" b="1" i="1" dirty="0" err="1" smtClean="0">
                <a:solidFill>
                  <a:srgbClr val="FF0000"/>
                </a:solidFill>
                <a:hlinkClick r:id="rId2" action="ppaction://hlinksldjump"/>
              </a:rPr>
              <a:t>Entity</a:t>
            </a:r>
            <a:endParaRPr lang="de-DE" sz="1400" b="1" i="1" dirty="0" smtClean="0">
              <a:solidFill>
                <a:srgbClr val="FF0000"/>
              </a:solidFill>
            </a:endParaRPr>
          </a:p>
          <a:p>
            <a:r>
              <a:rPr lang="de-DE" sz="1400" b="1" dirty="0" err="1" smtClean="0"/>
              <a:t>public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class</a:t>
            </a:r>
            <a:r>
              <a:rPr lang="de-DE" sz="1400" b="1" dirty="0" smtClean="0"/>
              <a:t> Student{</a:t>
            </a:r>
          </a:p>
          <a:p>
            <a:endParaRPr lang="de-DE" sz="1400" dirty="0" smtClean="0"/>
          </a:p>
          <a:p>
            <a:pPr lvl="1"/>
            <a:r>
              <a:rPr lang="de-DE" sz="1400" b="1" i="1" dirty="0" smtClean="0">
                <a:solidFill>
                  <a:srgbClr val="FF0000"/>
                </a:solidFill>
                <a:hlinkClick r:id="rId3" action="ppaction://hlinksldjump"/>
              </a:rPr>
              <a:t>@</a:t>
            </a:r>
            <a:r>
              <a:rPr lang="de-DE" sz="1400" b="1" i="1" dirty="0" err="1" smtClean="0">
                <a:solidFill>
                  <a:srgbClr val="FF0000"/>
                </a:solidFill>
                <a:hlinkClick r:id="rId3" action="ppaction://hlinksldjump"/>
              </a:rPr>
              <a:t>Id</a:t>
            </a:r>
            <a:endParaRPr lang="de-DE" sz="1400" b="1" i="1" dirty="0" smtClean="0">
              <a:solidFill>
                <a:srgbClr val="FF0000"/>
              </a:solidFill>
            </a:endParaRPr>
          </a:p>
          <a:p>
            <a:pPr lvl="1"/>
            <a:r>
              <a:rPr lang="de-DE" sz="1400" b="1" dirty="0" smtClean="0"/>
              <a:t>private </a:t>
            </a:r>
            <a:r>
              <a:rPr lang="de-DE" sz="1400" b="1" dirty="0" err="1" smtClean="0"/>
              <a:t>int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matrikelnummer</a:t>
            </a:r>
            <a:r>
              <a:rPr lang="de-DE" sz="1400" b="1" dirty="0" smtClean="0"/>
              <a:t>;</a:t>
            </a:r>
          </a:p>
          <a:p>
            <a:pPr lvl="1"/>
            <a:r>
              <a:rPr lang="de-DE" sz="1400" b="1" dirty="0" smtClean="0"/>
              <a:t>private String </a:t>
            </a:r>
            <a:r>
              <a:rPr lang="de-DE" sz="1400" b="1" dirty="0" err="1" smtClean="0"/>
              <a:t>name</a:t>
            </a:r>
            <a:r>
              <a:rPr lang="de-DE" sz="1400" b="1" dirty="0" smtClean="0"/>
              <a:t>;</a:t>
            </a:r>
          </a:p>
          <a:p>
            <a:pPr lvl="1"/>
            <a:r>
              <a:rPr lang="de-DE" sz="1400" b="1" dirty="0" smtClean="0"/>
              <a:t>private String </a:t>
            </a:r>
            <a:r>
              <a:rPr lang="de-DE" sz="1400" b="1" dirty="0" err="1" smtClean="0"/>
              <a:t>vorname</a:t>
            </a:r>
            <a:r>
              <a:rPr lang="de-DE" sz="1400" b="1" dirty="0" smtClean="0"/>
              <a:t>;</a:t>
            </a:r>
          </a:p>
          <a:p>
            <a:pPr lvl="1"/>
            <a:r>
              <a:rPr lang="de-DE" sz="1400" b="1" dirty="0" smtClean="0"/>
              <a:t>private String email;</a:t>
            </a:r>
          </a:p>
          <a:p>
            <a:pPr lvl="1"/>
            <a:r>
              <a:rPr lang="de-DE" sz="1400" b="1" dirty="0" smtClean="0"/>
              <a:t>private String </a:t>
            </a:r>
            <a:r>
              <a:rPr lang="de-DE" sz="1400" b="1" dirty="0" err="1" smtClean="0"/>
              <a:t>studiengang</a:t>
            </a:r>
            <a:r>
              <a:rPr lang="de-DE" sz="1400" b="1" dirty="0" smtClean="0"/>
              <a:t>;</a:t>
            </a:r>
          </a:p>
          <a:p>
            <a:pPr lvl="1"/>
            <a:endParaRPr lang="de-DE" sz="1400" dirty="0" smtClean="0"/>
          </a:p>
          <a:p>
            <a:pPr lvl="1"/>
            <a:r>
              <a:rPr lang="de-DE" sz="1400" b="1" dirty="0" err="1" smtClean="0"/>
              <a:t>public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int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getMatrikelnummer</a:t>
            </a:r>
            <a:r>
              <a:rPr lang="de-DE" sz="1400" b="1" dirty="0" smtClean="0"/>
              <a:t>() {</a:t>
            </a:r>
          </a:p>
          <a:p>
            <a:pPr lvl="2"/>
            <a:r>
              <a:rPr lang="de-DE" sz="1400" b="1" dirty="0" err="1" smtClean="0"/>
              <a:t>return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matrikelnummer</a:t>
            </a:r>
            <a:r>
              <a:rPr lang="de-DE" sz="1400" b="1" dirty="0" smtClean="0"/>
              <a:t>;</a:t>
            </a:r>
          </a:p>
          <a:p>
            <a:pPr lvl="1"/>
            <a:r>
              <a:rPr lang="de-DE" sz="1400" dirty="0" smtClean="0"/>
              <a:t>}</a:t>
            </a:r>
          </a:p>
          <a:p>
            <a:pPr lvl="1"/>
            <a:endParaRPr lang="de-DE" sz="1400" dirty="0" smtClean="0"/>
          </a:p>
          <a:p>
            <a:pPr lvl="1"/>
            <a:r>
              <a:rPr lang="de-DE" sz="1400" b="1" dirty="0" err="1" smtClean="0"/>
              <a:t>public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void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setMatrikelnummer</a:t>
            </a:r>
            <a:r>
              <a:rPr lang="de-DE" sz="1400" b="1" dirty="0" smtClean="0"/>
              <a:t>(</a:t>
            </a:r>
            <a:r>
              <a:rPr lang="de-DE" sz="1400" b="1" dirty="0" err="1" smtClean="0"/>
              <a:t>int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matrikelnummer</a:t>
            </a:r>
            <a:r>
              <a:rPr lang="de-DE" sz="1400" b="1" dirty="0" smtClean="0"/>
              <a:t>) {</a:t>
            </a:r>
          </a:p>
          <a:p>
            <a:pPr lvl="2"/>
            <a:r>
              <a:rPr lang="de-DE" sz="1400" b="1" dirty="0" err="1" smtClean="0"/>
              <a:t>this.matrikelnummer</a:t>
            </a:r>
            <a:r>
              <a:rPr lang="de-DE" sz="1400" b="1" dirty="0" smtClean="0"/>
              <a:t> = </a:t>
            </a:r>
            <a:r>
              <a:rPr lang="de-DE" sz="1400" b="1" dirty="0" err="1" smtClean="0"/>
              <a:t>matrikelnummer</a:t>
            </a:r>
            <a:r>
              <a:rPr lang="de-DE" sz="1400" b="1" dirty="0" smtClean="0"/>
              <a:t>;</a:t>
            </a:r>
          </a:p>
          <a:p>
            <a:pPr lvl="1"/>
            <a:r>
              <a:rPr lang="de-DE" sz="1400" dirty="0" smtClean="0"/>
              <a:t>}</a:t>
            </a:r>
          </a:p>
          <a:p>
            <a:pPr lvl="1"/>
            <a:endParaRPr lang="de-DE" sz="1400" dirty="0" smtClean="0"/>
          </a:p>
          <a:p>
            <a:pPr lvl="1"/>
            <a:r>
              <a:rPr lang="de-DE" sz="1400" b="1" dirty="0" err="1" smtClean="0"/>
              <a:t>public</a:t>
            </a:r>
            <a:r>
              <a:rPr lang="de-DE" sz="1400" b="1" dirty="0" smtClean="0"/>
              <a:t> String </a:t>
            </a:r>
            <a:r>
              <a:rPr lang="de-DE" sz="1400" b="1" dirty="0" err="1" smtClean="0"/>
              <a:t>getName</a:t>
            </a:r>
            <a:r>
              <a:rPr lang="de-DE" sz="1400" b="1" dirty="0" smtClean="0"/>
              <a:t>() {</a:t>
            </a:r>
          </a:p>
          <a:p>
            <a:pPr lvl="2"/>
            <a:r>
              <a:rPr lang="de-DE" sz="1400" b="1" dirty="0" err="1" smtClean="0"/>
              <a:t>return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name</a:t>
            </a:r>
            <a:r>
              <a:rPr lang="de-DE" sz="1400" b="1" dirty="0" smtClean="0"/>
              <a:t>;</a:t>
            </a:r>
          </a:p>
          <a:p>
            <a:pPr lvl="1"/>
            <a:r>
              <a:rPr lang="de-DE" sz="1400" dirty="0" smtClean="0"/>
              <a:t>}</a:t>
            </a:r>
          </a:p>
          <a:p>
            <a:pPr lvl="1"/>
            <a:endParaRPr lang="de-DE" sz="1400" dirty="0" smtClean="0"/>
          </a:p>
          <a:p>
            <a:pPr lvl="1"/>
            <a:r>
              <a:rPr lang="de-DE" sz="1400" b="1" dirty="0" err="1" smtClean="0"/>
              <a:t>public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void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setName</a:t>
            </a:r>
            <a:r>
              <a:rPr lang="de-DE" sz="1400" b="1" dirty="0" smtClean="0"/>
              <a:t>(String </a:t>
            </a:r>
            <a:r>
              <a:rPr lang="de-DE" sz="1400" b="1" dirty="0" err="1" smtClean="0"/>
              <a:t>name</a:t>
            </a:r>
            <a:r>
              <a:rPr lang="de-DE" sz="1400" b="1" dirty="0" smtClean="0"/>
              <a:t>) {</a:t>
            </a:r>
          </a:p>
          <a:p>
            <a:pPr lvl="2"/>
            <a:r>
              <a:rPr lang="de-DE" sz="1400" b="1" dirty="0" smtClean="0"/>
              <a:t>this.name = </a:t>
            </a:r>
            <a:r>
              <a:rPr lang="de-DE" sz="1400" b="1" dirty="0" err="1" smtClean="0"/>
              <a:t>name</a:t>
            </a:r>
            <a:r>
              <a:rPr lang="de-DE" sz="1400" b="1" dirty="0" smtClean="0"/>
              <a:t>;</a:t>
            </a:r>
          </a:p>
          <a:p>
            <a:pPr lvl="1"/>
            <a:r>
              <a:rPr lang="de-DE" sz="1400" dirty="0" smtClean="0"/>
              <a:t>}</a:t>
            </a:r>
          </a:p>
          <a:p>
            <a:endParaRPr lang="de-DE" sz="1400" dirty="0" smtClean="0"/>
          </a:p>
        </p:txBody>
      </p:sp>
      <p:sp>
        <p:nvSpPr>
          <p:cNvPr id="7" name="Textfeld 6"/>
          <p:cNvSpPr txBox="1"/>
          <p:nvPr/>
        </p:nvSpPr>
        <p:spPr>
          <a:xfrm>
            <a:off x="4803388" y="1196752"/>
            <a:ext cx="4340612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de-DE" sz="1400" b="1" dirty="0" err="1" smtClean="0"/>
              <a:t>public</a:t>
            </a:r>
            <a:r>
              <a:rPr lang="de-DE" sz="1400" b="1" dirty="0" smtClean="0"/>
              <a:t> String </a:t>
            </a:r>
            <a:r>
              <a:rPr lang="de-DE" sz="1400" b="1" dirty="0" err="1" smtClean="0"/>
              <a:t>getVorname</a:t>
            </a:r>
            <a:r>
              <a:rPr lang="de-DE" sz="1400" b="1" dirty="0" smtClean="0"/>
              <a:t>() {</a:t>
            </a:r>
          </a:p>
          <a:p>
            <a:pPr lvl="1"/>
            <a:r>
              <a:rPr lang="de-DE" sz="1400" b="1" dirty="0" smtClean="0"/>
              <a:t>	</a:t>
            </a:r>
            <a:r>
              <a:rPr lang="de-DE" sz="1400" b="1" dirty="0" err="1" smtClean="0"/>
              <a:t>return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vorname</a:t>
            </a:r>
            <a:r>
              <a:rPr lang="de-DE" sz="1400" b="1" dirty="0" smtClean="0"/>
              <a:t>;</a:t>
            </a:r>
          </a:p>
          <a:p>
            <a:pPr lvl="1"/>
            <a:r>
              <a:rPr lang="de-DE" sz="1400" dirty="0" smtClean="0"/>
              <a:t>}</a:t>
            </a:r>
          </a:p>
          <a:p>
            <a:pPr lvl="1"/>
            <a:endParaRPr lang="de-DE" sz="1400" dirty="0" smtClean="0"/>
          </a:p>
          <a:p>
            <a:pPr lvl="1"/>
            <a:r>
              <a:rPr lang="de-DE" sz="1400" dirty="0" smtClean="0"/>
              <a:t>…</a:t>
            </a:r>
          </a:p>
          <a:p>
            <a:pPr lvl="1"/>
            <a:endParaRPr lang="de-DE" sz="1400" dirty="0" smtClean="0"/>
          </a:p>
          <a:p>
            <a:pPr lvl="1"/>
            <a:r>
              <a:rPr lang="de-DE" sz="1400" b="1" dirty="0" err="1" smtClean="0">
                <a:solidFill>
                  <a:srgbClr val="0070C0"/>
                </a:solidFill>
              </a:rPr>
              <a:t>public</a:t>
            </a:r>
            <a:r>
              <a:rPr lang="de-DE" sz="1400" b="1" dirty="0" smtClean="0">
                <a:solidFill>
                  <a:srgbClr val="0070C0"/>
                </a:solidFill>
              </a:rPr>
              <a:t> Student() {};</a:t>
            </a:r>
          </a:p>
          <a:p>
            <a:pPr lvl="1"/>
            <a:endParaRPr lang="de-DE" sz="1400" dirty="0" smtClean="0"/>
          </a:p>
          <a:p>
            <a:pPr lvl="1"/>
            <a:r>
              <a:rPr lang="de-DE" sz="1400" b="1" dirty="0" err="1" smtClean="0"/>
              <a:t>public</a:t>
            </a:r>
            <a:r>
              <a:rPr lang="de-DE" sz="1400" b="1" dirty="0" smtClean="0"/>
              <a:t> Student(</a:t>
            </a:r>
            <a:r>
              <a:rPr lang="de-DE" sz="1400" b="1" dirty="0" err="1" smtClean="0"/>
              <a:t>int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matrikelnummer</a:t>
            </a:r>
            <a:r>
              <a:rPr lang="de-DE" sz="1400" b="1" dirty="0" smtClean="0"/>
              <a:t>, String </a:t>
            </a:r>
            <a:r>
              <a:rPr lang="de-DE" sz="1400" b="1" dirty="0" err="1" smtClean="0"/>
              <a:t>name</a:t>
            </a:r>
            <a:r>
              <a:rPr lang="de-DE" sz="1400" b="1" dirty="0" smtClean="0"/>
              <a:t>, </a:t>
            </a:r>
          </a:p>
          <a:p>
            <a:pPr lvl="1"/>
            <a:r>
              <a:rPr lang="de-DE" sz="1400" b="1" dirty="0" smtClean="0"/>
              <a:t>String </a:t>
            </a:r>
            <a:r>
              <a:rPr lang="de-DE" sz="1400" b="1" dirty="0" err="1" smtClean="0"/>
              <a:t>vorname</a:t>
            </a:r>
            <a:r>
              <a:rPr lang="de-DE" sz="1400" b="1" dirty="0" smtClean="0"/>
              <a:t>, String email, String </a:t>
            </a:r>
            <a:r>
              <a:rPr lang="de-DE" sz="1400" b="1" dirty="0" err="1" smtClean="0"/>
              <a:t>studiengang</a:t>
            </a:r>
            <a:r>
              <a:rPr lang="de-DE" sz="1400" b="1" dirty="0" smtClean="0"/>
              <a:t>){</a:t>
            </a:r>
          </a:p>
          <a:p>
            <a:pPr lvl="1"/>
            <a:r>
              <a:rPr lang="de-DE" sz="1400" b="1" dirty="0" smtClean="0"/>
              <a:t>	</a:t>
            </a:r>
            <a:r>
              <a:rPr lang="de-DE" sz="1400" b="1" dirty="0" err="1" smtClean="0"/>
              <a:t>this.matrikelnummer</a:t>
            </a:r>
            <a:r>
              <a:rPr lang="de-DE" sz="1400" b="1" dirty="0" smtClean="0"/>
              <a:t> = </a:t>
            </a:r>
            <a:r>
              <a:rPr lang="de-DE" sz="1400" b="1" dirty="0" err="1" smtClean="0"/>
              <a:t>matrikelnummer</a:t>
            </a:r>
            <a:r>
              <a:rPr lang="de-DE" sz="1400" b="1" dirty="0" smtClean="0"/>
              <a:t>;</a:t>
            </a:r>
          </a:p>
          <a:p>
            <a:pPr lvl="2"/>
            <a:r>
              <a:rPr lang="de-DE" sz="1400" b="1" dirty="0" smtClean="0"/>
              <a:t>this.name = </a:t>
            </a:r>
            <a:r>
              <a:rPr lang="de-DE" sz="1400" b="1" dirty="0" err="1" smtClean="0"/>
              <a:t>name</a:t>
            </a:r>
            <a:r>
              <a:rPr lang="de-DE" sz="1400" b="1" dirty="0" smtClean="0"/>
              <a:t>;</a:t>
            </a:r>
          </a:p>
          <a:p>
            <a:pPr lvl="2"/>
            <a:r>
              <a:rPr lang="de-DE" sz="1400" b="1" dirty="0" err="1" smtClean="0"/>
              <a:t>this.vorname</a:t>
            </a:r>
            <a:r>
              <a:rPr lang="de-DE" sz="1400" b="1" dirty="0" smtClean="0"/>
              <a:t> = </a:t>
            </a:r>
            <a:r>
              <a:rPr lang="de-DE" sz="1400" b="1" dirty="0" err="1" smtClean="0"/>
              <a:t>vorname</a:t>
            </a:r>
            <a:r>
              <a:rPr lang="de-DE" sz="1400" b="1" dirty="0" smtClean="0"/>
              <a:t>;</a:t>
            </a:r>
          </a:p>
          <a:p>
            <a:pPr lvl="2"/>
            <a:r>
              <a:rPr lang="de-DE" sz="1400" b="1" dirty="0" err="1" smtClean="0"/>
              <a:t>this.email</a:t>
            </a:r>
            <a:r>
              <a:rPr lang="de-DE" sz="1400" b="1" dirty="0" smtClean="0"/>
              <a:t> = email;</a:t>
            </a:r>
          </a:p>
          <a:p>
            <a:pPr lvl="2"/>
            <a:r>
              <a:rPr lang="de-DE" sz="1400" b="1" dirty="0" err="1" smtClean="0"/>
              <a:t>this.studiengang</a:t>
            </a:r>
            <a:r>
              <a:rPr lang="de-DE" sz="1400" b="1" dirty="0" smtClean="0"/>
              <a:t> = </a:t>
            </a:r>
            <a:r>
              <a:rPr lang="de-DE" sz="1400" b="1" dirty="0" err="1" smtClean="0"/>
              <a:t>studiengang</a:t>
            </a:r>
            <a:r>
              <a:rPr lang="de-DE" sz="1400" b="1" dirty="0" smtClean="0"/>
              <a:t>;</a:t>
            </a:r>
          </a:p>
          <a:p>
            <a:pPr lvl="1"/>
            <a:r>
              <a:rPr lang="de-DE" sz="1400" dirty="0" smtClean="0"/>
              <a:t>}</a:t>
            </a:r>
          </a:p>
          <a:p>
            <a:endParaRPr lang="de-DE" sz="1400" dirty="0" smtClean="0"/>
          </a:p>
          <a:p>
            <a:r>
              <a:rPr lang="de-DE" sz="1400" dirty="0" smtClean="0"/>
              <a:t>}</a:t>
            </a:r>
            <a:endParaRPr lang="de-DE" sz="1400" dirty="0" smtClean="0">
              <a:solidFill>
                <a:srgbClr val="555555"/>
              </a:solidFill>
              <a:ea typeface="Tahoma" pitchFamily="34" charset="0"/>
              <a:cs typeface="Tahoma" pitchFamily="34" charset="0"/>
            </a:endParaRPr>
          </a:p>
          <a:p>
            <a:endParaRPr lang="de-DE" sz="1400" dirty="0" smtClean="0">
              <a:solidFill>
                <a:srgbClr val="555555"/>
              </a:solidFill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25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i="1" dirty="0" smtClean="0"/>
              <a:t>@</a:t>
            </a:r>
            <a:r>
              <a:rPr lang="de-DE" i="1" dirty="0" err="1" smtClean="0"/>
              <a:t>Entity</a:t>
            </a:r>
            <a:endParaRPr lang="de-DE" i="1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4"/>
          </p:nvPr>
        </p:nvSpPr>
        <p:spPr>
          <a:xfrm>
            <a:off x="285750" y="1016732"/>
            <a:ext cx="8572500" cy="5004556"/>
          </a:xfrm>
        </p:spPr>
        <p:txBody>
          <a:bodyPr/>
          <a:lstStyle/>
          <a:p>
            <a:endParaRPr lang="de-DE" dirty="0" smtClean="0"/>
          </a:p>
          <a:p>
            <a:r>
              <a:rPr lang="de-DE" dirty="0" smtClean="0"/>
              <a:t>Die </a:t>
            </a:r>
            <a:r>
              <a:rPr lang="de-DE" i="1" dirty="0" smtClean="0"/>
              <a:t>@</a:t>
            </a:r>
            <a:r>
              <a:rPr lang="de-DE" i="1" dirty="0" err="1" smtClean="0"/>
              <a:t>Entity</a:t>
            </a:r>
            <a:r>
              <a:rPr lang="de-DE" i="1" dirty="0" smtClean="0"/>
              <a:t> </a:t>
            </a:r>
            <a:r>
              <a:rPr lang="de-DE" dirty="0" smtClean="0"/>
              <a:t>Annotation wird verwendet um die Klasse als Entität zu kenzeichnen. </a:t>
            </a:r>
            <a:endParaRPr lang="de-DE" dirty="0"/>
          </a:p>
        </p:txBody>
      </p:sp>
      <p:sp>
        <p:nvSpPr>
          <p:cNvPr id="6" name="Pfeil nach links 5">
            <a:hlinkClick r:id="rId2" action="ppaction://hlinksldjump"/>
          </p:cNvPr>
          <p:cNvSpPr/>
          <p:nvPr/>
        </p:nvSpPr>
        <p:spPr>
          <a:xfrm>
            <a:off x="8100392" y="6165304"/>
            <a:ext cx="360040" cy="216024"/>
          </a:xfrm>
          <a:prstGeom prst="leftArrow">
            <a:avLst>
              <a:gd name="adj1" fmla="val 50000"/>
              <a:gd name="adj2" fmla="val 79395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lang="de-DE" dirty="0" smtClean="0">
              <a:solidFill>
                <a:schemeClr val="tx2"/>
              </a:solidFill>
            </a:endParaRPr>
          </a:p>
        </p:txBody>
      </p:sp>
      <p:sp>
        <p:nvSpPr>
          <p:cNvPr id="7" name="Pfeil nach links 6">
            <a:hlinkClick r:id="rId3" action="ppaction://hlinksldjump"/>
          </p:cNvPr>
          <p:cNvSpPr/>
          <p:nvPr/>
        </p:nvSpPr>
        <p:spPr>
          <a:xfrm rot="10800000">
            <a:off x="8532440" y="6165304"/>
            <a:ext cx="360040" cy="216024"/>
          </a:xfrm>
          <a:prstGeom prst="leftArrow">
            <a:avLst>
              <a:gd name="adj1" fmla="val 50000"/>
              <a:gd name="adj2" fmla="val 79395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lang="de-DE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7053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i="1" dirty="0" smtClean="0"/>
              <a:t>@</a:t>
            </a:r>
            <a:r>
              <a:rPr lang="de-DE" i="1" dirty="0" err="1" smtClean="0"/>
              <a:t>Id</a:t>
            </a:r>
            <a:endParaRPr lang="de-DE" i="1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4"/>
          </p:nvPr>
        </p:nvSpPr>
        <p:spPr>
          <a:xfrm>
            <a:off x="285750" y="1016732"/>
            <a:ext cx="8572500" cy="5148572"/>
          </a:xfrm>
        </p:spPr>
        <p:txBody>
          <a:bodyPr>
            <a:normAutofit/>
          </a:bodyPr>
          <a:lstStyle/>
          <a:p>
            <a:endParaRPr lang="de-DE" dirty="0" smtClean="0"/>
          </a:p>
          <a:p>
            <a:r>
              <a:rPr lang="de-DE" dirty="0" smtClean="0"/>
              <a:t>Die Annotation </a:t>
            </a:r>
            <a:r>
              <a:rPr lang="de-DE" i="1" dirty="0" smtClean="0"/>
              <a:t>@</a:t>
            </a:r>
            <a:r>
              <a:rPr lang="de-DE" i="1" dirty="0" err="1" smtClean="0"/>
              <a:t>Id</a:t>
            </a:r>
            <a:r>
              <a:rPr lang="de-DE" i="1" dirty="0" smtClean="0"/>
              <a:t> </a:t>
            </a:r>
            <a:r>
              <a:rPr lang="de-DE" dirty="0" smtClean="0"/>
              <a:t>wird verwendet, um den Primärschlüssel der Entität zu kennzeichnen</a:t>
            </a:r>
          </a:p>
          <a:p>
            <a:r>
              <a:rPr lang="de-DE" dirty="0" smtClean="0"/>
              <a:t>Die Annotation </a:t>
            </a:r>
            <a:r>
              <a:rPr lang="de-DE" i="1" dirty="0" smtClean="0"/>
              <a:t>@</a:t>
            </a:r>
            <a:r>
              <a:rPr lang="de-DE" i="1" dirty="0" err="1" smtClean="0"/>
              <a:t>Id</a:t>
            </a:r>
            <a:r>
              <a:rPr lang="de-DE" i="1" dirty="0" smtClean="0"/>
              <a:t> </a:t>
            </a:r>
            <a:r>
              <a:rPr lang="de-DE" dirty="0" smtClean="0"/>
              <a:t>kann entweder über dem Attribut das als Primärschlüssel verwendet wird stehen, oder über dessen Getter-Methode</a:t>
            </a:r>
            <a:endParaRPr lang="de-DE" dirty="0"/>
          </a:p>
        </p:txBody>
      </p:sp>
      <p:sp>
        <p:nvSpPr>
          <p:cNvPr id="6" name="Pfeil nach links 5">
            <a:hlinkClick r:id="rId2" action="ppaction://hlinksldjump"/>
          </p:cNvPr>
          <p:cNvSpPr/>
          <p:nvPr/>
        </p:nvSpPr>
        <p:spPr>
          <a:xfrm>
            <a:off x="8100392" y="6165304"/>
            <a:ext cx="360040" cy="216024"/>
          </a:xfrm>
          <a:prstGeom prst="leftArrow">
            <a:avLst>
              <a:gd name="adj1" fmla="val 50000"/>
              <a:gd name="adj2" fmla="val 79395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lang="de-DE" dirty="0" smtClean="0">
              <a:solidFill>
                <a:schemeClr val="tx2"/>
              </a:solidFill>
            </a:endParaRPr>
          </a:p>
        </p:txBody>
      </p:sp>
      <p:sp>
        <p:nvSpPr>
          <p:cNvPr id="7" name="Pfeil nach links 6">
            <a:hlinkClick r:id="rId3" action="ppaction://hlinksldjump"/>
          </p:cNvPr>
          <p:cNvSpPr/>
          <p:nvPr/>
        </p:nvSpPr>
        <p:spPr>
          <a:xfrm rot="10800000">
            <a:off x="8532440" y="6165304"/>
            <a:ext cx="360040" cy="216024"/>
          </a:xfrm>
          <a:prstGeom prst="leftArrow">
            <a:avLst>
              <a:gd name="adj1" fmla="val 50000"/>
              <a:gd name="adj2" fmla="val 79395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lang="de-DE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77309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DAO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51520" y="1196752"/>
            <a:ext cx="4323620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 smtClean="0"/>
              <a:t>public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class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StudentDAO</a:t>
            </a:r>
            <a:r>
              <a:rPr lang="de-DE" sz="1400" b="1" dirty="0" smtClean="0"/>
              <a:t> {</a:t>
            </a:r>
          </a:p>
          <a:p>
            <a:endParaRPr lang="de-DE" sz="1400" b="1" dirty="0" smtClean="0"/>
          </a:p>
          <a:p>
            <a:pPr lvl="1"/>
            <a:r>
              <a:rPr lang="de-DE" sz="1400" b="1" dirty="0" smtClean="0"/>
              <a:t>private Session </a:t>
            </a:r>
            <a:r>
              <a:rPr lang="de-DE" sz="1400" b="1" dirty="0" err="1" smtClean="0"/>
              <a:t>session</a:t>
            </a:r>
            <a:r>
              <a:rPr lang="de-DE" sz="1400" b="1" dirty="0" smtClean="0"/>
              <a:t>;</a:t>
            </a:r>
          </a:p>
          <a:p>
            <a:pPr lvl="1"/>
            <a:r>
              <a:rPr lang="de-DE" sz="1400" b="1" dirty="0" smtClean="0"/>
              <a:t>private Transaction </a:t>
            </a:r>
            <a:r>
              <a:rPr lang="de-DE" sz="1400" b="1" dirty="0" err="1" smtClean="0"/>
              <a:t>transaction</a:t>
            </a:r>
            <a:r>
              <a:rPr lang="de-DE" sz="1400" b="1" dirty="0" smtClean="0"/>
              <a:t>;</a:t>
            </a:r>
          </a:p>
          <a:p>
            <a:pPr lvl="1"/>
            <a:endParaRPr lang="de-DE" sz="1400" b="1" dirty="0" smtClean="0"/>
          </a:p>
          <a:p>
            <a:pPr lvl="1"/>
            <a:r>
              <a:rPr lang="de-DE" sz="1400" b="1" dirty="0" err="1" smtClean="0"/>
              <a:t>public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StudentDAO</a:t>
            </a:r>
            <a:r>
              <a:rPr lang="de-DE" sz="1400" b="1" dirty="0" smtClean="0"/>
              <a:t>() {} </a:t>
            </a:r>
          </a:p>
          <a:p>
            <a:pPr lvl="1"/>
            <a:endParaRPr lang="de-DE" sz="1400" b="1" dirty="0" smtClean="0"/>
          </a:p>
          <a:p>
            <a:pPr lvl="1"/>
            <a:r>
              <a:rPr lang="de-DE" sz="1400" b="1" dirty="0" err="1" smtClean="0"/>
              <a:t>public</a:t>
            </a:r>
            <a:r>
              <a:rPr lang="de-DE" sz="1400" b="1" dirty="0" smtClean="0"/>
              <a:t> Session </a:t>
            </a:r>
            <a:r>
              <a:rPr lang="de-DE" sz="1400" b="1" dirty="0" err="1" smtClean="0"/>
              <a:t>openSessionAndTransaction</a:t>
            </a:r>
            <a:r>
              <a:rPr lang="de-DE" sz="1400" b="1" dirty="0" smtClean="0"/>
              <a:t>() {</a:t>
            </a:r>
          </a:p>
          <a:p>
            <a:pPr lvl="2"/>
            <a:r>
              <a:rPr lang="de-DE" sz="1400" b="1" dirty="0" err="1" smtClean="0"/>
              <a:t>session</a:t>
            </a:r>
            <a:r>
              <a:rPr lang="de-DE" sz="1400" b="1" dirty="0" smtClean="0"/>
              <a:t> = </a:t>
            </a:r>
            <a:r>
              <a:rPr lang="de-DE" sz="1400" b="1" dirty="0" err="1" smtClean="0"/>
              <a:t>HibernateUtil.</a:t>
            </a:r>
            <a:r>
              <a:rPr lang="de-DE" sz="1400" b="1" i="1" dirty="0" err="1" smtClean="0"/>
              <a:t>getSessionFactory</a:t>
            </a:r>
            <a:r>
              <a:rPr lang="de-DE" sz="1400" b="1" i="1" dirty="0" smtClean="0"/>
              <a:t>()</a:t>
            </a:r>
          </a:p>
          <a:p>
            <a:pPr lvl="2"/>
            <a:r>
              <a:rPr lang="de-DE" sz="1400" b="1" i="1" dirty="0" smtClean="0"/>
              <a:t>.</a:t>
            </a:r>
            <a:r>
              <a:rPr lang="de-DE" sz="1400" b="1" i="1" dirty="0" err="1" smtClean="0"/>
              <a:t>getCurrentSession</a:t>
            </a:r>
            <a:r>
              <a:rPr lang="de-DE" sz="1400" b="1" i="1" dirty="0" smtClean="0"/>
              <a:t>();</a:t>
            </a:r>
          </a:p>
          <a:p>
            <a:pPr lvl="2"/>
            <a:r>
              <a:rPr lang="de-DE" sz="1400" b="1" dirty="0" err="1" smtClean="0"/>
              <a:t>transaction</a:t>
            </a:r>
            <a:r>
              <a:rPr lang="de-DE" sz="1400" b="1" dirty="0" smtClean="0"/>
              <a:t> = </a:t>
            </a:r>
            <a:r>
              <a:rPr lang="de-DE" sz="1400" b="1" dirty="0" err="1" smtClean="0"/>
              <a:t>session.beginTransaction</a:t>
            </a:r>
            <a:r>
              <a:rPr lang="de-DE" sz="1400" b="1" dirty="0" smtClean="0"/>
              <a:t>();</a:t>
            </a:r>
          </a:p>
          <a:p>
            <a:pPr lvl="2"/>
            <a:r>
              <a:rPr lang="de-DE" sz="1400" b="1" dirty="0" err="1" smtClean="0"/>
              <a:t>return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session</a:t>
            </a:r>
            <a:r>
              <a:rPr lang="de-DE" sz="1400" b="1" dirty="0" smtClean="0"/>
              <a:t>;</a:t>
            </a:r>
          </a:p>
          <a:p>
            <a:pPr lvl="1"/>
            <a:r>
              <a:rPr lang="de-DE" sz="1400" b="1" dirty="0" smtClean="0"/>
              <a:t>}</a:t>
            </a:r>
          </a:p>
          <a:p>
            <a:pPr lvl="1"/>
            <a:endParaRPr lang="de-DE" sz="1400" b="1" dirty="0" smtClean="0"/>
          </a:p>
          <a:p>
            <a:pPr lvl="1"/>
            <a:r>
              <a:rPr lang="de-DE" sz="1400" b="1" dirty="0" err="1" smtClean="0"/>
              <a:t>public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void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commitAndClose</a:t>
            </a:r>
            <a:r>
              <a:rPr lang="de-DE" sz="1400" b="1" dirty="0" smtClean="0"/>
              <a:t>() {</a:t>
            </a:r>
          </a:p>
          <a:p>
            <a:pPr lvl="2"/>
            <a:r>
              <a:rPr lang="de-DE" sz="1400" b="1" dirty="0" err="1" smtClean="0"/>
              <a:t>transaction.commit</a:t>
            </a:r>
            <a:r>
              <a:rPr lang="de-DE" sz="1400" b="1" dirty="0" smtClean="0"/>
              <a:t>();</a:t>
            </a:r>
          </a:p>
          <a:p>
            <a:pPr lvl="1"/>
            <a:r>
              <a:rPr lang="de-DE" sz="1400" b="1" dirty="0" smtClean="0"/>
              <a:t>}</a:t>
            </a:r>
          </a:p>
          <a:p>
            <a:pPr lvl="1"/>
            <a:endParaRPr lang="de-DE" sz="1400" b="1" dirty="0" smtClean="0"/>
          </a:p>
          <a:p>
            <a:pPr lvl="1"/>
            <a:r>
              <a:rPr lang="de-DE" sz="1400" b="1" dirty="0" err="1" smtClean="0"/>
              <a:t>public</a:t>
            </a:r>
            <a:r>
              <a:rPr lang="de-DE" sz="1400" b="1" dirty="0" smtClean="0"/>
              <a:t> Session </a:t>
            </a:r>
            <a:r>
              <a:rPr lang="de-DE" sz="1400" b="1" dirty="0" err="1" smtClean="0"/>
              <a:t>getSession</a:t>
            </a:r>
            <a:r>
              <a:rPr lang="de-DE" sz="1400" b="1" dirty="0" smtClean="0"/>
              <a:t>(){</a:t>
            </a:r>
          </a:p>
          <a:p>
            <a:pPr lvl="2"/>
            <a:r>
              <a:rPr lang="de-DE" sz="1400" b="1" dirty="0" err="1" smtClean="0"/>
              <a:t>return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session</a:t>
            </a:r>
            <a:r>
              <a:rPr lang="de-DE" sz="1400" b="1" dirty="0" smtClean="0"/>
              <a:t>;</a:t>
            </a:r>
          </a:p>
          <a:p>
            <a:pPr lvl="1"/>
            <a:r>
              <a:rPr lang="de-DE" sz="1400" b="1" dirty="0" smtClean="0"/>
              <a:t>}</a:t>
            </a:r>
          </a:p>
          <a:p>
            <a:endParaRPr lang="de-DE" sz="1400" b="1" dirty="0" smtClean="0"/>
          </a:p>
        </p:txBody>
      </p:sp>
      <p:sp>
        <p:nvSpPr>
          <p:cNvPr id="6" name="Textfeld 5"/>
          <p:cNvSpPr txBox="1"/>
          <p:nvPr/>
        </p:nvSpPr>
        <p:spPr>
          <a:xfrm>
            <a:off x="4644008" y="1196752"/>
            <a:ext cx="3886385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de-DE" sz="1400" b="1" dirty="0" err="1" smtClean="0"/>
              <a:t>public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void</a:t>
            </a:r>
            <a:r>
              <a:rPr lang="de-DE" sz="1400" b="1" dirty="0" smtClean="0"/>
              <a:t> save(Student s) {</a:t>
            </a:r>
          </a:p>
          <a:p>
            <a:pPr lvl="2"/>
            <a:r>
              <a:rPr lang="de-DE" sz="1400" b="1" dirty="0" err="1" smtClean="0"/>
              <a:t>getSession</a:t>
            </a:r>
            <a:r>
              <a:rPr lang="de-DE" sz="1400" b="1" dirty="0" smtClean="0"/>
              <a:t>().save(s);</a:t>
            </a:r>
          </a:p>
          <a:p>
            <a:pPr lvl="1"/>
            <a:r>
              <a:rPr lang="de-DE" sz="1400" b="1" dirty="0" smtClean="0"/>
              <a:t>}</a:t>
            </a:r>
          </a:p>
          <a:p>
            <a:pPr lvl="1"/>
            <a:endParaRPr lang="de-DE" sz="1400" b="1" dirty="0" smtClean="0"/>
          </a:p>
          <a:p>
            <a:pPr lvl="1"/>
            <a:r>
              <a:rPr lang="de-DE" sz="1400" b="1" dirty="0" err="1" smtClean="0"/>
              <a:t>public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void</a:t>
            </a:r>
            <a:r>
              <a:rPr lang="de-DE" sz="1400" b="1" dirty="0" smtClean="0"/>
              <a:t> update(Student s) {</a:t>
            </a:r>
          </a:p>
          <a:p>
            <a:pPr lvl="2"/>
            <a:r>
              <a:rPr lang="de-DE" sz="1400" b="1" dirty="0" err="1" smtClean="0"/>
              <a:t>getSession</a:t>
            </a:r>
            <a:r>
              <a:rPr lang="de-DE" sz="1400" b="1" dirty="0" smtClean="0"/>
              <a:t>().update(s);</a:t>
            </a:r>
          </a:p>
          <a:p>
            <a:pPr lvl="1"/>
            <a:r>
              <a:rPr lang="de-DE" sz="1400" b="1" dirty="0" smtClean="0"/>
              <a:t>}</a:t>
            </a:r>
          </a:p>
          <a:p>
            <a:pPr lvl="1"/>
            <a:endParaRPr lang="de-DE" sz="1400" b="1" dirty="0" smtClean="0"/>
          </a:p>
          <a:p>
            <a:pPr lvl="1"/>
            <a:r>
              <a:rPr lang="de-DE" sz="1400" b="1" dirty="0" err="1" smtClean="0"/>
              <a:t>public</a:t>
            </a:r>
            <a:r>
              <a:rPr lang="de-DE" sz="1400" b="1" dirty="0" smtClean="0"/>
              <a:t> Student find(</a:t>
            </a:r>
            <a:r>
              <a:rPr lang="de-DE" sz="1400" b="1" dirty="0" err="1" smtClean="0"/>
              <a:t>int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matrikelnummer</a:t>
            </a:r>
            <a:r>
              <a:rPr lang="de-DE" sz="1400" b="1" dirty="0" smtClean="0"/>
              <a:t>) {</a:t>
            </a:r>
          </a:p>
          <a:p>
            <a:pPr lvl="2"/>
            <a:r>
              <a:rPr lang="de-DE" sz="1400" b="1" dirty="0" smtClean="0"/>
              <a:t>Student s = (Student) </a:t>
            </a:r>
            <a:r>
              <a:rPr lang="de-DE" sz="1400" b="1" dirty="0" err="1" smtClean="0"/>
              <a:t>getSession</a:t>
            </a:r>
            <a:r>
              <a:rPr lang="de-DE" sz="1400" b="1" dirty="0" smtClean="0"/>
              <a:t>()</a:t>
            </a:r>
          </a:p>
          <a:p>
            <a:pPr lvl="2"/>
            <a:r>
              <a:rPr lang="de-DE" sz="1400" b="1" dirty="0" smtClean="0"/>
              <a:t>.</a:t>
            </a:r>
            <a:r>
              <a:rPr lang="de-DE" sz="1400" b="1" dirty="0" err="1" smtClean="0"/>
              <a:t>get</a:t>
            </a:r>
            <a:r>
              <a:rPr lang="de-DE" sz="1400" b="1" dirty="0" smtClean="0"/>
              <a:t>(</a:t>
            </a:r>
            <a:r>
              <a:rPr lang="de-DE" sz="1400" b="1" dirty="0" err="1" smtClean="0"/>
              <a:t>Student.class</a:t>
            </a:r>
            <a:r>
              <a:rPr lang="de-DE" sz="1400" b="1" dirty="0" smtClean="0"/>
              <a:t>, </a:t>
            </a:r>
            <a:r>
              <a:rPr lang="de-DE" sz="1400" b="1" dirty="0" err="1" smtClean="0"/>
              <a:t>matrikelnummer</a:t>
            </a:r>
            <a:r>
              <a:rPr lang="de-DE" sz="1400" b="1" dirty="0" smtClean="0"/>
              <a:t>);</a:t>
            </a:r>
          </a:p>
          <a:p>
            <a:pPr lvl="2"/>
            <a:r>
              <a:rPr lang="de-DE" sz="1400" b="1" dirty="0" err="1" smtClean="0"/>
              <a:t>return</a:t>
            </a:r>
            <a:r>
              <a:rPr lang="de-DE" sz="1400" b="1" dirty="0" smtClean="0"/>
              <a:t> s;</a:t>
            </a:r>
          </a:p>
          <a:p>
            <a:pPr lvl="1"/>
            <a:r>
              <a:rPr lang="de-DE" sz="1400" b="1" dirty="0" smtClean="0"/>
              <a:t>}</a:t>
            </a:r>
          </a:p>
          <a:p>
            <a:pPr lvl="1"/>
            <a:endParaRPr lang="de-DE" sz="1400" b="1" dirty="0" smtClean="0"/>
          </a:p>
          <a:p>
            <a:pPr lvl="1"/>
            <a:r>
              <a:rPr lang="de-DE" sz="1400" b="1" dirty="0" err="1" smtClean="0"/>
              <a:t>public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void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delete</a:t>
            </a:r>
            <a:r>
              <a:rPr lang="de-DE" sz="1400" b="1" dirty="0" smtClean="0"/>
              <a:t>(Student s) {</a:t>
            </a:r>
          </a:p>
          <a:p>
            <a:pPr lvl="2"/>
            <a:r>
              <a:rPr lang="de-DE" sz="1400" b="1" dirty="0" err="1" smtClean="0"/>
              <a:t>getSession</a:t>
            </a:r>
            <a:r>
              <a:rPr lang="de-DE" sz="1400" b="1" dirty="0" smtClean="0"/>
              <a:t>().</a:t>
            </a:r>
            <a:r>
              <a:rPr lang="de-DE" sz="1400" b="1" dirty="0" err="1" smtClean="0"/>
              <a:t>delete</a:t>
            </a:r>
            <a:r>
              <a:rPr lang="de-DE" sz="1400" b="1" dirty="0" smtClean="0"/>
              <a:t>(s);</a:t>
            </a:r>
          </a:p>
          <a:p>
            <a:pPr lvl="1"/>
            <a:r>
              <a:rPr lang="de-DE" sz="1400" b="1" dirty="0" smtClean="0"/>
              <a:t>}</a:t>
            </a:r>
          </a:p>
          <a:p>
            <a:endParaRPr lang="de-DE" sz="1400" b="1" dirty="0" smtClean="0"/>
          </a:p>
          <a:p>
            <a:r>
              <a:rPr lang="de-DE" sz="1400" b="1" dirty="0" smtClean="0"/>
              <a:t>}</a:t>
            </a:r>
            <a:endParaRPr lang="de-DE" sz="1400" b="1" dirty="0" smtClean="0">
              <a:solidFill>
                <a:srgbClr val="555555"/>
              </a:solidFill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57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Hintergrund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endParaRPr lang="de-DE" dirty="0" smtClean="0"/>
          </a:p>
          <a:p>
            <a:r>
              <a:rPr lang="de-DE" dirty="0" smtClean="0"/>
              <a:t>Relationale Datenbanksysteme</a:t>
            </a:r>
            <a:endParaRPr lang="de-DE" dirty="0"/>
          </a:p>
          <a:p>
            <a:pPr lvl="1"/>
            <a:r>
              <a:rPr lang="de-DE" dirty="0"/>
              <a:t>Einfache Datenmodelle</a:t>
            </a:r>
          </a:p>
          <a:p>
            <a:pPr lvl="1"/>
            <a:r>
              <a:rPr lang="de-DE" dirty="0"/>
              <a:t>Grundlage: relationale </a:t>
            </a:r>
            <a:r>
              <a:rPr lang="de-DE" dirty="0" smtClean="0"/>
              <a:t>Algebra</a:t>
            </a:r>
          </a:p>
          <a:p>
            <a:r>
              <a:rPr lang="de-DE" dirty="0" smtClean="0"/>
              <a:t>Objektorientierte Programmierung (OOP)</a:t>
            </a:r>
          </a:p>
          <a:p>
            <a:pPr lvl="1"/>
            <a:r>
              <a:rPr lang="de-DE" dirty="0"/>
              <a:t>Daten und Verhalten werden in Objekte gekapselt</a:t>
            </a:r>
          </a:p>
          <a:p>
            <a:pPr lvl="1"/>
            <a:r>
              <a:rPr lang="de-DE" dirty="0"/>
              <a:t>Jedes Objekt besitzt eine eindeutige </a:t>
            </a:r>
            <a:r>
              <a:rPr lang="de-DE" dirty="0" smtClean="0"/>
              <a:t>Identität</a:t>
            </a:r>
          </a:p>
          <a:p>
            <a:r>
              <a:rPr lang="de-DE" dirty="0" err="1" smtClean="0"/>
              <a:t>Object</a:t>
            </a:r>
            <a:r>
              <a:rPr lang="de-DE" dirty="0" smtClean="0"/>
              <a:t>-relational </a:t>
            </a:r>
            <a:r>
              <a:rPr lang="de-DE" dirty="0" err="1" smtClean="0"/>
              <a:t>Impedance</a:t>
            </a:r>
            <a:r>
              <a:rPr lang="de-DE" dirty="0" smtClean="0"/>
              <a:t> </a:t>
            </a:r>
            <a:r>
              <a:rPr lang="de-DE" dirty="0" err="1" smtClean="0"/>
              <a:t>Mismatch</a:t>
            </a:r>
            <a:endParaRPr lang="de-DE" dirty="0"/>
          </a:p>
          <a:p>
            <a:pPr lvl="1"/>
            <a:r>
              <a:rPr lang="de-DE" dirty="0" smtClean="0"/>
              <a:t>Unverträglichkeit </a:t>
            </a:r>
            <a:r>
              <a:rPr lang="de-DE" dirty="0"/>
              <a:t>der Systeme</a:t>
            </a:r>
          </a:p>
          <a:p>
            <a:pPr lvl="2"/>
            <a:r>
              <a:rPr lang="de-DE" dirty="0"/>
              <a:t>Denkweise, Methodik, </a:t>
            </a:r>
            <a:r>
              <a:rPr lang="de-DE" dirty="0" smtClean="0"/>
              <a:t>Design</a:t>
            </a:r>
          </a:p>
          <a:p>
            <a:pPr marL="288000" lvl="1" indent="0">
              <a:buNone/>
            </a:pPr>
            <a:endParaRPr lang="de-DE" dirty="0"/>
          </a:p>
          <a:p>
            <a:pPr marL="288000" lvl="1" indent="0">
              <a:buNone/>
            </a:pPr>
            <a:r>
              <a:rPr lang="de-DE" dirty="0" smtClean="0"/>
              <a:t> </a:t>
            </a:r>
            <a:endParaRPr lang="de-DE" dirty="0"/>
          </a:p>
          <a:p>
            <a:pPr marL="288000" lvl="1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22946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735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Teilprobleme des </a:t>
            </a:r>
            <a:r>
              <a:rPr lang="de-DE" dirty="0" err="1" smtClean="0"/>
              <a:t>Impedance</a:t>
            </a:r>
            <a:r>
              <a:rPr lang="de-DE" dirty="0" smtClean="0"/>
              <a:t> </a:t>
            </a:r>
            <a:r>
              <a:rPr lang="de-DE" dirty="0" err="1" smtClean="0"/>
              <a:t>Mismatch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lvl="1">
              <a:buFont typeface="Wingdings" charset="2"/>
              <a:buChar char="§"/>
            </a:pPr>
            <a:endParaRPr lang="de-DE" dirty="0" smtClean="0"/>
          </a:p>
          <a:p>
            <a:pPr lvl="1">
              <a:buFont typeface="Wingdings" charset="2"/>
              <a:buChar char="§"/>
            </a:pPr>
            <a:endParaRPr lang="de-DE" dirty="0"/>
          </a:p>
          <a:p>
            <a:pPr lvl="1">
              <a:buFont typeface="Wingdings" charset="2"/>
              <a:buChar char="§"/>
            </a:pPr>
            <a:r>
              <a:rPr lang="de-DE" b="1" dirty="0" smtClean="0"/>
              <a:t>Speichern der Struktur einer Klasse</a:t>
            </a:r>
          </a:p>
          <a:p>
            <a:pPr lvl="2">
              <a:buFont typeface="Arial"/>
              <a:buChar char="•"/>
            </a:pPr>
            <a:r>
              <a:rPr lang="de-DE" dirty="0" smtClean="0"/>
              <a:t> Eine Klasse definiert die Methoden und Eigenschaften eines Objektes</a:t>
            </a:r>
          </a:p>
          <a:p>
            <a:pPr lvl="2">
              <a:buFont typeface="Arial"/>
              <a:buChar char="•"/>
            </a:pPr>
            <a:r>
              <a:rPr lang="de-DE" dirty="0" smtClean="0"/>
              <a:t>Kann sich in einer Klassenhierarchie befinden</a:t>
            </a:r>
          </a:p>
          <a:p>
            <a:pPr marL="540000" lvl="2" indent="0">
              <a:buNone/>
            </a:pPr>
            <a:endParaRPr lang="de-DE" dirty="0" smtClean="0"/>
          </a:p>
          <a:p>
            <a:pPr marL="540000" lvl="2" indent="0">
              <a:buNone/>
            </a:pPr>
            <a:endParaRPr lang="de-DE" dirty="0" smtClean="0"/>
          </a:p>
          <a:p>
            <a:pPr lvl="1">
              <a:buFont typeface="Wingdings" charset="2"/>
              <a:buChar char="§"/>
            </a:pPr>
            <a:r>
              <a:rPr lang="de-DE" b="1" dirty="0" smtClean="0"/>
              <a:t>Speichern des Zustandes eines Objektes</a:t>
            </a:r>
          </a:p>
          <a:p>
            <a:pPr lvl="2">
              <a:buFont typeface="Arial"/>
              <a:buChar char="•"/>
            </a:pPr>
            <a:r>
              <a:rPr lang="de-DE" dirty="0" smtClean="0"/>
              <a:t>Mehrere Zustände möglich</a:t>
            </a:r>
          </a:p>
          <a:p>
            <a:pPr lvl="2">
              <a:buFont typeface="Arial"/>
              <a:buChar char="•"/>
            </a:pPr>
            <a:r>
              <a:rPr lang="de-DE" dirty="0" smtClean="0"/>
              <a:t>Zustandswechsel durch Methoden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806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Teilprobleme des </a:t>
            </a:r>
            <a:r>
              <a:rPr lang="de-DE" dirty="0" err="1"/>
              <a:t>Impedance</a:t>
            </a:r>
            <a:r>
              <a:rPr lang="de-DE" dirty="0"/>
              <a:t> </a:t>
            </a:r>
            <a:r>
              <a:rPr lang="de-DE" dirty="0" err="1"/>
              <a:t>Mismatch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endParaRPr lang="de-DE" sz="1100" dirty="0" smtClean="0"/>
          </a:p>
          <a:p>
            <a:pPr lvl="1">
              <a:buFont typeface="Wingdings" charset="2"/>
              <a:buChar char="§"/>
            </a:pPr>
            <a:r>
              <a:rPr lang="de-DE" b="1" dirty="0"/>
              <a:t>Speichern von Beziehungen zwischen Objekten</a:t>
            </a:r>
          </a:p>
          <a:p>
            <a:pPr lvl="2">
              <a:buFont typeface="Wingdings" charset="2"/>
              <a:buChar char="§"/>
            </a:pPr>
            <a:r>
              <a:rPr lang="de-DE" dirty="0"/>
              <a:t>Assoziation</a:t>
            </a:r>
          </a:p>
          <a:p>
            <a:pPr lvl="2">
              <a:buFont typeface="Wingdings" charset="2"/>
              <a:buChar char="§"/>
            </a:pPr>
            <a:r>
              <a:rPr lang="de-DE" dirty="0"/>
              <a:t>Komposition</a:t>
            </a:r>
          </a:p>
          <a:p>
            <a:pPr lvl="2">
              <a:buFont typeface="Wingdings" charset="2"/>
              <a:buChar char="§"/>
            </a:pPr>
            <a:r>
              <a:rPr lang="de-DE" dirty="0" smtClean="0"/>
              <a:t>Aggregation</a:t>
            </a:r>
          </a:p>
          <a:p>
            <a:pPr marL="540000" lvl="2" indent="0">
              <a:buNone/>
            </a:pPr>
            <a:endParaRPr lang="de-DE" dirty="0" smtClean="0"/>
          </a:p>
          <a:p>
            <a:pPr marL="540000" lvl="2" indent="0">
              <a:buNone/>
            </a:pPr>
            <a:endParaRPr lang="de-DE" dirty="0"/>
          </a:p>
          <a:p>
            <a:pPr lvl="1">
              <a:buFont typeface="Wingdings" charset="2"/>
              <a:buChar char="§"/>
            </a:pPr>
            <a:r>
              <a:rPr lang="de-DE" b="1" dirty="0" smtClean="0"/>
              <a:t>Speichern </a:t>
            </a:r>
            <a:r>
              <a:rPr lang="de-DE" b="1" dirty="0"/>
              <a:t>von Klassenhierarchien</a:t>
            </a:r>
          </a:p>
          <a:p>
            <a:pPr lvl="2">
              <a:buFont typeface="Wingdings" charset="2"/>
              <a:buChar char="§"/>
            </a:pPr>
            <a:r>
              <a:rPr lang="de-DE" dirty="0"/>
              <a:t>Keine flachen Hierarchien</a:t>
            </a:r>
          </a:p>
          <a:p>
            <a:pPr lvl="2">
              <a:buFont typeface="Wingdings" charset="2"/>
              <a:buChar char="§"/>
            </a:pPr>
            <a:r>
              <a:rPr lang="de-DE" dirty="0" smtClean="0"/>
              <a:t>Vererbung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345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Teilprobleme des </a:t>
            </a:r>
            <a:r>
              <a:rPr lang="de-DE" dirty="0" err="1"/>
              <a:t>Impedance</a:t>
            </a:r>
            <a:r>
              <a:rPr lang="de-DE" dirty="0"/>
              <a:t> </a:t>
            </a:r>
            <a:r>
              <a:rPr lang="de-DE" dirty="0" err="1"/>
              <a:t>Mismatch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lvl="1">
              <a:buFont typeface="Wingdings" charset="2"/>
              <a:buChar char="§"/>
            </a:pPr>
            <a:endParaRPr lang="de-DE" dirty="0" smtClean="0"/>
          </a:p>
          <a:p>
            <a:pPr lvl="1">
              <a:buFont typeface="Wingdings" charset="2"/>
              <a:buChar char="§"/>
            </a:pPr>
            <a:r>
              <a:rPr lang="de-DE" b="1" dirty="0" smtClean="0"/>
              <a:t>Abfragen </a:t>
            </a:r>
            <a:r>
              <a:rPr lang="de-DE" b="1" dirty="0"/>
              <a:t>von Objekten</a:t>
            </a:r>
          </a:p>
          <a:p>
            <a:pPr lvl="2">
              <a:buFont typeface="Wingdings" charset="2"/>
              <a:buChar char="§"/>
            </a:pPr>
            <a:r>
              <a:rPr lang="de-DE" dirty="0"/>
              <a:t>Zugriff über </a:t>
            </a:r>
            <a:r>
              <a:rPr lang="de-DE" dirty="0" smtClean="0"/>
              <a:t>Objektbeziehungen</a:t>
            </a:r>
          </a:p>
          <a:p>
            <a:pPr marL="540000" lvl="2" indent="0">
              <a:buNone/>
            </a:pPr>
            <a:endParaRPr lang="de-DE" dirty="0" smtClean="0"/>
          </a:p>
          <a:p>
            <a:pPr marL="540000" lvl="2" indent="0">
              <a:buNone/>
            </a:pPr>
            <a:endParaRPr lang="de-DE" dirty="0"/>
          </a:p>
          <a:p>
            <a:pPr lvl="1">
              <a:buFont typeface="Wingdings" charset="2"/>
              <a:buChar char="§"/>
            </a:pPr>
            <a:r>
              <a:rPr lang="de-DE" b="1" dirty="0" err="1"/>
              <a:t>Marshalling</a:t>
            </a:r>
            <a:r>
              <a:rPr lang="de-DE" b="1" dirty="0"/>
              <a:t> von Objekten</a:t>
            </a:r>
          </a:p>
          <a:p>
            <a:pPr lvl="2">
              <a:buFont typeface="Wingdings" charset="2"/>
              <a:buChar char="§"/>
            </a:pPr>
            <a:r>
              <a:rPr lang="de-DE" dirty="0"/>
              <a:t>Erstellung von Objektinstanzen aus Abfrageergebnis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965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Lösungsansätze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538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Anforderungen/Eigenschaften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endParaRPr lang="de-DE" dirty="0" smtClean="0"/>
          </a:p>
          <a:p>
            <a:r>
              <a:rPr lang="de-DE" dirty="0" err="1" smtClean="0"/>
              <a:t>Structure</a:t>
            </a:r>
            <a:endParaRPr lang="de-DE" dirty="0" smtClean="0"/>
          </a:p>
          <a:p>
            <a:pPr lvl="1"/>
            <a:r>
              <a:rPr lang="de-DE" dirty="0" smtClean="0"/>
              <a:t>Struktur muss abgebildet werden</a:t>
            </a:r>
          </a:p>
          <a:p>
            <a:r>
              <a:rPr lang="de-DE" dirty="0" smtClean="0"/>
              <a:t>Instance</a:t>
            </a:r>
          </a:p>
          <a:p>
            <a:pPr lvl="1"/>
            <a:r>
              <a:rPr lang="de-DE" dirty="0" smtClean="0"/>
              <a:t>Objektzustand muss abgebildet werden</a:t>
            </a:r>
          </a:p>
          <a:p>
            <a:r>
              <a:rPr lang="de-DE" dirty="0" err="1" smtClean="0"/>
              <a:t>Encapsulation</a:t>
            </a:r>
            <a:endParaRPr lang="de-DE" dirty="0" smtClean="0"/>
          </a:p>
          <a:p>
            <a:pPr lvl="1"/>
            <a:r>
              <a:rPr lang="de-DE" dirty="0" smtClean="0"/>
              <a:t>Objekte: Kapselung von Verhalten durch Methoden</a:t>
            </a:r>
          </a:p>
          <a:p>
            <a:pPr lvl="1"/>
            <a:r>
              <a:rPr lang="de-DE" dirty="0" smtClean="0"/>
              <a:t>Daten: keine Methoden und von überall modifizierbar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321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Vorlage_PPT_DBII_WS1516">
  <a:themeElements>
    <a:clrScheme name="dbpedia">
      <a:dk1>
        <a:srgbClr val="555555"/>
      </a:dk1>
      <a:lt1>
        <a:sysClr val="window" lastClr="FFFFFF"/>
      </a:lt1>
      <a:dk2>
        <a:srgbClr val="555555"/>
      </a:dk2>
      <a:lt2>
        <a:srgbClr val="FFFFFF"/>
      </a:lt2>
      <a:accent1>
        <a:srgbClr val="B2E928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48DD4"/>
      </a:hlink>
      <a:folHlink>
        <a:srgbClr val="548DD4"/>
      </a:folHlink>
    </a:clrScheme>
    <a:fontScheme name="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5875">
          <a:noFill/>
        </a:ln>
      </a:spPr>
      <a:bodyPr rtlCol="0" anchor="ctr"/>
      <a:lstStyle>
        <a:defPPr algn="ctr">
          <a:defRPr dirty="0">
            <a:noFill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0000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r">
          <a:defRPr sz="1200" dirty="0" smtClean="0">
            <a:solidFill>
              <a:srgbClr val="555555"/>
            </a:solidFill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Vorlage_PPT_DBII_WS1516" id="{8889CFA3-511D-44BA-B8E4-6359DC5973FA}" vid="{3380A368-0C4C-426B-99C5-9B86D4C146E3}"/>
    </a:ext>
  </a:extLst>
</a:theme>
</file>

<file path=ppt/theme/theme2.xml><?xml version="1.0" encoding="utf-8"?>
<a:theme xmlns:a="http://schemas.openxmlformats.org/drawingml/2006/main" name="Inhalt">
  <a:themeElements>
    <a:clrScheme name="Benutzerdefiniert 8">
      <a:dk1>
        <a:srgbClr val="555555"/>
      </a:dk1>
      <a:lt1>
        <a:sysClr val="window" lastClr="FFFFFF"/>
      </a:lt1>
      <a:dk2>
        <a:srgbClr val="555555"/>
      </a:dk2>
      <a:lt2>
        <a:srgbClr val="FFFFFF"/>
      </a:lt2>
      <a:accent1>
        <a:srgbClr val="4A708B"/>
      </a:accent1>
      <a:accent2>
        <a:srgbClr val="6CA6CD"/>
      </a:accent2>
      <a:accent3>
        <a:srgbClr val="993333"/>
      </a:accent3>
      <a:accent4>
        <a:srgbClr val="87CEFF"/>
      </a:accent4>
      <a:accent5>
        <a:srgbClr val="FFEC8B"/>
      </a:accent5>
      <a:accent6>
        <a:srgbClr val="F79646"/>
      </a:accent6>
      <a:hlink>
        <a:srgbClr val="548DD4"/>
      </a:hlink>
      <a:folHlink>
        <a:srgbClr val="548DD4"/>
      </a:folHlink>
    </a:clrScheme>
    <a:fontScheme name="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/>
      </a:spPr>
      <a:bodyPr lIns="36000" tIns="36000" rIns="36000" bIns="36000" rtlCol="0" anchor="ctr"/>
      <a:lstStyle>
        <a:defPPr algn="ctr">
          <a:defRPr dirty="0" smtClean="0">
            <a:solidFill>
              <a:schemeClr val="tx2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1905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rgbClr val="555555"/>
            </a:solidFill>
            <a:ea typeface="Tahoma" pitchFamily="34" charset="0"/>
            <a:cs typeface="Tahoma" pitchFamily="34" charset="0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Vorlage_PPT_DBII_WS1516" id="{8889CFA3-511D-44BA-B8E4-6359DC5973FA}" vid="{5EDD827A-5DD7-472A-A25C-12AF0E7D5EAB}"/>
    </a:ext>
  </a:extLst>
</a:theme>
</file>

<file path=ppt/theme/theme3.xml><?xml version="1.0" encoding="utf-8"?>
<a:theme xmlns:a="http://schemas.openxmlformats.org/drawingml/2006/main" name="1_Inhalt">
  <a:themeElements>
    <a:clrScheme name="Benutzerdefiniert 8">
      <a:dk1>
        <a:srgbClr val="555555"/>
      </a:dk1>
      <a:lt1>
        <a:sysClr val="window" lastClr="FFFFFF"/>
      </a:lt1>
      <a:dk2>
        <a:srgbClr val="555555"/>
      </a:dk2>
      <a:lt2>
        <a:srgbClr val="FFFFFF"/>
      </a:lt2>
      <a:accent1>
        <a:srgbClr val="4A708B"/>
      </a:accent1>
      <a:accent2>
        <a:srgbClr val="6CA6CD"/>
      </a:accent2>
      <a:accent3>
        <a:srgbClr val="993333"/>
      </a:accent3>
      <a:accent4>
        <a:srgbClr val="87CEFF"/>
      </a:accent4>
      <a:accent5>
        <a:srgbClr val="FFEC8B"/>
      </a:accent5>
      <a:accent6>
        <a:srgbClr val="F79646"/>
      </a:accent6>
      <a:hlink>
        <a:srgbClr val="548DD4"/>
      </a:hlink>
      <a:folHlink>
        <a:srgbClr val="548DD4"/>
      </a:folHlink>
    </a:clrScheme>
    <a:fontScheme name="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/>
      </a:spPr>
      <a:bodyPr lIns="36000" tIns="36000" rIns="36000" bIns="36000" rtlCol="0" anchor="ctr"/>
      <a:lstStyle>
        <a:defPPr algn="ctr">
          <a:defRPr dirty="0" smtClean="0">
            <a:solidFill>
              <a:schemeClr val="tx2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1905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rgbClr val="555555"/>
            </a:solidFill>
            <a:ea typeface="Tahoma" pitchFamily="34" charset="0"/>
            <a:cs typeface="Tahoma" pitchFamily="34" charset="0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Vorlage_PPT_DBII_WS1516" id="{8889CFA3-511D-44BA-B8E4-6359DC5973FA}" vid="{1C8B2368-D9AF-4BD7-8875-62919156674C}"/>
    </a:ext>
  </a:extLst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Vorlage_PPT_DBII_WS1516.potx</Template>
  <TotalTime>0</TotalTime>
  <Words>778</Words>
  <Application>Microsoft Macintosh PowerPoint</Application>
  <PresentationFormat>Bildschirmpräsentation (4:3)</PresentationFormat>
  <Paragraphs>255</Paragraphs>
  <Slides>40</Slides>
  <Notes>7</Notes>
  <HiddenSlides>2</HiddenSlides>
  <MMClips>0</MMClips>
  <ScaleCrop>false</ScaleCrop>
  <HeadingPairs>
    <vt:vector size="4" baseType="variant">
      <vt:variant>
        <vt:lpstr>Design</vt:lpstr>
      </vt:variant>
      <vt:variant>
        <vt:i4>3</vt:i4>
      </vt:variant>
      <vt:variant>
        <vt:lpstr>Folientitel</vt:lpstr>
      </vt:variant>
      <vt:variant>
        <vt:i4>40</vt:i4>
      </vt:variant>
    </vt:vector>
  </HeadingPairs>
  <TitlesOfParts>
    <vt:vector size="43" baseType="lpstr">
      <vt:lpstr>Vorlage_PPT_DBII_WS1516</vt:lpstr>
      <vt:lpstr>Inhalt</vt:lpstr>
      <vt:lpstr>1_Inhalt</vt:lpstr>
      <vt:lpstr>PowerPoint-Präsentation</vt:lpstr>
      <vt:lpstr>Agenda</vt:lpstr>
      <vt:lpstr>Hintergrund und Problemstellung</vt:lpstr>
      <vt:lpstr>Hintergrund</vt:lpstr>
      <vt:lpstr>Teilprobleme des Impedance Mismatch</vt:lpstr>
      <vt:lpstr>Teilprobleme des Impedance Mismatch</vt:lpstr>
      <vt:lpstr>Teilprobleme des Impedance Mismatch</vt:lpstr>
      <vt:lpstr>Lösungsansätze</vt:lpstr>
      <vt:lpstr>Anforderungen/Eigenschaften</vt:lpstr>
      <vt:lpstr>Anforderungen/Eigenschaften</vt:lpstr>
      <vt:lpstr>Lösungsansätze</vt:lpstr>
      <vt:lpstr>Lösungsansätze</vt:lpstr>
      <vt:lpstr>JavaScript – Sequelize</vt:lpstr>
      <vt:lpstr>PowerPoint-Präsentation</vt:lpstr>
      <vt:lpstr>JavaScript – Sequelize</vt:lpstr>
      <vt:lpstr>JavaScript – Sequelize</vt:lpstr>
      <vt:lpstr>JavaScript – Sequelize</vt:lpstr>
      <vt:lpstr>JavaScript – Sequelize</vt:lpstr>
      <vt:lpstr>JavaScript – Sequelize</vt:lpstr>
      <vt:lpstr>JavaScript – Sequelize</vt:lpstr>
      <vt:lpstr>JavaScript – Sequelize</vt:lpstr>
      <vt:lpstr>JavaScript – Sequelize</vt:lpstr>
      <vt:lpstr>PowerPoint-Präsentation</vt:lpstr>
      <vt:lpstr>Python – SQLAlchemy</vt:lpstr>
      <vt:lpstr>Organisationen</vt:lpstr>
      <vt:lpstr>Philosophie</vt:lpstr>
      <vt:lpstr>Datenbanken</vt:lpstr>
      <vt:lpstr>Komponenten</vt:lpstr>
      <vt:lpstr>Core</vt:lpstr>
      <vt:lpstr>ORM</vt:lpstr>
      <vt:lpstr>ORM – Datensatz anlegen</vt:lpstr>
      <vt:lpstr>Unit of Work</vt:lpstr>
      <vt:lpstr>Java – Hibernate</vt:lpstr>
      <vt:lpstr>Hibernate</vt:lpstr>
      <vt:lpstr>Kompatible Datenbanken</vt:lpstr>
      <vt:lpstr>Java Klasse</vt:lpstr>
      <vt:lpstr>@Entity</vt:lpstr>
      <vt:lpstr>@Id</vt:lpstr>
      <vt:lpstr>DAO</vt:lpstr>
      <vt:lpstr>Live Demo</vt:lpstr>
    </vt:vector>
  </TitlesOfParts>
  <Company>HS für angew. Wissenschaften Würzburg-Schweinfurt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michael.rott@fhws.de</dc:creator>
  <cp:lastModifiedBy>Florian Kraus</cp:lastModifiedBy>
  <cp:revision>52</cp:revision>
  <cp:lastPrinted>2015-10-06T18:38:39Z</cp:lastPrinted>
  <dcterms:created xsi:type="dcterms:W3CDTF">2015-10-13T09:10:25Z</dcterms:created>
  <dcterms:modified xsi:type="dcterms:W3CDTF">2015-12-15T08:43:50Z</dcterms:modified>
</cp:coreProperties>
</file>