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56" r:id="rId2"/>
    <p:sldMasterId id="2147483844" r:id="rId3"/>
  </p:sldMasterIdLst>
  <p:notesMasterIdLst>
    <p:notesMasterId r:id="rId44"/>
  </p:notesMasterIdLst>
  <p:handoutMasterIdLst>
    <p:handoutMasterId r:id="rId45"/>
  </p:handoutMasterIdLst>
  <p:sldIdLst>
    <p:sldId id="257" r:id="rId4"/>
    <p:sldId id="464" r:id="rId5"/>
    <p:sldId id="453" r:id="rId6"/>
    <p:sldId id="454" r:id="rId7"/>
    <p:sldId id="455" r:id="rId8"/>
    <p:sldId id="456" r:id="rId9"/>
    <p:sldId id="457" r:id="rId10"/>
    <p:sldId id="460" r:id="rId11"/>
    <p:sldId id="458" r:id="rId12"/>
    <p:sldId id="459" r:id="rId13"/>
    <p:sldId id="461" r:id="rId14"/>
    <p:sldId id="462" r:id="rId15"/>
    <p:sldId id="463" r:id="rId16"/>
    <p:sldId id="441" r:id="rId17"/>
    <p:sldId id="442" r:id="rId18"/>
    <p:sldId id="467" r:id="rId19"/>
    <p:sldId id="444" r:id="rId20"/>
    <p:sldId id="483" r:id="rId21"/>
    <p:sldId id="482" r:id="rId22"/>
    <p:sldId id="481" r:id="rId23"/>
    <p:sldId id="480" r:id="rId24"/>
    <p:sldId id="468" r:id="rId25"/>
    <p:sldId id="465" r:id="rId26"/>
    <p:sldId id="445" r:id="rId27"/>
    <p:sldId id="446" r:id="rId28"/>
    <p:sldId id="447" r:id="rId29"/>
    <p:sldId id="470" r:id="rId30"/>
    <p:sldId id="449" r:id="rId31"/>
    <p:sldId id="450" r:id="rId32"/>
    <p:sldId id="451" r:id="rId33"/>
    <p:sldId id="466" r:id="rId34"/>
    <p:sldId id="471" r:id="rId35"/>
    <p:sldId id="472" r:id="rId36"/>
    <p:sldId id="474" r:id="rId37"/>
    <p:sldId id="475" r:id="rId38"/>
    <p:sldId id="476" r:id="rId39"/>
    <p:sldId id="477" r:id="rId40"/>
    <p:sldId id="478" r:id="rId41"/>
    <p:sldId id="479" r:id="rId42"/>
    <p:sldId id="469" r:id="rId43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6" userDrawn="1">
          <p15:clr>
            <a:srgbClr val="A4A3A4"/>
          </p15:clr>
        </p15:guide>
        <p15:guide id="2" pos="20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s Albrecht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EBFF"/>
    <a:srgbClr val="FFECAF"/>
    <a:srgbClr val="AC8300"/>
    <a:srgbClr val="00487E"/>
    <a:srgbClr val="EAE5EF"/>
    <a:srgbClr val="E7F4FF"/>
    <a:srgbClr val="C1FFDD"/>
    <a:srgbClr val="FFD9D9"/>
    <a:srgbClr val="A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82262" autoAdjust="0"/>
  </p:normalViewPr>
  <p:slideViewPr>
    <p:cSldViewPr>
      <p:cViewPr varScale="1">
        <p:scale>
          <a:sx n="113" d="100"/>
          <a:sy n="113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66" y="-102"/>
      </p:cViewPr>
      <p:guideLst>
        <p:guide orient="horz" pos="2936"/>
        <p:guide pos="20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2A25F2E0-F15D-4F33-8C46-29A512589638}" type="datetimeFigureOut">
              <a:rPr lang="de-DE" smtClean="0"/>
              <a:pPr/>
              <a:t>23/11/15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0810A3B8-F6EA-4767-BCE5-14B3AB23CD5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4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FDE2B2C3-D264-4D63-A26E-C3997EBF9387}" type="datetimeFigureOut">
              <a:rPr lang="de-DE" smtClean="0"/>
              <a:pPr/>
              <a:t>23/11/15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33" tIns="43966" rIns="87933" bIns="439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87933" tIns="43966" rIns="87933" bIns="4396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890D2026-B054-4C01-8473-47B83C1FFE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67544" y="800708"/>
            <a:ext cx="8244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baseline="0" dirty="0" smtClean="0">
                <a:solidFill>
                  <a:srgbClr val="555555"/>
                </a:solidFill>
              </a:rPr>
              <a:t>Objekt-relationale Mapper</a:t>
            </a:r>
            <a:endParaRPr lang="de-DE" sz="6000" b="1" dirty="0" smtClean="0">
              <a:solidFill>
                <a:srgbClr val="555555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2555776" y="4509120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Florian DUENOW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Sebastian</a:t>
            </a:r>
            <a:r>
              <a:rPr lang="de-DE" sz="3200" baseline="0" dirty="0" smtClean="0">
                <a:solidFill>
                  <a:schemeClr val="bg1"/>
                </a:solidFill>
              </a:rPr>
              <a:t> PEKAREK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Maximilian MAY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Florian KRAUS</a:t>
            </a:r>
          </a:p>
        </p:txBody>
      </p:sp>
    </p:spTree>
    <p:extLst>
      <p:ext uri="{BB962C8B-B14F-4D97-AF65-F5344CB8AC3E}">
        <p14:creationId xmlns:p14="http://schemas.microsoft.com/office/powerpoint/2010/main" val="34533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  <p:extLst>
      <p:ext uri="{BB962C8B-B14F-4D97-AF65-F5344CB8AC3E}">
        <p14:creationId xmlns:p14="http://schemas.microsoft.com/office/powerpoint/2010/main" val="66332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7927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9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9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70153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5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mtClean="0">
                <a:solidFill>
                  <a:srgbClr val="464653"/>
                </a:solidFill>
                <a:latin typeface="Gill Sans MT"/>
              </a:rPr>
              <a:t>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20072" y="636692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de-DE" smtClean="0">
                <a:solidFill>
                  <a:srgbClr val="464653"/>
                </a:solidFill>
                <a:latin typeface="Gill Sans MT"/>
              </a:rPr>
              <a:t>Edwin Schicker: 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9D042AA-5857-40EE-B9EE-6D15F35E75CB}" type="slidenum">
              <a:rPr lang="de-DE" smtClean="0">
                <a:solidFill>
                  <a:srgbClr val="464653"/>
                </a:solidFill>
                <a:latin typeface="Gill Sans MT"/>
              </a:rPr>
              <a:pPr/>
              <a:t>‹Nr.›</a:t>
            </a:fld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2810193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2910" y="3143248"/>
            <a:ext cx="7786742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buFont typeface="Wingdings" pitchFamily="2" charset="2"/>
              <a:buNone/>
              <a:defRPr sz="3200" b="0" i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2800" b="1" dirty="0" smtClean="0">
                <a:solidFill>
                  <a:srgbClr val="B2E928"/>
                </a:solidFill>
                <a:latin typeface="Calibri"/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  <a:latin typeface="Calibri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8244408" y="648934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CE2D45A-658D-47C7-9628-CDD6A69135CD}" type="slidenum">
              <a:rPr lang="de-DE" sz="1400" smtClean="0">
                <a:solidFill>
                  <a:srgbClr val="555555"/>
                </a:solidFill>
                <a:latin typeface="Calibri"/>
              </a:rPr>
              <a:pPr algn="r"/>
              <a:t>‹Nr.›</a:t>
            </a:fld>
            <a:endParaRPr lang="de-DE" sz="1400" dirty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55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728192"/>
          </a:xfrm>
          <a:prstGeom prst="rect">
            <a:avLst/>
          </a:prstGeom>
        </p:spPr>
        <p:txBody>
          <a:bodyPr/>
          <a:lstStyle>
            <a:lvl1pPr>
              <a:defRPr sz="4800" b="1">
                <a:latin typeface="+mj-lt"/>
              </a:defRPr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431540" y="1153197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555555"/>
                </a:solidFill>
                <a:latin typeface="Calibri"/>
              </a:rPr>
              <a:t>Datenbanken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555323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Prof. Dr. Jens Albrecht</a:t>
            </a:r>
          </a:p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Michael Rott</a:t>
            </a:r>
          </a:p>
        </p:txBody>
      </p:sp>
    </p:spTree>
    <p:extLst>
      <p:ext uri="{BB962C8B-B14F-4D97-AF65-F5344CB8AC3E}">
        <p14:creationId xmlns:p14="http://schemas.microsoft.com/office/powerpoint/2010/main" val="205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410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92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50950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68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956" y="2492896"/>
            <a:ext cx="7782088" cy="1368152"/>
          </a:xfrm>
          <a:prstGeom prst="rect">
            <a:avLst/>
          </a:prstGeom>
          <a:noFill/>
          <a:ln w="38100" cmpd="sng">
            <a:gradFill flip="none" rotWithShape="1">
              <a:gsLst>
                <a:gs pos="0">
                  <a:schemeClr val="accent6"/>
                </a:gs>
                <a:gs pos="100000">
                  <a:prstClr val="white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algn="ctr">
              <a:buFont typeface="Wingdings" pitchFamily="2" charset="2"/>
              <a:buNone/>
              <a:defRPr sz="3200" b="1" i="0">
                <a:solidFill>
                  <a:srgbClr val="55555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764704"/>
            <a:ext cx="9144000" cy="18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64291" tIns="32146" rIns="64291" bIns="32146"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37983" y="6505277"/>
            <a:ext cx="259104" cy="267891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76422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841"/>
          <a:stretch/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63588" y="872716"/>
            <a:ext cx="7380820" cy="3816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800" baseline="0" dirty="0" smtClean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Bild 4" descr="FHWS-Logo-2013_web_rgb.jpg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r>
              <a:rPr lang="de-DE" sz="1000" b="1" baseline="0" dirty="0" smtClean="0">
                <a:solidFill>
                  <a:srgbClr val="555555"/>
                </a:solidFill>
              </a:rPr>
              <a:t>Datenbanken II</a:t>
            </a: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fld id="{4A691431-EE47-4C40-B1DE-E8EF0090AFA6}" type="slidenum">
              <a:rPr sz="1000"/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b="0" baseline="0" dirty="0" smtClean="0">
              <a:solidFill>
                <a:srgbClr val="555555"/>
              </a:solidFill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842" r:id="rId2"/>
    <p:sldLayoutId id="2147483765" r:id="rId3"/>
    <p:sldLayoutId id="2147483833" r:id="rId4"/>
    <p:sldLayoutId id="2147483834" r:id="rId5"/>
    <p:sldLayoutId id="2147483835" r:id="rId6"/>
    <p:sldLayoutId id="2147483836" r:id="rId7"/>
    <p:sldLayoutId id="214748385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Prof. Dr. Jens Albrecht, Michael Rott	</a:t>
            </a:r>
            <a:r>
              <a:rPr lang="de-DE" sz="1000" b="1" dirty="0" smtClean="0">
                <a:solidFill>
                  <a:srgbClr val="555555"/>
                </a:solidFill>
                <a:latin typeface="Calibri"/>
              </a:rPr>
              <a:t>Datenbanken</a:t>
            </a: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	</a:t>
            </a:r>
            <a:fld id="{4A691431-EE47-4C40-B1DE-E8EF0090AFA6}" type="slidenum">
              <a:rPr sz="1000">
                <a:solidFill>
                  <a:srgbClr val="555555"/>
                </a:solidFill>
                <a:latin typeface="Calibri"/>
              </a:rPr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dirty="0" smtClean="0">
              <a:solidFill>
                <a:srgbClr val="555555"/>
              </a:solidFill>
              <a:latin typeface="Calibri"/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2" r:id="rId7"/>
    <p:sldLayoutId id="2147483853" r:id="rId8"/>
    <p:sldLayoutId id="2147483854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gif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/>
              <a:t>Identity</a:t>
            </a:r>
          </a:p>
          <a:p>
            <a:pPr lvl="1"/>
            <a:r>
              <a:rPr lang="de-DE" dirty="0"/>
              <a:t>Jedes Objekt muss eine eigene ID haben</a:t>
            </a:r>
          </a:p>
          <a:p>
            <a:r>
              <a:rPr lang="de-DE" dirty="0"/>
              <a:t>Processing Model</a:t>
            </a:r>
          </a:p>
          <a:p>
            <a:pPr lvl="1"/>
            <a:r>
              <a:rPr lang="de-DE" dirty="0"/>
              <a:t>Objektorientiertes Modell: Zugriff über Pfade aus Objekten</a:t>
            </a:r>
          </a:p>
          <a:p>
            <a:pPr lvl="1"/>
            <a:r>
              <a:rPr lang="de-DE" dirty="0"/>
              <a:t>Relationales Modell: Zugriff in Mengen</a:t>
            </a:r>
          </a:p>
          <a:p>
            <a:r>
              <a:rPr lang="de-DE" dirty="0"/>
              <a:t>Ownership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Objektorientierte Datenbanken</a:t>
            </a:r>
          </a:p>
          <a:p>
            <a:pPr lvl="1"/>
            <a:r>
              <a:rPr lang="de-DE" dirty="0" smtClean="0"/>
              <a:t>Hohes Maß an Verträglichkeit</a:t>
            </a:r>
          </a:p>
          <a:p>
            <a:pPr lvl="1"/>
            <a:r>
              <a:rPr lang="de-DE" dirty="0" smtClean="0"/>
              <a:t>Hohe Komplexität bei Abfragen großer Datenmengen</a:t>
            </a:r>
          </a:p>
          <a:p>
            <a:r>
              <a:rPr lang="de-DE" dirty="0" smtClean="0"/>
              <a:t>Objektrationale Datenbanken</a:t>
            </a:r>
          </a:p>
          <a:p>
            <a:pPr lvl="1"/>
            <a:r>
              <a:rPr lang="de-DE" dirty="0" smtClean="0"/>
              <a:t>RDBMS + objektrationale Features</a:t>
            </a:r>
          </a:p>
          <a:p>
            <a:pPr lvl="1"/>
            <a:r>
              <a:rPr lang="de-DE" dirty="0" smtClean="0"/>
              <a:t>Unterumständen trotzdem Mapping nötig</a:t>
            </a:r>
          </a:p>
          <a:p>
            <a:r>
              <a:rPr lang="de-DE" dirty="0" smtClean="0"/>
              <a:t>Erweiterung der Programmiersprache um relationale Funktionalitäten</a:t>
            </a:r>
          </a:p>
          <a:p>
            <a:pPr lvl="1"/>
            <a:r>
              <a:rPr lang="de-DE" dirty="0" smtClean="0"/>
              <a:t>Mapping überflüssig</a:t>
            </a:r>
          </a:p>
          <a:p>
            <a:pPr lvl="1"/>
            <a:r>
              <a:rPr lang="de-DE" dirty="0" smtClean="0"/>
              <a:t>Aber, oft eingeschränkte Verwendung von Objekten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9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 smtClean="0"/>
              <a:t>Objekt-relationale Mapper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4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7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Screen Shot 2015-11-19 at 09.3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369572" cy="30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Access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/>
              <a:t>Relationale Zugriffsschicht</a:t>
            </a:r>
          </a:p>
        </p:txBody>
      </p:sp>
    </p:spTree>
    <p:extLst>
      <p:ext uri="{BB962C8B-B14F-4D97-AF65-F5344CB8AC3E}">
        <p14:creationId xmlns:p14="http://schemas.microsoft.com/office/powerpoint/2010/main" val="13789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9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Transfer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 smtClean="0"/>
              <a:t>Objektrelationale Zugriffsschicht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1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5292080" cy="5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4" name="Bild 3" descr="1041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8720"/>
            <a:ext cx="5521672" cy="55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Hintergrund und Problemstellung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Lösungsansätze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Abstraktes Beispiel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6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580112" cy="55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1041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436096" cy="54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8039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77917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Sequelize</a:t>
            </a:r>
          </a:p>
        </p:txBody>
      </p:sp>
      <p:sp>
        <p:nvSpPr>
          <p:cNvPr id="120" name="Shape 120"/>
          <p:cNvSpPr/>
          <p:nvPr/>
        </p:nvSpPr>
        <p:spPr>
          <a:xfrm>
            <a:off x="954362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Migrator</a:t>
            </a:r>
          </a:p>
        </p:txBody>
      </p:sp>
      <p:sp>
        <p:nvSpPr>
          <p:cNvPr id="121" name="Shape 121"/>
          <p:cNvSpPr/>
          <p:nvPr/>
        </p:nvSpPr>
        <p:spPr>
          <a:xfrm>
            <a:off x="6321104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DataTypes</a:t>
            </a:r>
          </a:p>
        </p:txBody>
      </p:sp>
      <p:sp>
        <p:nvSpPr>
          <p:cNvPr id="122" name="Shape 122"/>
          <p:cNvSpPr/>
          <p:nvPr/>
        </p:nvSpPr>
        <p:spPr>
          <a:xfrm>
            <a:off x="954362" y="2177306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3677917" y="2177306"/>
            <a:ext cx="2002730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QueryInterface</a:t>
            </a:r>
          </a:p>
        </p:txBody>
      </p:sp>
      <p:sp>
        <p:nvSpPr>
          <p:cNvPr id="124" name="Shape 124"/>
          <p:cNvSpPr/>
          <p:nvPr/>
        </p:nvSpPr>
        <p:spPr>
          <a:xfrm>
            <a:off x="6131296" y="2177306"/>
            <a:ext cx="250167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ConnectorManager</a:t>
            </a:r>
          </a:p>
        </p:txBody>
      </p:sp>
      <p:sp>
        <p:nvSpPr>
          <p:cNvPr id="125" name="Shape 125"/>
          <p:cNvSpPr/>
          <p:nvPr/>
        </p:nvSpPr>
        <p:spPr>
          <a:xfrm>
            <a:off x="5469663" y="3648053"/>
            <a:ext cx="7810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2747201" y="3609271"/>
            <a:ext cx="859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1815048" y="2802797"/>
            <a:ext cx="1" cy="493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727342" y="2451475"/>
            <a:ext cx="898967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563888" y="980728"/>
            <a:ext cx="211675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QueryGenerator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4538602" y="1606218"/>
            <a:ext cx="1" cy="49393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flipH="1" flipV="1">
            <a:off x="5431571" y="1606218"/>
            <a:ext cx="852462" cy="540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08039" y="4570462"/>
            <a:ext cx="274610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DAOFactoryManager</a:t>
            </a:r>
          </a:p>
        </p:txBody>
      </p:sp>
      <p:sp>
        <p:nvSpPr>
          <p:cNvPr id="133" name="Shape 133"/>
          <p:cNvSpPr/>
          <p:nvPr/>
        </p:nvSpPr>
        <p:spPr>
          <a:xfrm>
            <a:off x="954362" y="5767040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DAOFactory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3882706" y="5266978"/>
            <a:ext cx="131179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Mixin</a:t>
            </a:r>
          </a:p>
        </p:txBody>
      </p:sp>
      <p:sp>
        <p:nvSpPr>
          <p:cNvPr id="135" name="Shape 135"/>
          <p:cNvSpPr/>
          <p:nvPr/>
        </p:nvSpPr>
        <p:spPr>
          <a:xfrm>
            <a:off x="3043125" y="4979449"/>
            <a:ext cx="776916" cy="4824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flipV="1">
            <a:off x="2786292" y="5717027"/>
            <a:ext cx="1031210" cy="1634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15048" y="4001161"/>
            <a:ext cx="1" cy="4903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2868751" y="4002433"/>
            <a:ext cx="864763" cy="490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425452" y="4570462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HasMany</a:t>
            </a:r>
          </a:p>
        </p:txBody>
      </p:sp>
      <p:sp>
        <p:nvSpPr>
          <p:cNvPr id="140" name="Shape 140"/>
          <p:cNvSpPr/>
          <p:nvPr/>
        </p:nvSpPr>
        <p:spPr>
          <a:xfrm>
            <a:off x="6425452" y="5266978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HasOne</a:t>
            </a:r>
          </a:p>
        </p:txBody>
      </p:sp>
      <p:sp>
        <p:nvSpPr>
          <p:cNvPr id="141" name="Shape 141"/>
          <p:cNvSpPr/>
          <p:nvPr/>
        </p:nvSpPr>
        <p:spPr>
          <a:xfrm>
            <a:off x="6425452" y="5963494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BelongsTo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5263458" y="4873527"/>
            <a:ext cx="1110473" cy="537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59655" y="5560133"/>
            <a:ext cx="1114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62542" y="5709759"/>
            <a:ext cx="1111303" cy="4040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06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9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Organisationen</a:t>
            </a:r>
            <a:endParaRPr lang="de-DE" dirty="0"/>
          </a:p>
        </p:txBody>
      </p:sp>
      <p:pic>
        <p:nvPicPr>
          <p:cNvPr id="9" name="Bild 8" descr="dropbox-logos_dropbox-glyph-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2448272" cy="2448272"/>
          </a:xfrm>
          <a:prstGeom prst="rect">
            <a:avLst/>
          </a:prstGeom>
        </p:spPr>
      </p:pic>
      <p:pic>
        <p:nvPicPr>
          <p:cNvPr id="10" name="Bild 9" descr="uber_logo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56792"/>
            <a:ext cx="2010514" cy="2010514"/>
          </a:xfrm>
          <a:prstGeom prst="rect">
            <a:avLst/>
          </a:prstGeom>
        </p:spPr>
      </p:pic>
      <p:pic>
        <p:nvPicPr>
          <p:cNvPr id="11" name="Bild 10" descr="reddit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4752528" cy="1586156"/>
          </a:xfrm>
          <a:prstGeom prst="rect">
            <a:avLst/>
          </a:prstGeom>
        </p:spPr>
      </p:pic>
      <p:pic>
        <p:nvPicPr>
          <p:cNvPr id="12" name="Bild 11" descr="firefox_logo-wordmark-vert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6952"/>
            <a:ext cx="2055901" cy="2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Philosophie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r>
              <a:rPr lang="de-DE" i="1" dirty="0" smtClean="0"/>
              <a:t>SQL </a:t>
            </a:r>
            <a:r>
              <a:rPr lang="de-DE" i="1" dirty="0"/>
              <a:t>databases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performance</a:t>
            </a:r>
            <a:r>
              <a:rPr lang="de-DE" i="1" dirty="0"/>
              <a:t> </a:t>
            </a:r>
            <a:r>
              <a:rPr lang="de-DE" i="1" dirty="0" err="1"/>
              <a:t>start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matter;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tables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rows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abstraction</a:t>
            </a:r>
            <a:r>
              <a:rPr lang="de-DE" i="1" dirty="0"/>
              <a:t> </a:t>
            </a:r>
            <a:r>
              <a:rPr lang="de-DE" i="1" dirty="0" err="1"/>
              <a:t>starts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matter. </a:t>
            </a:r>
            <a:r>
              <a:rPr lang="de-DE" i="1" dirty="0" err="1"/>
              <a:t>SQLAlchemy</a:t>
            </a:r>
            <a:r>
              <a:rPr lang="de-DE" i="1" dirty="0"/>
              <a:t> </a:t>
            </a:r>
            <a:r>
              <a:rPr lang="de-DE" i="1" dirty="0" err="1"/>
              <a:t>aims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accommodate</a:t>
            </a:r>
            <a:r>
              <a:rPr lang="de-DE" i="1" dirty="0"/>
              <a:t> </a:t>
            </a:r>
            <a:r>
              <a:rPr lang="de-DE" i="1" dirty="0" err="1"/>
              <a:t>both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these</a:t>
            </a:r>
            <a:r>
              <a:rPr lang="de-DE" i="1" dirty="0"/>
              <a:t> </a:t>
            </a:r>
            <a:r>
              <a:rPr lang="de-DE" i="1" dirty="0" err="1"/>
              <a:t>principles</a:t>
            </a:r>
            <a:r>
              <a:rPr lang="de-DE" i="1" dirty="0" smtClean="0"/>
              <a:t>.</a:t>
            </a:r>
          </a:p>
          <a:p>
            <a:pPr marL="0" indent="0" algn="r">
              <a:buNone/>
            </a:pPr>
            <a:r>
              <a:rPr lang="de-DE" dirty="0" smtClean="0"/>
              <a:t> – </a:t>
            </a:r>
            <a:r>
              <a:rPr lang="de-DE" dirty="0" err="1" smtClean="0"/>
              <a:t>sqlalchemy.org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1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  <p:pic>
        <p:nvPicPr>
          <p:cNvPr id="6" name="Bild 5" descr="logo-mysql-170x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2159000" cy="1460500"/>
          </a:xfrm>
          <a:prstGeom prst="rect">
            <a:avLst/>
          </a:prstGeom>
        </p:spPr>
      </p:pic>
      <p:pic>
        <p:nvPicPr>
          <p:cNvPr id="7" name="Bild 6" descr="PostgreSQL_logo.3colors.120x1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1440160" cy="1440160"/>
          </a:xfrm>
          <a:prstGeom prst="rect">
            <a:avLst/>
          </a:prstGeom>
        </p:spPr>
      </p:pic>
      <p:pic>
        <p:nvPicPr>
          <p:cNvPr id="8" name="Bild 7" descr="database_clr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100610" cy="1030488"/>
          </a:xfrm>
          <a:prstGeom prst="rect">
            <a:avLst/>
          </a:prstGeom>
        </p:spPr>
      </p:pic>
      <p:pic>
        <p:nvPicPr>
          <p:cNvPr id="9" name="Bild 8" descr="sqlite370_banne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2794000" cy="1282700"/>
          </a:xfrm>
          <a:prstGeom prst="rect">
            <a:avLst/>
          </a:prstGeom>
        </p:spPr>
      </p:pic>
      <p:pic>
        <p:nvPicPr>
          <p:cNvPr id="10" name="Bild 9" descr="Microsoft_SQL_Server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0968"/>
            <a:ext cx="2300740" cy="1867267"/>
          </a:xfrm>
          <a:prstGeom prst="rect">
            <a:avLst/>
          </a:prstGeom>
        </p:spPr>
      </p:pic>
      <p:pic>
        <p:nvPicPr>
          <p:cNvPr id="11" name="Bild 10" descr="firebird-logo-1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37112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Abstraktionslayer</a:t>
            </a:r>
            <a:r>
              <a:rPr lang="de-DE" dirty="0" smtClean="0"/>
              <a:t> für SQL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					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Abstraktion von Datentypen</a:t>
            </a:r>
            <a:endParaRPr lang="de-DE" dirty="0" smtClean="0">
              <a:sym typeface="Wingdings"/>
            </a:endParaRPr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4608512" cy="1054580"/>
          </a:xfrm>
          <a:prstGeom prst="rect">
            <a:avLst/>
          </a:prstGeom>
        </p:spPr>
      </p:pic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8"/>
            <a:ext cx="2435398" cy="19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 und Problemstellung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7"/>
            <a:ext cx="3384376" cy="3011985"/>
          </a:xfrm>
          <a:prstGeom prst="rect">
            <a:avLst/>
          </a:prstGeom>
        </p:spPr>
      </p:pic>
      <p:pic>
        <p:nvPicPr>
          <p:cNvPr id="6" name="Bild 5" descr="downloa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160297" cy="5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 – Datensatz anlegen</a:t>
            </a:r>
            <a:endParaRPr lang="de-DE" dirty="0"/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33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</a:t>
            </a:r>
            <a:r>
              <a:rPr lang="de-DE" dirty="0" err="1" smtClean="0"/>
              <a:t>of</a:t>
            </a:r>
            <a:r>
              <a:rPr lang="de-DE" dirty="0" smtClean="0"/>
              <a:t>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6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ein ORM-Framework von </a:t>
            </a:r>
            <a:r>
              <a:rPr lang="de-DE" dirty="0" err="1" smtClean="0"/>
              <a:t>JBoss</a:t>
            </a:r>
            <a:endParaRPr lang="de-DE" dirty="0" smtClean="0"/>
          </a:p>
          <a:p>
            <a:r>
              <a:rPr lang="de-DE" dirty="0" smtClean="0"/>
              <a:t>Gewöhnliche Java Objekte in eine relationale Datenbank zu speichern</a:t>
            </a:r>
          </a:p>
          <a:p>
            <a:r>
              <a:rPr lang="de-DE" dirty="0" smtClean="0"/>
              <a:t>Aus bestehenden Datensätze Java Objekte erzeugen</a:t>
            </a:r>
          </a:p>
          <a:p>
            <a:r>
              <a:rPr lang="de-DE" dirty="0" smtClean="0"/>
              <a:t> SQL-Statements werden von </a:t>
            </a:r>
            <a:r>
              <a:rPr lang="de-DE" dirty="0" err="1" smtClean="0"/>
              <a:t>Hibernate</a:t>
            </a:r>
            <a:r>
              <a:rPr lang="de-DE" dirty="0" smtClean="0"/>
              <a:t> in einen SQL-Dialekt generiert, je nach verwendeter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Kompatible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Apache Derby</a:t>
            </a:r>
          </a:p>
          <a:p>
            <a:r>
              <a:rPr lang="de-DE" dirty="0" smtClean="0"/>
              <a:t> DB2</a:t>
            </a:r>
          </a:p>
          <a:p>
            <a:r>
              <a:rPr lang="de-DE" dirty="0" err="1" smtClean="0"/>
              <a:t>MySQL</a:t>
            </a:r>
            <a:endParaRPr lang="de-DE" dirty="0" smtClean="0"/>
          </a:p>
          <a:p>
            <a:r>
              <a:rPr lang="de-DE" dirty="0" smtClean="0"/>
              <a:t>Oracle</a:t>
            </a:r>
          </a:p>
          <a:p>
            <a:r>
              <a:rPr lang="de-DE" dirty="0" smtClean="0"/>
              <a:t>FrontBase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9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Klasse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980728"/>
            <a:ext cx="47082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rgbClr val="FF0000"/>
                </a:solidFill>
                <a:hlinkClick r:id="rId2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2" action="ppaction://hlinksldjump"/>
              </a:rPr>
              <a:t>Entity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Student{</a:t>
            </a:r>
          </a:p>
          <a:p>
            <a:endParaRPr lang="de-DE" sz="1400" dirty="0" smtClean="0"/>
          </a:p>
          <a:p>
            <a:pPr lvl="1"/>
            <a:r>
              <a:rPr lang="de-DE" sz="1400" b="1" i="1" dirty="0" smtClean="0">
                <a:solidFill>
                  <a:srgbClr val="FF0000"/>
                </a:solidFill>
                <a:hlinkClick r:id="rId3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3" action="ppaction://hlinksldjump"/>
              </a:rPr>
              <a:t>Id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pPr lvl="1"/>
            <a:r>
              <a:rPr lang="de-DE" sz="1400" b="1" dirty="0" smtClean="0"/>
              <a:t>private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email;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getMatrikelnummer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setMatrikelnummer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getName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setName</a:t>
            </a:r>
            <a:r>
              <a:rPr lang="de-DE" sz="1400" b="1" dirty="0" smtClean="0"/>
              <a:t>(String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4803388" y="1196752"/>
            <a:ext cx="434061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getVorname</a:t>
            </a:r>
            <a:r>
              <a:rPr lang="de-DE" sz="1400" b="1" dirty="0" smtClean="0"/>
              <a:t>() 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…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>
                <a:solidFill>
                  <a:srgbClr val="0070C0"/>
                </a:solidFill>
              </a:rPr>
              <a:t>public</a:t>
            </a:r>
            <a:r>
              <a:rPr lang="de-DE" sz="1400" b="1" dirty="0" smtClean="0">
                <a:solidFill>
                  <a:srgbClr val="0070C0"/>
                </a:solidFill>
              </a:rPr>
              <a:t> Student() {};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,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, </a:t>
            </a:r>
          </a:p>
          <a:p>
            <a:pPr lvl="1"/>
            <a:r>
              <a:rPr lang="de-DE" sz="1400" b="1" dirty="0" smtClean="0"/>
              <a:t>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, String email,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){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this.vorname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this.email</a:t>
            </a:r>
            <a:r>
              <a:rPr lang="de-DE" sz="1400" b="1" dirty="0" smtClean="0"/>
              <a:t> = email;</a:t>
            </a:r>
          </a:p>
          <a:p>
            <a:pPr lvl="2"/>
            <a:r>
              <a:rPr lang="de-DE" sz="1400" b="1" dirty="0" err="1" smtClean="0"/>
              <a:t>this.studiengang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  <a:p>
            <a:r>
              <a:rPr lang="de-DE" sz="1400" dirty="0" smtClean="0"/>
              <a:t>}</a:t>
            </a:r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  <a:p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00455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r>
              <a:rPr lang="de-DE" i="1" dirty="0" smtClean="0"/>
              <a:t> </a:t>
            </a:r>
            <a:r>
              <a:rPr lang="de-DE" dirty="0" smtClean="0"/>
              <a:t>Annotation wird verwendet um die Klasse als Entität zu kenzeichnen. 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148572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wird verwendet, um den Primärschlüssel der Entität zu kennzeichnen</a:t>
            </a:r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kann entweder über dem Attribut das als Primärschlüssel verwendet wird stehen, oder über dessen Getter-Methode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730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196752"/>
            <a:ext cx="43236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 {</a:t>
            </a:r>
          </a:p>
          <a:p>
            <a:endParaRPr lang="de-DE" sz="1400" b="1" dirty="0" smtClean="0"/>
          </a:p>
          <a:p>
            <a:pPr lvl="1"/>
            <a:r>
              <a:rPr lang="de-DE" sz="1400" b="1" dirty="0" smtClean="0"/>
              <a:t>private Session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Transaction </a:t>
            </a:r>
            <a:r>
              <a:rPr lang="de-DE" sz="1400" b="1" dirty="0" err="1" smtClean="0"/>
              <a:t>transaction</a:t>
            </a:r>
            <a:r>
              <a:rPr lang="de-DE" sz="1400" b="1" dirty="0" smtClean="0"/>
              <a:t>;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() {} 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openSessionAndTransaction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session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HibernateUtil.</a:t>
            </a:r>
            <a:r>
              <a:rPr lang="de-DE" sz="1400" b="1" i="1" dirty="0" err="1" smtClean="0"/>
              <a:t>getSessionFactory</a:t>
            </a:r>
            <a:r>
              <a:rPr lang="de-DE" sz="1400" b="1" i="1" dirty="0" smtClean="0"/>
              <a:t>()</a:t>
            </a:r>
          </a:p>
          <a:p>
            <a:pPr lvl="2"/>
            <a:r>
              <a:rPr lang="de-DE" sz="1400" b="1" i="1" dirty="0" smtClean="0"/>
              <a:t>.</a:t>
            </a:r>
            <a:r>
              <a:rPr lang="de-DE" sz="1400" b="1" i="1" dirty="0" err="1" smtClean="0"/>
              <a:t>getCurrentSession</a:t>
            </a:r>
            <a:r>
              <a:rPr lang="de-DE" sz="1400" b="1" i="1" dirty="0" smtClean="0"/>
              <a:t>();</a:t>
            </a:r>
          </a:p>
          <a:p>
            <a:pPr lvl="2"/>
            <a:r>
              <a:rPr lang="de-DE" sz="1400" b="1" dirty="0" err="1" smtClean="0"/>
              <a:t>transaction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session.beginTransaction</a:t>
            </a:r>
            <a:r>
              <a:rPr lang="de-DE" sz="1400" b="1" dirty="0" smtClean="0"/>
              <a:t>();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commitAndClose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transaction.commit</a:t>
            </a:r>
            <a:r>
              <a:rPr lang="de-DE" sz="1400" b="1" dirty="0" smtClean="0"/>
              <a:t>();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644008" y="1196752"/>
            <a:ext cx="388638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save(Student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().save(s);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update(Student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().update(s);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 find(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Student s = (Student)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</a:t>
            </a:r>
          </a:p>
          <a:p>
            <a:pPr lvl="2"/>
            <a:r>
              <a:rPr lang="de-DE" sz="1400" b="1" dirty="0" smtClean="0"/>
              <a:t>.</a:t>
            </a:r>
            <a:r>
              <a:rPr lang="de-DE" sz="1400" b="1" dirty="0" err="1" smtClean="0"/>
              <a:t>get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Student.class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s;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(s);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}</a:t>
            </a:r>
            <a:endParaRPr lang="de-DE" sz="1400" b="1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Relationale Datenbanksysteme</a:t>
            </a:r>
            <a:endParaRPr lang="de-DE" dirty="0"/>
          </a:p>
          <a:p>
            <a:pPr lvl="1"/>
            <a:r>
              <a:rPr lang="de-DE" dirty="0"/>
              <a:t>Einfache Datenmodelle</a:t>
            </a:r>
          </a:p>
          <a:p>
            <a:pPr lvl="1"/>
            <a:r>
              <a:rPr lang="de-DE" dirty="0"/>
              <a:t>Grundlage: relationale </a:t>
            </a:r>
            <a:r>
              <a:rPr lang="de-DE" dirty="0" smtClean="0"/>
              <a:t>Algebra</a:t>
            </a:r>
          </a:p>
          <a:p>
            <a:r>
              <a:rPr lang="de-DE" dirty="0" smtClean="0"/>
              <a:t>Objektorientierte Programmierung (OOP)</a:t>
            </a:r>
          </a:p>
          <a:p>
            <a:pPr lvl="1"/>
            <a:r>
              <a:rPr lang="de-DE" dirty="0"/>
              <a:t>Daten und Verhalten werden in Objekte gekapselt</a:t>
            </a:r>
          </a:p>
          <a:p>
            <a:pPr lvl="1"/>
            <a:r>
              <a:rPr lang="de-DE" dirty="0"/>
              <a:t>Jedes Objekt besitzt eine eindeutige </a:t>
            </a:r>
            <a:r>
              <a:rPr lang="de-DE" dirty="0" smtClean="0"/>
              <a:t>Identität</a:t>
            </a:r>
          </a:p>
          <a:p>
            <a:r>
              <a:rPr lang="de-DE" dirty="0" err="1" smtClean="0"/>
              <a:t>Object</a:t>
            </a:r>
            <a:r>
              <a:rPr lang="de-DE" dirty="0" smtClean="0"/>
              <a:t>-relational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  <a:p>
            <a:pPr lvl="1"/>
            <a:r>
              <a:rPr lang="de-DE" dirty="0" smtClean="0"/>
              <a:t>Unverträglichkeit </a:t>
            </a:r>
            <a:r>
              <a:rPr lang="de-DE" dirty="0"/>
              <a:t>der Systeme</a:t>
            </a:r>
          </a:p>
          <a:p>
            <a:pPr lvl="2"/>
            <a:r>
              <a:rPr lang="de-DE" dirty="0"/>
              <a:t>Denkweise, Methodik, </a:t>
            </a:r>
            <a:r>
              <a:rPr lang="de-DE" dirty="0" smtClean="0"/>
              <a:t>Design</a:t>
            </a:r>
          </a:p>
          <a:p>
            <a:pPr marL="288000" lvl="1" indent="0">
              <a:buNone/>
            </a:pPr>
            <a:endParaRPr lang="de-DE" dirty="0"/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2880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94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Teilprobleme des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der Struktur einer Klasse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 Eine Klasse definiert die Methoden und Eigenschaften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Kann sich in einer Klassenhierarchie befinden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des Zustandes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Mehrere Zustände möglich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Zustandswechsel durch Methoden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0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100" dirty="0" smtClean="0"/>
          </a:p>
          <a:p>
            <a:pPr lvl="1">
              <a:buFont typeface="Wingdings" charset="2"/>
              <a:buChar char="§"/>
            </a:pPr>
            <a:r>
              <a:rPr lang="de-DE" b="1" dirty="0"/>
              <a:t>Speichern von Beziehungen zwischen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Assoziation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Komposition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Aggregation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</a:t>
            </a:r>
            <a:r>
              <a:rPr lang="de-DE" b="1" dirty="0"/>
              <a:t>von Klassenhierarchien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Keine flachen Hierarchien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Abfragen </a:t>
            </a:r>
            <a:r>
              <a:rPr lang="de-DE" b="1" dirty="0"/>
              <a:t>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Zugriff über </a:t>
            </a:r>
            <a:r>
              <a:rPr lang="de-DE" dirty="0" smtClean="0"/>
              <a:t>Objektbeziehungen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err="1"/>
              <a:t>Marshalling</a:t>
            </a:r>
            <a:r>
              <a:rPr lang="de-DE" b="1" dirty="0"/>
              <a:t> 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Erstellung von Objektinstanzen aus Abfrageergebnis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6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3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Structure</a:t>
            </a:r>
            <a:endParaRPr lang="de-DE" dirty="0" smtClean="0"/>
          </a:p>
          <a:p>
            <a:pPr lvl="1"/>
            <a:r>
              <a:rPr lang="de-DE" dirty="0" smtClean="0"/>
              <a:t>Struktur muss abgebildet werden</a:t>
            </a:r>
          </a:p>
          <a:p>
            <a:r>
              <a:rPr lang="de-DE" dirty="0" smtClean="0"/>
              <a:t>Instance</a:t>
            </a:r>
          </a:p>
          <a:p>
            <a:pPr lvl="1"/>
            <a:r>
              <a:rPr lang="de-DE" dirty="0" smtClean="0"/>
              <a:t>Objektzustand muss abgebildet werden</a:t>
            </a:r>
          </a:p>
          <a:p>
            <a:r>
              <a:rPr lang="de-DE" dirty="0" err="1" smtClean="0"/>
              <a:t>Encapsulation</a:t>
            </a:r>
            <a:endParaRPr lang="de-DE" dirty="0" smtClean="0"/>
          </a:p>
          <a:p>
            <a:pPr lvl="1"/>
            <a:r>
              <a:rPr lang="de-DE" dirty="0" smtClean="0"/>
              <a:t>Objekte: Kapselung von Verhalten durch Methoden</a:t>
            </a:r>
          </a:p>
          <a:p>
            <a:pPr lvl="1"/>
            <a:r>
              <a:rPr lang="de-DE" dirty="0" smtClean="0"/>
              <a:t>Daten: keine Methoden und von überall modifizierbar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2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DBII_WS1516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rgbClr val="555555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3380A368-0C4C-426B-99C5-9B86D4C146E3}"/>
    </a:ext>
  </a:extLst>
</a:theme>
</file>

<file path=ppt/theme/theme2.xml><?xml version="1.0" encoding="utf-8"?>
<a:theme xmlns:a="http://schemas.openxmlformats.org/drawingml/2006/main" name="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5EDD827A-5DD7-472A-A25C-12AF0E7D5EAB}"/>
    </a:ext>
  </a:extLst>
</a:theme>
</file>

<file path=ppt/theme/theme3.xml><?xml version="1.0" encoding="utf-8"?>
<a:theme xmlns:a="http://schemas.openxmlformats.org/drawingml/2006/main" name="1_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1C8B2368-D9AF-4BD7-8875-62919156674C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Vorlage_PPT_DBII_WS1516.potx</Template>
  <TotalTime>0</TotalTime>
  <Words>690</Words>
  <Application>Microsoft Macintosh PowerPoint</Application>
  <PresentationFormat>Bildschirmpräsentation (4:3)</PresentationFormat>
  <Paragraphs>241</Paragraphs>
  <Slides>40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Vorlage_PPT_DBII_WS1516</vt:lpstr>
      <vt:lpstr>Inhalt</vt:lpstr>
      <vt:lpstr>1_Inhalt</vt:lpstr>
      <vt:lpstr>PowerPoint-Präsentation</vt:lpstr>
      <vt:lpstr>Agenda</vt:lpstr>
      <vt:lpstr>Hintergrund und Problemstellung</vt:lpstr>
      <vt:lpstr>Hintergrund</vt:lpstr>
      <vt:lpstr>Teilprobleme des Impedance Mismatch</vt:lpstr>
      <vt:lpstr>Teilprobleme des Impedance Mismatch</vt:lpstr>
      <vt:lpstr>Teilprobleme des Impedance Mismatch</vt:lpstr>
      <vt:lpstr>Lösungsansätze</vt:lpstr>
      <vt:lpstr>Anforderungen/Eigenschaften</vt:lpstr>
      <vt:lpstr>Anforderungen/Eigenschaften</vt:lpstr>
      <vt:lpstr>Lösungsansätze</vt:lpstr>
      <vt:lpstr>Lösungsansätze</vt:lpstr>
      <vt:lpstr>JavaScript – Sequelize</vt:lpstr>
      <vt:lpstr>PowerPoint-Präsentation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PowerPoint-Präsentation</vt:lpstr>
      <vt:lpstr>Python – SQLAlchemy</vt:lpstr>
      <vt:lpstr>Organisationen</vt:lpstr>
      <vt:lpstr>Philosophie</vt:lpstr>
      <vt:lpstr>Datenbanken</vt:lpstr>
      <vt:lpstr>Komponenten</vt:lpstr>
      <vt:lpstr>Core</vt:lpstr>
      <vt:lpstr>ORM</vt:lpstr>
      <vt:lpstr>ORM – Datensatz anlegen</vt:lpstr>
      <vt:lpstr>Unit of Work</vt:lpstr>
      <vt:lpstr>Java – Hibernate</vt:lpstr>
      <vt:lpstr>Hibernate</vt:lpstr>
      <vt:lpstr>Kompatible Datenbanken</vt:lpstr>
      <vt:lpstr>Java Klasse</vt:lpstr>
      <vt:lpstr>@Entity</vt:lpstr>
      <vt:lpstr>@Id</vt:lpstr>
      <vt:lpstr>DAO</vt:lpstr>
      <vt:lpstr>Live Demo</vt:lpstr>
    </vt:vector>
  </TitlesOfParts>
  <Company>HS für angew. Wissenschaften Würzburg-Schweinfurt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michael.rott@fhws.de</dc:creator>
  <cp:lastModifiedBy>Florian Kraus</cp:lastModifiedBy>
  <cp:revision>43</cp:revision>
  <cp:lastPrinted>2015-10-06T18:38:39Z</cp:lastPrinted>
  <dcterms:created xsi:type="dcterms:W3CDTF">2015-10-13T09:10:25Z</dcterms:created>
  <dcterms:modified xsi:type="dcterms:W3CDTF">2015-11-23T10:45:16Z</dcterms:modified>
</cp:coreProperties>
</file>